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ppt/comments/comment12.xml" ContentType="application/vnd.openxmlformats-officedocument.presentationml.comments+xml"/>
  <Override PartName="/ppt/comments/comment13.xml" ContentType="application/vnd.openxmlformats-officedocument.presentationml.comments+xml"/>
  <Override PartName="/ppt/comments/comment14.xml" ContentType="application/vnd.openxmlformats-officedocument.presentationml.comments+xml"/>
  <Override PartName="/ppt/comments/comment15.xml" ContentType="application/vnd.openxmlformats-officedocument.presentationml.comments+xml"/>
  <Override PartName="/ppt/comments/comment16.xml" ContentType="application/vnd.openxmlformats-officedocument.presentationml.comments+xml"/>
  <Override PartName="/ppt/comments/comment17.xml" ContentType="application/vnd.openxmlformats-officedocument.presentationml.comments+xml"/>
  <Override PartName="/ppt/comments/comment18.xml" ContentType="application/vnd.openxmlformats-officedocument.presentationml.comments+xml"/>
  <Override PartName="/ppt/comments/comment19.xml" ContentType="application/vnd.openxmlformats-officedocument.presentationml.comments+xml"/>
  <Override PartName="/ppt/comments/comment20.xml" ContentType="application/vnd.openxmlformats-officedocument.presentationml.comments+xml"/>
  <Override PartName="/ppt/comments/comment21.xml" ContentType="application/vnd.openxmlformats-officedocument.presentationml.comments+xml"/>
  <Override PartName="/ppt/comments/comment22.xml" ContentType="application/vnd.openxmlformats-officedocument.presentationml.comments+xml"/>
  <Override PartName="/ppt/comments/comment23.xml" ContentType="application/vnd.openxmlformats-officedocument.presentationml.comments+xml"/>
  <Override PartName="/ppt/comments/comment24.xml" ContentType="application/vnd.openxmlformats-officedocument.presentationml.comments+xml"/>
  <Override PartName="/ppt/comments/comment25.xml" ContentType="application/vnd.openxmlformats-officedocument.presentationml.comments+xml"/>
  <Override PartName="/ppt/comments/comment26.xml" ContentType="application/vnd.openxmlformats-officedocument.presentationml.comments+xml"/>
  <Override PartName="/ppt/comments/comment27.xml" ContentType="application/vnd.openxmlformats-officedocument.presentationml.comments+xml"/>
  <Override PartName="/ppt/comments/comment28.xml" ContentType="application/vnd.openxmlformats-officedocument.presentationml.comments+xml"/>
  <Override PartName="/ppt/comments/comment29.xml" ContentType="application/vnd.openxmlformats-officedocument.presentationml.comments+xml"/>
  <Override PartName="/ppt/comments/comment30.xml" ContentType="application/vnd.openxmlformats-officedocument.presentationml.comments+xml"/>
  <Override PartName="/ppt/comments/comment31.xml" ContentType="application/vnd.openxmlformats-officedocument.presentationml.comments+xml"/>
  <Override PartName="/ppt/comments/comment32.xml" ContentType="application/vnd.openxmlformats-officedocument.presentationml.comments+xml"/>
  <Override PartName="/ppt/comments/comment33.xml" ContentType="application/vnd.openxmlformats-officedocument.presentationml.comments+xml"/>
  <Override PartName="/ppt/comments/comment34.xml" ContentType="application/vnd.openxmlformats-officedocument.presentationml.comments+xml"/>
  <Override PartName="/ppt/comments/comment35.xml" ContentType="application/vnd.openxmlformats-officedocument.presentationml.comments+xml"/>
  <Override PartName="/ppt/comments/comment36.xml" ContentType="application/vnd.openxmlformats-officedocument.presentationml.comments+xml"/>
  <Override PartName="/ppt/comments/comment37.xml" ContentType="application/vnd.openxmlformats-officedocument.presentationml.comments+xml"/>
  <Override PartName="/ppt/comments/comment38.xml" ContentType="application/vnd.openxmlformats-officedocument.presentationml.comments+xml"/>
  <Override PartName="/ppt/comments/comment39.xml" ContentType="application/vnd.openxmlformats-officedocument.presentationml.comments+xml"/>
  <Override PartName="/ppt/comments/comment40.xml" ContentType="application/vnd.openxmlformats-officedocument.presentationml.comments+xml"/>
  <Override PartName="/ppt/comments/comment41.xml" ContentType="application/vnd.openxmlformats-officedocument.presentationml.comments+xml"/>
  <Override PartName="/ppt/comments/comment42.xml" ContentType="application/vnd.openxmlformats-officedocument.presentationml.comments+xml"/>
  <Override PartName="/ppt/comments/comment43.xml" ContentType="application/vnd.openxmlformats-officedocument.presentationml.comments+xml"/>
  <Override PartName="/ppt/comments/comment44.xml" ContentType="application/vnd.openxmlformats-officedocument.presentationml.comments+xml"/>
  <Override PartName="/ppt/comments/comment45.xml" ContentType="application/vnd.openxmlformats-officedocument.presentationml.comments+xml"/>
  <Override PartName="/ppt/comments/comment46.xml" ContentType="application/vnd.openxmlformats-officedocument.presentationml.comments+xml"/>
  <Override PartName="/ppt/comments/comment47.xml" ContentType="application/vnd.openxmlformats-officedocument.presentationml.comments+xml"/>
  <Override PartName="/ppt/comments/comment48.xml" ContentType="application/vnd.openxmlformats-officedocument.presentationml.comments+xml"/>
  <Override PartName="/ppt/comments/comment49.xml" ContentType="application/vnd.openxmlformats-officedocument.presentationml.comments+xml"/>
  <Override PartName="/ppt/comments/comment50.xml" ContentType="application/vnd.openxmlformats-officedocument.presentationml.comments+xml"/>
  <Override PartName="/ppt/comments/comment51.xml" ContentType="application/vnd.openxmlformats-officedocument.presentationml.comments+xml"/>
  <Override PartName="/ppt/comments/comment52.xml" ContentType="application/vnd.openxmlformats-officedocument.presentationml.comments+xml"/>
  <Override PartName="/ppt/comments/comment53.xml" ContentType="application/vnd.openxmlformats-officedocument.presentationml.comments+xml"/>
  <Override PartName="/ppt/comments/comment54.xml" ContentType="application/vnd.openxmlformats-officedocument.presentationml.comments+xml"/>
  <Override PartName="/ppt/comments/comment55.xml" ContentType="application/vnd.openxmlformats-officedocument.presentationml.comments+xml"/>
  <Override PartName="/ppt/comments/comment56.xml" ContentType="application/vnd.openxmlformats-officedocument.presentationml.comments+xml"/>
  <Override PartName="/ppt/comments/comment57.xml" ContentType="application/vnd.openxmlformats-officedocument.presentationml.comments+xml"/>
  <Override PartName="/ppt/comments/comment58.xml" ContentType="application/vnd.openxmlformats-officedocument.presentationml.comments+xml"/>
  <Override PartName="/ppt/comments/comment59.xml" ContentType="application/vnd.openxmlformats-officedocument.presentationml.comments+xml"/>
  <Override PartName="/ppt/comments/comment60.xml" ContentType="application/vnd.openxmlformats-officedocument.presentationml.comments+xml"/>
  <Override PartName="/ppt/comments/comment61.xml" ContentType="application/vnd.openxmlformats-officedocument.presentationml.comments+xml"/>
  <Override PartName="/ppt/comments/comment62.xml" ContentType="application/vnd.openxmlformats-officedocument.presentationml.comments+xml"/>
  <Override PartName="/ppt/comments/comment63.xml" ContentType="application/vnd.openxmlformats-officedocument.presentationml.comments+xml"/>
  <Override PartName="/ppt/comments/comment64.xml" ContentType="application/vnd.openxmlformats-officedocument.presentationml.comments+xml"/>
  <Override PartName="/ppt/comments/comment65.xml" ContentType="application/vnd.openxmlformats-officedocument.presentationml.comments+xml"/>
  <Override PartName="/ppt/comments/comment66.xml" ContentType="application/vnd.openxmlformats-officedocument.presentationml.comments+xml"/>
  <Override PartName="/ppt/comments/comment67.xml" ContentType="application/vnd.openxmlformats-officedocument.presentationml.comments+xml"/>
  <Override PartName="/ppt/comments/comment68.xml" ContentType="application/vnd.openxmlformats-officedocument.presentationml.comments+xml"/>
  <Override PartName="/ppt/comments/comment69.xml" ContentType="application/vnd.openxmlformats-officedocument.presentationml.comments+xml"/>
  <Override PartName="/ppt/comments/comment70.xml" ContentType="application/vnd.openxmlformats-officedocument.presentationml.comments+xml"/>
  <Override PartName="/ppt/comments/comment71.xml" ContentType="application/vnd.openxmlformats-officedocument.presentationml.comments+xml"/>
  <Override PartName="/ppt/comments/comment72.xml" ContentType="application/vnd.openxmlformats-officedocument.presentationml.comments+xml"/>
  <Override PartName="/ppt/comments/comment73.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495" r:id="rId2"/>
    <p:sldId id="739" r:id="rId3"/>
    <p:sldId id="765" r:id="rId4"/>
    <p:sldId id="715" r:id="rId5"/>
    <p:sldId id="777" r:id="rId6"/>
    <p:sldId id="778" r:id="rId7"/>
    <p:sldId id="766" r:id="rId8"/>
    <p:sldId id="753" r:id="rId9"/>
    <p:sldId id="779" r:id="rId10"/>
    <p:sldId id="780" r:id="rId11"/>
    <p:sldId id="767" r:id="rId12"/>
    <p:sldId id="768" r:id="rId13"/>
    <p:sldId id="754" r:id="rId14"/>
    <p:sldId id="782" r:id="rId15"/>
    <p:sldId id="755" r:id="rId16"/>
    <p:sldId id="783" r:id="rId17"/>
    <p:sldId id="756" r:id="rId18"/>
    <p:sldId id="784" r:id="rId19"/>
    <p:sldId id="757" r:id="rId20"/>
    <p:sldId id="785" r:id="rId21"/>
    <p:sldId id="769" r:id="rId22"/>
    <p:sldId id="758" r:id="rId23"/>
    <p:sldId id="786" r:id="rId24"/>
    <p:sldId id="787" r:id="rId25"/>
    <p:sldId id="770" r:id="rId26"/>
    <p:sldId id="759" r:id="rId27"/>
    <p:sldId id="788" r:id="rId28"/>
    <p:sldId id="760" r:id="rId29"/>
    <p:sldId id="771" r:id="rId30"/>
    <p:sldId id="761" r:id="rId31"/>
    <p:sldId id="791" r:id="rId32"/>
    <p:sldId id="789" r:id="rId33"/>
    <p:sldId id="790" r:id="rId34"/>
    <p:sldId id="762" r:id="rId35"/>
    <p:sldId id="772" r:id="rId36"/>
    <p:sldId id="741" r:id="rId37"/>
    <p:sldId id="792" r:id="rId38"/>
    <p:sldId id="793" r:id="rId39"/>
    <p:sldId id="742" r:id="rId40"/>
    <p:sldId id="743" r:id="rId41"/>
    <p:sldId id="794" r:id="rId42"/>
    <p:sldId id="795" r:id="rId43"/>
    <p:sldId id="773" r:id="rId44"/>
    <p:sldId id="763" r:id="rId45"/>
    <p:sldId id="796" r:id="rId46"/>
    <p:sldId id="797" r:id="rId47"/>
    <p:sldId id="764" r:id="rId48"/>
    <p:sldId id="798" r:id="rId49"/>
    <p:sldId id="799" r:id="rId50"/>
    <p:sldId id="774" r:id="rId51"/>
    <p:sldId id="740" r:id="rId52"/>
    <p:sldId id="800" r:id="rId53"/>
    <p:sldId id="744" r:id="rId54"/>
    <p:sldId id="801" r:id="rId55"/>
    <p:sldId id="802" r:id="rId56"/>
    <p:sldId id="745" r:id="rId57"/>
    <p:sldId id="803" r:id="rId58"/>
    <p:sldId id="746" r:id="rId59"/>
    <p:sldId id="804" r:id="rId60"/>
    <p:sldId id="775" r:id="rId61"/>
    <p:sldId id="747" r:id="rId62"/>
    <p:sldId id="805" r:id="rId63"/>
    <p:sldId id="806" r:id="rId64"/>
    <p:sldId id="748" r:id="rId65"/>
    <p:sldId id="807" r:id="rId66"/>
    <p:sldId id="776" r:id="rId67"/>
    <p:sldId id="749" r:id="rId68"/>
    <p:sldId id="808" r:id="rId69"/>
    <p:sldId id="750" r:id="rId70"/>
    <p:sldId id="809" r:id="rId71"/>
    <p:sldId id="751" r:id="rId72"/>
    <p:sldId id="810" r:id="rId73"/>
    <p:sldId id="752" r:id="rId74"/>
    <p:sldId id="781" r:id="rId75"/>
  </p:sldIdLst>
  <p:sldSz cx="9144000" cy="6858000" type="screen4x3"/>
  <p:notesSz cx="6858000" cy="9144000"/>
  <p:custDataLst>
    <p:tags r:id="rId77"/>
  </p:custData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8876374-9881-834B-B12A-3F549352A237}">
          <p14:sldIdLst>
            <p14:sldId id="495"/>
            <p14:sldId id="739"/>
            <p14:sldId id="765"/>
            <p14:sldId id="715"/>
            <p14:sldId id="777"/>
            <p14:sldId id="778"/>
            <p14:sldId id="766"/>
            <p14:sldId id="753"/>
            <p14:sldId id="779"/>
            <p14:sldId id="780"/>
            <p14:sldId id="767"/>
            <p14:sldId id="768"/>
            <p14:sldId id="754"/>
            <p14:sldId id="782"/>
            <p14:sldId id="755"/>
            <p14:sldId id="783"/>
            <p14:sldId id="756"/>
            <p14:sldId id="784"/>
            <p14:sldId id="757"/>
            <p14:sldId id="785"/>
            <p14:sldId id="769"/>
            <p14:sldId id="758"/>
            <p14:sldId id="786"/>
            <p14:sldId id="787"/>
            <p14:sldId id="770"/>
            <p14:sldId id="759"/>
            <p14:sldId id="788"/>
            <p14:sldId id="760"/>
            <p14:sldId id="771"/>
            <p14:sldId id="761"/>
            <p14:sldId id="791"/>
            <p14:sldId id="789"/>
            <p14:sldId id="790"/>
            <p14:sldId id="762"/>
            <p14:sldId id="772"/>
            <p14:sldId id="741"/>
            <p14:sldId id="792"/>
            <p14:sldId id="793"/>
            <p14:sldId id="742"/>
            <p14:sldId id="743"/>
            <p14:sldId id="794"/>
            <p14:sldId id="795"/>
            <p14:sldId id="773"/>
            <p14:sldId id="763"/>
            <p14:sldId id="796"/>
            <p14:sldId id="797"/>
            <p14:sldId id="764"/>
            <p14:sldId id="798"/>
            <p14:sldId id="799"/>
            <p14:sldId id="774"/>
            <p14:sldId id="740"/>
            <p14:sldId id="800"/>
            <p14:sldId id="744"/>
            <p14:sldId id="801"/>
            <p14:sldId id="802"/>
            <p14:sldId id="745"/>
            <p14:sldId id="803"/>
            <p14:sldId id="746"/>
            <p14:sldId id="804"/>
            <p14:sldId id="775"/>
            <p14:sldId id="747"/>
            <p14:sldId id="805"/>
            <p14:sldId id="806"/>
            <p14:sldId id="748"/>
            <p14:sldId id="807"/>
            <p14:sldId id="776"/>
            <p14:sldId id="749"/>
            <p14:sldId id="808"/>
            <p14:sldId id="750"/>
            <p14:sldId id="809"/>
            <p14:sldId id="751"/>
            <p14:sldId id="810"/>
            <p14:sldId id="752"/>
            <p14:sldId id="781"/>
          </p14:sldIdLst>
        </p14:section>
      </p14:sectionLst>
    </p:ext>
    <p:ext uri="{EFAFB233-063F-42B5-8137-9DF3F51BA10A}">
      <p15:sldGuideLst xmlns:p15="http://schemas.microsoft.com/office/powerpoint/2012/main">
        <p15:guide id="1" orient="horz" pos="2160">
          <p15:clr>
            <a:srgbClr val="A4A3A4"/>
          </p15:clr>
        </p15:guide>
        <p15:guide id="2" pos="315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Антон Савостьянов" initials="АС" lastIdx="3" clrIdx="0">
    <p:extLst>
      <p:ext uri="{19B8F6BF-5375-455C-9EA6-DF929625EA0E}">
        <p15:presenceInfo xmlns:p15="http://schemas.microsoft.com/office/powerpoint/2012/main" userId="65a0610e2ca079c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E1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201" autoAdjust="0"/>
    <p:restoredTop sz="96405" autoAdjust="0"/>
  </p:normalViewPr>
  <p:slideViewPr>
    <p:cSldViewPr>
      <p:cViewPr varScale="1">
        <p:scale>
          <a:sx n="131" d="100"/>
          <a:sy n="131" d="100"/>
        </p:scale>
        <p:origin x="1072" y="184"/>
      </p:cViewPr>
      <p:guideLst>
        <p:guide orient="horz" pos="2160"/>
        <p:guide pos="315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8-15T22:39:33.646" idx="1">
    <p:pos x="10" y="10"/>
    <p:text>Определенный интеграл ФНП 
ролик 1 (3 мин)
- мотивация через площадь
- определение, разбиение 
ролик 2 (5мин)
- теорема Фубини для прямоугольных областей
- пример
ролик 3 (5мин)
- теорема Фубини для произвольных областей
- пример
заключение
зацепиться за последнюю темуs</p:text>
    <p:extLst>
      <p:ext uri="{C676402C-5697-4E1C-873F-D02D1690AC5C}">
        <p15:threadingInfo xmlns:p15="http://schemas.microsoft.com/office/powerpoint/2012/main" timeZoneBias="-18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19-08-15T22:39:33.646" idx="1">
    <p:pos x="10" y="10"/>
    <p:text>Определенный интеграл ФНП 
ролик 1 (3 мин)
- мотивация через площадь
- определение, разбиение 
ролик 2 (5мин)
- теорема Фубини для прямоугольных областей
- пример
ролик 3 (5мин)
- теорема Фубини для произвольных областей
- пример
заключение
зацепиться за последнюю темуs</p:text>
    <p:extLst>
      <p:ext uri="{C676402C-5697-4E1C-873F-D02D1690AC5C}">
        <p15:threadingInfo xmlns:p15="http://schemas.microsoft.com/office/powerpoint/2012/main" timeZoneBias="-18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19-08-15T22:39:33.646" idx="1">
    <p:pos x="10" y="10"/>
    <p:text>Определенный интеграл ФНП 
ролик 1 (3 мин)
- мотивация через площадь
- определение, разбиение 
ролик 2 (5мин)
- теорема Фубини для прямоугольных областей
- пример
ролик 3 (5мин)
- теорема Фубини для произвольных областей
- пример
заключение
зацепиться за последнюю темуs</p:text>
    <p:extLst>
      <p:ext uri="{C676402C-5697-4E1C-873F-D02D1690AC5C}">
        <p15:threadingInfo xmlns:p15="http://schemas.microsoft.com/office/powerpoint/2012/main" timeZoneBias="-18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19-08-16T12:41:47.365" idx="3">
    <p:pos x="10" y="10"/>
    <p:text>ролик 1 (3 мин)
переход к действительнозначным функциям
показать, что теперь можно брать пределы в точке (отослать к свойствам действительных чисел)
определения по Коши и Гейне
ролик 2 (5 мин)
пример доказательства по определению: $$x^2$$, $$\sin\frac{1}{x}$$
ролик 3-4 (10мин)
арифметика пределов
неопределенности из последовательностей
примеры 
рациональные дроби на бесконечности и в 0
рациональные дроби с корнями 
ограниченная на бесконечно малую
$$e^{-1/x^2}$$ в 0
ролик 5 (5-7мин)
замечательные пределы
картинка про площадь
унаследовать от последовательностей $$e$$: пример с $$e^k$$
</p:text>
    <p:extLst>
      <p:ext uri="{C676402C-5697-4E1C-873F-D02D1690AC5C}">
        <p15:threadingInfo xmlns:p15="http://schemas.microsoft.com/office/powerpoint/2012/main" timeZoneBias="-18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19-08-16T12:41:47.365" idx="3">
    <p:pos x="10" y="10"/>
    <p:text>ролик 1 (3 мин)
переход к действительнозначным функциям
показать, что теперь можно брать пределы в точке (отослать к свойствам действительных чисел)
определения по Коши и Гейне
ролик 2 (5 мин)
пример доказательства по определению: $$x^2$$, $$\sin\frac{1}{x}$$
ролик 3-4 (10мин)
арифметика пределов
неопределенности из последовательностей
примеры 
рациональные дроби на бесконечности и в 0
рациональные дроби с корнями 
ограниченная на бесконечно малую
$$e^{-1/x^2}$$ в 0
ролик 5 (5-7мин)
замечательные пределы
картинка про площадь
унаследовать от последовательностей $$e$$: пример с $$e^k$$
</p:text>
    <p:extLst>
      <p:ext uri="{C676402C-5697-4E1C-873F-D02D1690AC5C}">
        <p15:threadingInfo xmlns:p15="http://schemas.microsoft.com/office/powerpoint/2012/main" timeZoneBias="-18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 dt="2019-08-16T12:41:47.365" idx="3">
    <p:pos x="10" y="10"/>
    <p:text>ролик 1 (3 мин)
переход к действительнозначным функциям
показать, что теперь можно брать пределы в точке (отослать к свойствам действительных чисел)
определения по Коши и Гейне
ролик 2 (5 мин)
пример доказательства по определению: $$x^2$$, $$\sin\frac{1}{x}$$
ролик 3-4 (10мин)
арифметика пределов
неопределенности из последовательностей
примеры 
рациональные дроби на бесконечности и в 0
рациональные дроби с корнями 
ограниченная на бесконечно малую
$$e^{-1/x^2}$$ в 0
ролик 5 (5-7мин)
замечательные пределы
картинка про площадь
унаследовать от последовательностей $$e$$: пример с $$e^k$$
</p:text>
    <p:extLst>
      <p:ext uri="{C676402C-5697-4E1C-873F-D02D1690AC5C}">
        <p15:threadingInfo xmlns:p15="http://schemas.microsoft.com/office/powerpoint/2012/main" timeZoneBias="-18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1" dt="2019-08-16T12:41:47.365" idx="3">
    <p:pos x="10" y="10"/>
    <p:text>ролик 1 (3 мин)
переход к действительнозначным функциям
показать, что теперь можно брать пределы в точке (отослать к свойствам действительных чисел)
определения по Коши и Гейне
ролик 2 (5 мин)
пример доказательства по определению: $$x^2$$, $$\sin\frac{1}{x}$$
ролик 3-4 (10мин)
арифметика пределов
неопределенности из последовательностей
примеры 
рациональные дроби на бесконечности и в 0
рациональные дроби с корнями 
ограниченная на бесконечно малую
$$e^{-1/x^2}$$ в 0
ролик 5 (5-7мин)
замечательные пределы
картинка про площадь
унаследовать от последовательностей $$e$$: пример с $$e^k$$
</p:text>
    <p:extLst>
      <p:ext uri="{C676402C-5697-4E1C-873F-D02D1690AC5C}">
        <p15:threadingInfo xmlns:p15="http://schemas.microsoft.com/office/powerpoint/2012/main" timeZoneBias="-180"/>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1" dt="2019-08-16T12:41:47.365" idx="3">
    <p:pos x="10" y="10"/>
    <p:text>ролик 1 (3 мин)
переход к действительнозначным функциям
показать, что теперь можно брать пределы в точке (отослать к свойствам действительных чисел)
определения по Коши и Гейне
ролик 2 (5 мин)
пример доказательства по определению: $$x^2$$, $$\sin\frac{1}{x}$$
ролик 3-4 (10мин)
арифметика пределов
неопределенности из последовательностей
примеры 
рациональные дроби на бесконечности и в 0
рациональные дроби с корнями 
ограниченная на бесконечно малую
$$e^{-1/x^2}$$ в 0
ролик 5 (5-7мин)
замечательные пределы
картинка про площадь
унаследовать от последовательностей $$e$$: пример с $$e^k$$
</p:text>
    <p:extLst>
      <p:ext uri="{C676402C-5697-4E1C-873F-D02D1690AC5C}">
        <p15:threadingInfo xmlns:p15="http://schemas.microsoft.com/office/powerpoint/2012/main" timeZoneBias="-180"/>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1" dt="2019-08-16T12:41:47.365" idx="3">
    <p:pos x="10" y="10"/>
    <p:text>ролик 1 (3 мин)
переход к действительнозначным функциям
показать, что теперь можно брать пределы в точке (отослать к свойствам действительных чисел)
определения по Коши и Гейне
ролик 2 (5 мин)
пример доказательства по определению: $$x^2$$, $$\sin\frac{1}{x}$$
ролик 3-4 (10мин)
арифметика пределов
неопределенности из последовательностей
примеры 
рациональные дроби на бесконечности и в 0
рациональные дроби с корнями 
ограниченная на бесконечно малую
$$e^{-1/x^2}$$ в 0
ролик 5 (5-7мин)
замечательные пределы
картинка про площадь
унаследовать от последовательностей $$e$$: пример с $$e^k$$
</p:text>
    <p:extLst>
      <p:ext uri="{C676402C-5697-4E1C-873F-D02D1690AC5C}">
        <p15:threadingInfo xmlns:p15="http://schemas.microsoft.com/office/powerpoint/2012/main" timeZoneBias="-180"/>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1" dt="2019-08-16T12:41:47.365" idx="3">
    <p:pos x="10" y="10"/>
    <p:text>ролик 1 (3 мин)
переход к действительнозначным функциям
показать, что теперь можно брать пределы в точке (отослать к свойствам действительных чисел)
определения по Коши и Гейне
ролик 2 (5 мин)
пример доказательства по определению: $$x^2$$, $$\sin\frac{1}{x}$$
ролик 3-4 (10мин)
арифметика пределов
неопределенности из последовательностей
примеры 
рациональные дроби на бесконечности и в 0
рациональные дроби с корнями 
ограниченная на бесконечно малую
$$e^{-1/x^2}$$ в 0
ролик 5 (5-7мин)
замечательные пределы
картинка про площадь
унаследовать от последовательностей $$e$$: пример с $$e^k$$
</p:text>
    <p:extLst>
      <p:ext uri="{C676402C-5697-4E1C-873F-D02D1690AC5C}">
        <p15:threadingInfo xmlns:p15="http://schemas.microsoft.com/office/powerpoint/2012/main" timeZoneBias="-180"/>
      </p:ext>
    </p:extLst>
  </p:cm>
</p:cmLst>
</file>

<file path=ppt/comments/comment19.xml><?xml version="1.0" encoding="utf-8"?>
<p:cmLst xmlns:a="http://schemas.openxmlformats.org/drawingml/2006/main" xmlns:r="http://schemas.openxmlformats.org/officeDocument/2006/relationships" xmlns:p="http://schemas.openxmlformats.org/presentationml/2006/main">
  <p:cm authorId="1" dt="2019-08-16T12:41:47.365" idx="3">
    <p:pos x="10" y="10"/>
    <p:text>ролик 1 (3 мин)
переход к действительнозначным функциям
показать, что теперь можно брать пределы в точке (отослать к свойствам действительных чисел)
определения по Коши и Гейне
ролик 2 (5 мин)
пример доказательства по определению: $$x^2$$, $$\sin\frac{1}{x}$$
ролик 3-4 (10мин)
арифметика пределов
неопределенности из последовательностей
примеры 
рациональные дроби на бесконечности и в 0
рациональные дроби с корнями 
ограниченная на бесконечно малую
$$e^{-1/x^2}$$ в 0
ролик 5 (5-7мин)
замечательные пределы
картинка про площадь
унаследовать от последовательностей $$e$$: пример с $$e^k$$
</p:text>
    <p:extLst>
      <p:ext uri="{C676402C-5697-4E1C-873F-D02D1690AC5C}">
        <p15:threadingInfo xmlns:p15="http://schemas.microsoft.com/office/powerpoint/2012/main" timeZoneBias="-1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8-15T22:39:33.646" idx="1">
    <p:pos x="10" y="10"/>
    <p:text>Определенный интеграл ФНП 
ролик 1 (3 мин)
- мотивация через площадь
- определение, разбиение 
ролик 2 (5мин)
- теорема Фубини для прямоугольных областей
- пример
ролик 3 (5мин)
- теорема Фубини для произвольных областей
- пример
заключение
зацепиться за последнюю темуs</p:text>
    <p:extLst>
      <p:ext uri="{C676402C-5697-4E1C-873F-D02D1690AC5C}">
        <p15:threadingInfo xmlns:p15="http://schemas.microsoft.com/office/powerpoint/2012/main" timeZoneBias="-180"/>
      </p:ext>
    </p:extLst>
  </p:cm>
</p:cmLst>
</file>

<file path=ppt/comments/comment20.xml><?xml version="1.0" encoding="utf-8"?>
<p:cmLst xmlns:a="http://schemas.openxmlformats.org/drawingml/2006/main" xmlns:r="http://schemas.openxmlformats.org/officeDocument/2006/relationships" xmlns:p="http://schemas.openxmlformats.org/presentationml/2006/main">
  <p:cm authorId="1" dt="2019-08-15T22:39:33.646" idx="1">
    <p:pos x="10" y="10"/>
    <p:text>Определенный интеграл ФНП 
ролик 1 (3 мин)
- мотивация через площадь
- определение, разбиение 
ролик 2 (5мин)
- теорема Фубини для прямоугольных областей
- пример
ролик 3 (5мин)
- теорема Фубини для произвольных областей
- пример
заключение
зацепиться за последнюю темуs</p:text>
    <p:extLst>
      <p:ext uri="{C676402C-5697-4E1C-873F-D02D1690AC5C}">
        <p15:threadingInfo xmlns:p15="http://schemas.microsoft.com/office/powerpoint/2012/main" timeZoneBias="-180"/>
      </p:ext>
    </p:extLst>
  </p:cm>
</p:cmLst>
</file>

<file path=ppt/comments/comment21.xml><?xml version="1.0" encoding="utf-8"?>
<p:cmLst xmlns:a="http://schemas.openxmlformats.org/drawingml/2006/main" xmlns:r="http://schemas.openxmlformats.org/officeDocument/2006/relationships" xmlns:p="http://schemas.openxmlformats.org/presentationml/2006/main">
  <p:cm authorId="1" dt="2019-08-16T12:41:47.365" idx="3">
    <p:pos x="10" y="10"/>
    <p:text>ролик 1 (3 мин)
переход к действительнозначным функциям
показать, что теперь можно брать пределы в точке (отослать к свойствам действительных чисел)
определения по Коши и Гейне
ролик 2 (5 мин)
пример доказательства по определению: $$x^2$$, $$\sin\frac{1}{x}$$
ролик 3-4 (10мин)
арифметика пределов
неопределенности из последовательностей
примеры 
рациональные дроби на бесконечности и в 0
рациональные дроби с корнями 
ограниченная на бесконечно малую
$$e^{-1/x^2}$$ в 0
ролик 5 (5-7мин)
замечательные пределы
картинка про площадь
унаследовать от последовательностей $$e$$: пример с $$e^k$$
</p:text>
    <p:extLst>
      <p:ext uri="{C676402C-5697-4E1C-873F-D02D1690AC5C}">
        <p15:threadingInfo xmlns:p15="http://schemas.microsoft.com/office/powerpoint/2012/main" timeZoneBias="-180"/>
      </p:ext>
    </p:extLst>
  </p:cm>
</p:cmLst>
</file>

<file path=ppt/comments/comment22.xml><?xml version="1.0" encoding="utf-8"?>
<p:cmLst xmlns:a="http://schemas.openxmlformats.org/drawingml/2006/main" xmlns:r="http://schemas.openxmlformats.org/officeDocument/2006/relationships" xmlns:p="http://schemas.openxmlformats.org/presentationml/2006/main">
  <p:cm authorId="1" dt="2019-08-16T12:41:47.365" idx="3">
    <p:pos x="10" y="10"/>
    <p:text>ролик 1 (3 мин)
переход к действительнозначным функциям
показать, что теперь можно брать пределы в точке (отослать к свойствам действительных чисел)
определения по Коши и Гейне
ролик 2 (5 мин)
пример доказательства по определению: $$x^2$$, $$\sin\frac{1}{x}$$
ролик 3-4 (10мин)
арифметика пределов
неопределенности из последовательностей
примеры 
рациональные дроби на бесконечности и в 0
рациональные дроби с корнями 
ограниченная на бесконечно малую
$$e^{-1/x^2}$$ в 0
ролик 5 (5-7мин)
замечательные пределы
картинка про площадь
унаследовать от последовательностей $$e$$: пример с $$e^k$$
</p:text>
    <p:extLst>
      <p:ext uri="{C676402C-5697-4E1C-873F-D02D1690AC5C}">
        <p15:threadingInfo xmlns:p15="http://schemas.microsoft.com/office/powerpoint/2012/main" timeZoneBias="-180"/>
      </p:ext>
    </p:extLst>
  </p:cm>
</p:cmLst>
</file>

<file path=ppt/comments/comment23.xml><?xml version="1.0" encoding="utf-8"?>
<p:cmLst xmlns:a="http://schemas.openxmlformats.org/drawingml/2006/main" xmlns:r="http://schemas.openxmlformats.org/officeDocument/2006/relationships" xmlns:p="http://schemas.openxmlformats.org/presentationml/2006/main">
  <p:cm authorId="1" dt="2019-08-16T12:41:47.365" idx="3">
    <p:pos x="10" y="10"/>
    <p:text>ролик 1 (3 мин)
переход к действительнозначным функциям
показать, что теперь можно брать пределы в точке (отослать к свойствам действительных чисел)
определения по Коши и Гейне
ролик 2 (5 мин)
пример доказательства по определению: $$x^2$$, $$\sin\frac{1}{x}$$
ролик 3-4 (10мин)
арифметика пределов
неопределенности из последовательностей
примеры 
рациональные дроби на бесконечности и в 0
рациональные дроби с корнями 
ограниченная на бесконечно малую
$$e^{-1/x^2}$$ в 0
ролик 5 (5-7мин)
замечательные пределы
картинка про площадь
унаследовать от последовательностей $$e$$: пример с $$e^k$$
</p:text>
    <p:extLst>
      <p:ext uri="{C676402C-5697-4E1C-873F-D02D1690AC5C}">
        <p15:threadingInfo xmlns:p15="http://schemas.microsoft.com/office/powerpoint/2012/main" timeZoneBias="-180"/>
      </p:ext>
    </p:extLst>
  </p:cm>
</p:cmLst>
</file>

<file path=ppt/comments/comment24.xml><?xml version="1.0" encoding="utf-8"?>
<p:cmLst xmlns:a="http://schemas.openxmlformats.org/drawingml/2006/main" xmlns:r="http://schemas.openxmlformats.org/officeDocument/2006/relationships" xmlns:p="http://schemas.openxmlformats.org/presentationml/2006/main">
  <p:cm authorId="1" dt="2019-08-15T22:39:33.646" idx="1">
    <p:pos x="10" y="10"/>
    <p:text>Определенный интеграл ФНП 
ролик 1 (3 мин)
- мотивация через площадь
- определение, разбиение 
ролик 2 (5мин)
- теорема Фубини для прямоугольных областей
- пример
ролик 3 (5мин)
- теорема Фубини для произвольных областей
- пример
заключение
зацепиться за последнюю темуs</p:text>
    <p:extLst>
      <p:ext uri="{C676402C-5697-4E1C-873F-D02D1690AC5C}">
        <p15:threadingInfo xmlns:p15="http://schemas.microsoft.com/office/powerpoint/2012/main" timeZoneBias="-180"/>
      </p:ext>
    </p:extLst>
  </p:cm>
</p:cmLst>
</file>

<file path=ppt/comments/comment25.xml><?xml version="1.0" encoding="utf-8"?>
<p:cmLst xmlns:a="http://schemas.openxmlformats.org/drawingml/2006/main" xmlns:r="http://schemas.openxmlformats.org/officeDocument/2006/relationships" xmlns:p="http://schemas.openxmlformats.org/presentationml/2006/main">
  <p:cm authorId="1" dt="2019-08-16T12:41:47.365" idx="3">
    <p:pos x="10" y="10"/>
    <p:text>ролик 1 (3 мин)
последовательности как скорость работы программы
зачем вообще уметь сравнивать функции
ролик 2 (5мин)
О-большое: определение
примеры: полиномы, логарифм</p:text>
    <p:extLst>
      <p:ext uri="{C676402C-5697-4E1C-873F-D02D1690AC5C}">
        <p15:threadingInfo xmlns:p15="http://schemas.microsoft.com/office/powerpoint/2012/main" timeZoneBias="-180"/>
      </p:ext>
    </p:extLst>
  </p:cm>
</p:cmLst>
</file>

<file path=ppt/comments/comment26.xml><?xml version="1.0" encoding="utf-8"?>
<p:cmLst xmlns:a="http://schemas.openxmlformats.org/drawingml/2006/main" xmlns:r="http://schemas.openxmlformats.org/officeDocument/2006/relationships" xmlns:p="http://schemas.openxmlformats.org/presentationml/2006/main">
  <p:cm authorId="1" dt="2019-08-16T12:41:47.365" idx="3">
    <p:pos x="10" y="10"/>
    <p:text>ролик 1 (3 мин)
последовательности как скорость работы программы
зачем вообще уметь сравнивать функции
ролик 2 (5мин)
О-большое: определение
примеры: полиномы, логарифм</p:text>
    <p:extLst>
      <p:ext uri="{C676402C-5697-4E1C-873F-D02D1690AC5C}">
        <p15:threadingInfo xmlns:p15="http://schemas.microsoft.com/office/powerpoint/2012/main" timeZoneBias="-180"/>
      </p:ext>
    </p:extLst>
  </p:cm>
</p:cmLst>
</file>

<file path=ppt/comments/comment27.xml><?xml version="1.0" encoding="utf-8"?>
<p:cmLst xmlns:a="http://schemas.openxmlformats.org/drawingml/2006/main" xmlns:r="http://schemas.openxmlformats.org/officeDocument/2006/relationships" xmlns:p="http://schemas.openxmlformats.org/presentationml/2006/main">
  <p:cm authorId="1" dt="2019-08-16T12:41:47.365" idx="3">
    <p:pos x="10" y="10"/>
    <p:text>ролик 1 (3 мин)
последовательности как скорость работы программы
зачем вообще уметь сравнивать функции
ролик 2 (5мин)
О-большое: определение
примеры: полиномы, логарифм</p:text>
    <p:extLst>
      <p:ext uri="{C676402C-5697-4E1C-873F-D02D1690AC5C}">
        <p15:threadingInfo xmlns:p15="http://schemas.microsoft.com/office/powerpoint/2012/main" timeZoneBias="-180"/>
      </p:ext>
    </p:extLst>
  </p:cm>
</p:cmLst>
</file>

<file path=ppt/comments/comment28.xml><?xml version="1.0" encoding="utf-8"?>
<p:cmLst xmlns:a="http://schemas.openxmlformats.org/drawingml/2006/main" xmlns:r="http://schemas.openxmlformats.org/officeDocument/2006/relationships" xmlns:p="http://schemas.openxmlformats.org/presentationml/2006/main">
  <p:cm authorId="1" dt="2019-08-15T22:39:33.646" idx="1">
    <p:pos x="10" y="10"/>
    <p:text>Определенный интеграл ФНП 
ролик 1 (3 мин)
- мотивация через площадь
- определение, разбиение 
ролик 2 (5мин)
- теорема Фубини для прямоугольных областей
- пример
ролик 3 (5мин)
- теорема Фубини для произвольных областей
- пример
заключение
зацепиться за последнюю темуs</p:text>
    <p:extLst>
      <p:ext uri="{C676402C-5697-4E1C-873F-D02D1690AC5C}">
        <p15:threadingInfo xmlns:p15="http://schemas.microsoft.com/office/powerpoint/2012/main" timeZoneBias="-180"/>
      </p:ext>
    </p:extLst>
  </p:cm>
</p:cmLst>
</file>

<file path=ppt/comments/comment29.xml><?xml version="1.0" encoding="utf-8"?>
<p:cmLst xmlns:a="http://schemas.openxmlformats.org/drawingml/2006/main" xmlns:r="http://schemas.openxmlformats.org/officeDocument/2006/relationships" xmlns:p="http://schemas.openxmlformats.org/presentationml/2006/main">
  <p:cm authorId="1" dt="2019-08-16T12:41:47.365" idx="3">
    <p:pos x="10" y="10"/>
    <p:text>ролик 1 (3 мин)
последовательности как скорость работы программы
зачем вообще уметь сравнивать функции
ролик 2 (5мин)
О-большое: определение
примеры: полиномы, логарифм</p:text>
    <p:extLst>
      <p:ext uri="{C676402C-5697-4E1C-873F-D02D1690AC5C}">
        <p15:threadingInfo xmlns:p15="http://schemas.microsoft.com/office/powerpoint/2012/main" timeZoneBias="-1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08-16T12:41:47.365" idx="3">
    <p:pos x="10" y="10"/>
    <p:text>ролик 1 (3 мин)
переход к действительнозначным функциям
показать, что теперь можно брать пределы в точке (отослать к свойствам действительных чисел)
определения по Коши и Гейне
ролик 2 (5 мин)
пример доказательства по определению: $$x^2$$, $$\sin\frac{1}{x}$$
ролик 3-4 (10мин)
арифметика пределов
неопределенности из последовательностей
примеры 
рациональные дроби на бесконечности и в 0
рациональные дроби с корнями 
ограниченная на бесконечно малую
$$e^{-1/x^2}$$ в 0
ролик 5 (5-7мин)
замечательные пределы
картинка про площадь
унаследовать от последовательностей $$e$$: пример с $$e^k$$
</p:text>
    <p:extLst>
      <p:ext uri="{C676402C-5697-4E1C-873F-D02D1690AC5C}">
        <p15:threadingInfo xmlns:p15="http://schemas.microsoft.com/office/powerpoint/2012/main" timeZoneBias="-180"/>
      </p:ext>
    </p:extLst>
  </p:cm>
</p:cmLst>
</file>

<file path=ppt/comments/comment30.xml><?xml version="1.0" encoding="utf-8"?>
<p:cmLst xmlns:a="http://schemas.openxmlformats.org/drawingml/2006/main" xmlns:r="http://schemas.openxmlformats.org/officeDocument/2006/relationships" xmlns:p="http://schemas.openxmlformats.org/presentationml/2006/main">
  <p:cm authorId="1" dt="2019-08-16T12:41:47.365" idx="3">
    <p:pos x="10" y="10"/>
    <p:text>ролик 1 (3 мин)
последовательности как скорость работы программы
зачем вообще уметь сравнивать функции
ролик 2 (5мин)
О-большое: определение
примеры: полиномы, логарифм</p:text>
    <p:extLst>
      <p:ext uri="{C676402C-5697-4E1C-873F-D02D1690AC5C}">
        <p15:threadingInfo xmlns:p15="http://schemas.microsoft.com/office/powerpoint/2012/main" timeZoneBias="-180"/>
      </p:ext>
    </p:extLst>
  </p:cm>
</p:cmLst>
</file>

<file path=ppt/comments/comment31.xml><?xml version="1.0" encoding="utf-8"?>
<p:cmLst xmlns:a="http://schemas.openxmlformats.org/drawingml/2006/main" xmlns:r="http://schemas.openxmlformats.org/officeDocument/2006/relationships" xmlns:p="http://schemas.openxmlformats.org/presentationml/2006/main">
  <p:cm authorId="1" dt="2019-08-16T12:41:47.365" idx="3">
    <p:pos x="10" y="10"/>
    <p:text>ролик 1 (3 мин)
последовательности как скорость работы программы
зачем вообще уметь сравнивать функции
ролик 2 (5мин)
О-большое: определение
примеры: полиномы, логарифм</p:text>
    <p:extLst>
      <p:ext uri="{C676402C-5697-4E1C-873F-D02D1690AC5C}">
        <p15:threadingInfo xmlns:p15="http://schemas.microsoft.com/office/powerpoint/2012/main" timeZoneBias="-180"/>
      </p:ext>
    </p:extLst>
  </p:cm>
</p:cmLst>
</file>

<file path=ppt/comments/comment32.xml><?xml version="1.0" encoding="utf-8"?>
<p:cmLst xmlns:a="http://schemas.openxmlformats.org/drawingml/2006/main" xmlns:r="http://schemas.openxmlformats.org/officeDocument/2006/relationships" xmlns:p="http://schemas.openxmlformats.org/presentationml/2006/main">
  <p:cm authorId="1" dt="2019-08-16T12:41:47.365" idx="3">
    <p:pos x="10" y="10"/>
    <p:text>ролик 1 (3 мин)
последовательности как скорость работы программы
зачем вообще уметь сравнивать функции
ролик 2 (5мин)
О-большое: определение
примеры: полиномы, логарифм</p:text>
    <p:extLst>
      <p:ext uri="{C676402C-5697-4E1C-873F-D02D1690AC5C}">
        <p15:threadingInfo xmlns:p15="http://schemas.microsoft.com/office/powerpoint/2012/main" timeZoneBias="-180"/>
      </p:ext>
    </p:extLst>
  </p:cm>
</p:cmLst>
</file>

<file path=ppt/comments/comment33.xml><?xml version="1.0" encoding="utf-8"?>
<p:cmLst xmlns:a="http://schemas.openxmlformats.org/drawingml/2006/main" xmlns:r="http://schemas.openxmlformats.org/officeDocument/2006/relationships" xmlns:p="http://schemas.openxmlformats.org/presentationml/2006/main">
  <p:cm authorId="1" dt="2019-08-16T12:41:47.365" idx="3">
    <p:pos x="10" y="10"/>
    <p:text>ролик 1 (3 мин)
последовательности как скорость работы программы
зачем вообще уметь сравнивать функции
ролик 2 (5мин)
О-большое: определение
примеры: полиномы, логарифм</p:text>
    <p:extLst>
      <p:ext uri="{C676402C-5697-4E1C-873F-D02D1690AC5C}">
        <p15:threadingInfo xmlns:p15="http://schemas.microsoft.com/office/powerpoint/2012/main" timeZoneBias="-180"/>
      </p:ext>
    </p:extLst>
  </p:cm>
</p:cmLst>
</file>

<file path=ppt/comments/comment34.xml><?xml version="1.0" encoding="utf-8"?>
<p:cmLst xmlns:a="http://schemas.openxmlformats.org/drawingml/2006/main" xmlns:r="http://schemas.openxmlformats.org/officeDocument/2006/relationships" xmlns:p="http://schemas.openxmlformats.org/presentationml/2006/main">
  <p:cm authorId="1" dt="2019-08-15T22:39:33.646" idx="1">
    <p:pos x="10" y="10"/>
    <p:text>Определенный интеграл ФНП 
ролик 1 (3 мин)
- мотивация через площадь
- определение, разбиение 
ролик 2 (5мин)
- теорема Фубини для прямоугольных областей
- пример
ролик 3 (5мин)
- теорема Фубини для произвольных областей
- пример
заключение
зацепиться за последнюю темуs</p:text>
    <p:extLst>
      <p:ext uri="{C676402C-5697-4E1C-873F-D02D1690AC5C}">
        <p15:threadingInfo xmlns:p15="http://schemas.microsoft.com/office/powerpoint/2012/main" timeZoneBias="-180"/>
      </p:ext>
    </p:extLst>
  </p:cm>
</p:cmLst>
</file>

<file path=ppt/comments/comment35.xml><?xml version="1.0" encoding="utf-8"?>
<p:cmLst xmlns:a="http://schemas.openxmlformats.org/drawingml/2006/main" xmlns:r="http://schemas.openxmlformats.org/officeDocument/2006/relationships" xmlns:p="http://schemas.openxmlformats.org/presentationml/2006/main">
  <p:cm authorId="1" dt="2019-08-16T12:41:47.365" idx="3">
    <p:pos x="10" y="10"/>
    <p:text>Первообразная/неопределенный интеграл 
ролик 1-2 (7мин)
- определение и примеры
- мотивация через простейшие дифуры
- случай $$\frac{1}{x}$$ и $$|x|$$
- таблица интегралов
</p:text>
    <p:extLst>
      <p:ext uri="{C676402C-5697-4E1C-873F-D02D1690AC5C}">
        <p15:threadingInfo xmlns:p15="http://schemas.microsoft.com/office/powerpoint/2012/main" timeZoneBias="-180"/>
      </p:ext>
    </p:extLst>
  </p:cm>
</p:cmLst>
</file>

<file path=ppt/comments/comment36.xml><?xml version="1.0" encoding="utf-8"?>
<p:cmLst xmlns:a="http://schemas.openxmlformats.org/drawingml/2006/main" xmlns:r="http://schemas.openxmlformats.org/officeDocument/2006/relationships" xmlns:p="http://schemas.openxmlformats.org/presentationml/2006/main">
  <p:cm authorId="1" dt="2019-08-16T12:41:47.365" idx="3">
    <p:pos x="10" y="10"/>
    <p:text>Первообразная/неопределенный интеграл 
ролик 1-2 (7мин)
- определение и примеры
- мотивация через простейшие дифуры
- случай $$\frac{1}{x}$$ и $$|x|$$
- таблица интегралов
</p:text>
    <p:extLst>
      <p:ext uri="{C676402C-5697-4E1C-873F-D02D1690AC5C}">
        <p15:threadingInfo xmlns:p15="http://schemas.microsoft.com/office/powerpoint/2012/main" timeZoneBias="-180"/>
      </p:ext>
    </p:extLst>
  </p:cm>
</p:cmLst>
</file>

<file path=ppt/comments/comment37.xml><?xml version="1.0" encoding="utf-8"?>
<p:cmLst xmlns:a="http://schemas.openxmlformats.org/drawingml/2006/main" xmlns:r="http://schemas.openxmlformats.org/officeDocument/2006/relationships" xmlns:p="http://schemas.openxmlformats.org/presentationml/2006/main">
  <p:cm authorId="1" dt="2019-08-16T12:41:47.365" idx="3">
    <p:pos x="10" y="10"/>
    <p:text>Первообразная/неопределенный интеграл 
ролик 1-2 (7мин)
- определение и примеры
- мотивация через простейшие дифуры
- случай $$\frac{1}{x}$$ и $$|x|$$
- таблица интегралов
</p:text>
    <p:extLst>
      <p:ext uri="{C676402C-5697-4E1C-873F-D02D1690AC5C}">
        <p15:threadingInfo xmlns:p15="http://schemas.microsoft.com/office/powerpoint/2012/main" timeZoneBias="-180"/>
      </p:ext>
    </p:extLst>
  </p:cm>
</p:cmLst>
</file>

<file path=ppt/comments/comment38.xml><?xml version="1.0" encoding="utf-8"?>
<p:cmLst xmlns:a="http://schemas.openxmlformats.org/drawingml/2006/main" xmlns:r="http://schemas.openxmlformats.org/officeDocument/2006/relationships" xmlns:p="http://schemas.openxmlformats.org/presentationml/2006/main">
  <p:cm authorId="1" dt="2019-08-16T12:41:47.365" idx="3">
    <p:pos x="10" y="10"/>
    <p:text>Первообразная/неопределенный интеграл 
ролик 1-2 (7мин)
- определение и примеры
- мотивация через простейшие дифуры
- случай $$\frac{1}{x}$$ и $$|x|$$
- таблица интегралов
</p:text>
    <p:extLst>
      <p:ext uri="{C676402C-5697-4E1C-873F-D02D1690AC5C}">
        <p15:threadingInfo xmlns:p15="http://schemas.microsoft.com/office/powerpoint/2012/main" timeZoneBias="-180"/>
      </p:ext>
    </p:extLst>
  </p:cm>
</p:cmLst>
</file>

<file path=ppt/comments/comment39.xml><?xml version="1.0" encoding="utf-8"?>
<p:cmLst xmlns:a="http://schemas.openxmlformats.org/drawingml/2006/main" xmlns:r="http://schemas.openxmlformats.org/officeDocument/2006/relationships" xmlns:p="http://schemas.openxmlformats.org/presentationml/2006/main">
  <p:cm authorId="1" dt="2019-08-16T12:41:47.365" idx="3">
    <p:pos x="10" y="10"/>
    <p:text>Первообразная/неопределенный интеграл 
ролик 1-2 (7мин)
- определение и примеры
- мотивация через простейшие дифуры
- случай $$\frac{1}{x}$$ и $$|x|$$
- таблица интегралов
</p:text>
    <p:extLst>
      <p:ext uri="{C676402C-5697-4E1C-873F-D02D1690AC5C}">
        <p15:threadingInfo xmlns:p15="http://schemas.microsoft.com/office/powerpoint/2012/main" timeZoneBias="-1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9-08-16T12:41:47.365" idx="3">
    <p:pos x="10" y="10"/>
    <p:text>ролик 1 (3 мин)
переход к действительнозначным функциям
показать, что теперь можно брать пределы в точке (отослать к свойствам действительных чисел)
определения по Коши и Гейне
ролик 2 (5 мин)
пример доказательства по определению: $$x^2$$, $$\sin\frac{1}{x}$$
ролик 3-4 (10мин)
арифметика пределов
неопределенности из последовательностей
примеры 
рациональные дроби на бесконечности и в 0
рациональные дроби с корнями 
ограниченная на бесконечно малую
$$e^{-1/x^2}$$ в 0
ролик 5 (5-7мин)
замечательные пределы
картинка про площадь
унаследовать от последовательностей $$e$$: пример с $$e^k$$
</p:text>
    <p:extLst>
      <p:ext uri="{C676402C-5697-4E1C-873F-D02D1690AC5C}">
        <p15:threadingInfo xmlns:p15="http://schemas.microsoft.com/office/powerpoint/2012/main" timeZoneBias="-180"/>
      </p:ext>
    </p:extLst>
  </p:cm>
</p:cmLst>
</file>

<file path=ppt/comments/comment40.xml><?xml version="1.0" encoding="utf-8"?>
<p:cmLst xmlns:a="http://schemas.openxmlformats.org/drawingml/2006/main" xmlns:r="http://schemas.openxmlformats.org/officeDocument/2006/relationships" xmlns:p="http://schemas.openxmlformats.org/presentationml/2006/main">
  <p:cm authorId="1" dt="2019-08-16T12:41:47.365" idx="3">
    <p:pos x="10" y="10"/>
    <p:text>Первообразная/неопределенный интеграл 
ролик 1-2 (7мин)
- определение и примеры
- мотивация через простейшие дифуры
- случай $$\frac{1}{x}$$ и $$|x|$$
- таблица интегралов
</p:text>
    <p:extLst>
      <p:ext uri="{C676402C-5697-4E1C-873F-D02D1690AC5C}">
        <p15:threadingInfo xmlns:p15="http://schemas.microsoft.com/office/powerpoint/2012/main" timeZoneBias="-180"/>
      </p:ext>
    </p:extLst>
  </p:cm>
</p:cmLst>
</file>

<file path=ppt/comments/comment41.xml><?xml version="1.0" encoding="utf-8"?>
<p:cmLst xmlns:a="http://schemas.openxmlformats.org/drawingml/2006/main" xmlns:r="http://schemas.openxmlformats.org/officeDocument/2006/relationships" xmlns:p="http://schemas.openxmlformats.org/presentationml/2006/main">
  <p:cm authorId="1" dt="2019-08-16T12:41:47.365" idx="3">
    <p:pos x="10" y="10"/>
    <p:text>Первообразная/неопределенный интеграл 
ролик 1-2 (7мин)
- определение и примеры
- мотивация через простейшие дифуры
- случай $$\frac{1}{x}$$ и $$|x|$$
- таблица интегралов
</p:text>
    <p:extLst>
      <p:ext uri="{C676402C-5697-4E1C-873F-D02D1690AC5C}">
        <p15:threadingInfo xmlns:p15="http://schemas.microsoft.com/office/powerpoint/2012/main" timeZoneBias="-180"/>
      </p:ext>
    </p:extLst>
  </p:cm>
</p:cmLst>
</file>

<file path=ppt/comments/comment42.xml><?xml version="1.0" encoding="utf-8"?>
<p:cmLst xmlns:a="http://schemas.openxmlformats.org/drawingml/2006/main" xmlns:r="http://schemas.openxmlformats.org/officeDocument/2006/relationships" xmlns:p="http://schemas.openxmlformats.org/presentationml/2006/main">
  <p:cm authorId="1" dt="2019-08-15T22:39:33.646" idx="1">
    <p:pos x="10" y="10"/>
    <p:text>Определенный интеграл ФНП 
ролик 1 (3 мин)
- мотивация через площадь
- определение, разбиение 
ролик 2 (5мин)
- теорема Фубини для прямоугольных областей
- пример
ролик 3 (5мин)
- теорема Фубини для произвольных областей
- пример
заключение
зацепиться за последнюю темуs</p:text>
    <p:extLst>
      <p:ext uri="{C676402C-5697-4E1C-873F-D02D1690AC5C}">
        <p15:threadingInfo xmlns:p15="http://schemas.microsoft.com/office/powerpoint/2012/main" timeZoneBias="-180"/>
      </p:ext>
    </p:extLst>
  </p:cm>
</p:cmLst>
</file>

<file path=ppt/comments/comment43.xml><?xml version="1.0" encoding="utf-8"?>
<p:cmLst xmlns:a="http://schemas.openxmlformats.org/drawingml/2006/main" xmlns:r="http://schemas.openxmlformats.org/officeDocument/2006/relationships" xmlns:p="http://schemas.openxmlformats.org/presentationml/2006/main">
  <p:cm authorId="1" dt="2019-08-16T12:41:47.365" idx="3">
    <p:pos x="10" y="10"/>
    <p:text>Первообразная/неопределенный интеграл 
ролик 1-2 (7мин)
- определение и примеры
- мотивация через простейшие дифуры
- случай $$\frac{1}{x}$$ и $$|x|$$
- таблица интегралов
</p:text>
    <p:extLst>
      <p:ext uri="{C676402C-5697-4E1C-873F-D02D1690AC5C}">
        <p15:threadingInfo xmlns:p15="http://schemas.microsoft.com/office/powerpoint/2012/main" timeZoneBias="-180"/>
      </p:ext>
    </p:extLst>
  </p:cm>
</p:cmLst>
</file>

<file path=ppt/comments/comment44.xml><?xml version="1.0" encoding="utf-8"?>
<p:cmLst xmlns:a="http://schemas.openxmlformats.org/drawingml/2006/main" xmlns:r="http://schemas.openxmlformats.org/officeDocument/2006/relationships" xmlns:p="http://schemas.openxmlformats.org/presentationml/2006/main">
  <p:cm authorId="1" dt="2019-08-16T12:41:47.365" idx="3">
    <p:pos x="10" y="10"/>
    <p:text>Первообразная/неопределенный интеграл 
ролик 1-2 (7мин)
- определение и примеры
- мотивация через простейшие дифуры
- случай $$\frac{1}{x}$$ и $$|x|$$
- таблица интегралов
</p:text>
    <p:extLst>
      <p:ext uri="{C676402C-5697-4E1C-873F-D02D1690AC5C}">
        <p15:threadingInfo xmlns:p15="http://schemas.microsoft.com/office/powerpoint/2012/main" timeZoneBias="-180"/>
      </p:ext>
    </p:extLst>
  </p:cm>
</p:cmLst>
</file>

<file path=ppt/comments/comment45.xml><?xml version="1.0" encoding="utf-8"?>
<p:cmLst xmlns:a="http://schemas.openxmlformats.org/drawingml/2006/main" xmlns:r="http://schemas.openxmlformats.org/officeDocument/2006/relationships" xmlns:p="http://schemas.openxmlformats.org/presentationml/2006/main">
  <p:cm authorId="1" dt="2019-08-16T12:41:47.365" idx="3">
    <p:pos x="10" y="10"/>
    <p:text>Первообразная/неопределенный интеграл 
ролик 1-2 (7мин)
- определение и примеры
- мотивация через простейшие дифуры
- случай $$\frac{1}{x}$$ и $$|x|$$
- таблица интегралов
</p:text>
    <p:extLst>
      <p:ext uri="{C676402C-5697-4E1C-873F-D02D1690AC5C}">
        <p15:threadingInfo xmlns:p15="http://schemas.microsoft.com/office/powerpoint/2012/main" timeZoneBias="-180"/>
      </p:ext>
    </p:extLst>
  </p:cm>
</p:cmLst>
</file>

<file path=ppt/comments/comment46.xml><?xml version="1.0" encoding="utf-8"?>
<p:cmLst xmlns:a="http://schemas.openxmlformats.org/drawingml/2006/main" xmlns:r="http://schemas.openxmlformats.org/officeDocument/2006/relationships" xmlns:p="http://schemas.openxmlformats.org/presentationml/2006/main">
  <p:cm authorId="1" dt="2019-08-16T12:41:47.365" idx="3">
    <p:pos x="10" y="10"/>
    <p:text>Первообразная/неопределенный интеграл 
ролик 1-2 (7мин)
- определение и примеры
- мотивация через простейшие дифуры
- случай $$\frac{1}{x}$$ и $$|x|$$
- таблица интегралов
</p:text>
    <p:extLst>
      <p:ext uri="{C676402C-5697-4E1C-873F-D02D1690AC5C}">
        <p15:threadingInfo xmlns:p15="http://schemas.microsoft.com/office/powerpoint/2012/main" timeZoneBias="-180"/>
      </p:ext>
    </p:extLst>
  </p:cm>
</p:cmLst>
</file>

<file path=ppt/comments/comment47.xml><?xml version="1.0" encoding="utf-8"?>
<p:cmLst xmlns:a="http://schemas.openxmlformats.org/drawingml/2006/main" xmlns:r="http://schemas.openxmlformats.org/officeDocument/2006/relationships" xmlns:p="http://schemas.openxmlformats.org/presentationml/2006/main">
  <p:cm authorId="1" dt="2019-08-16T12:41:47.365" idx="3">
    <p:pos x="10" y="10"/>
    <p:text>Первообразная/неопределенный интеграл 
ролик 1-2 (7мин)
- определение и примеры
- мотивация через простейшие дифуры
- случай $$\frac{1}{x}$$ и $$|x|$$
- таблица интегралов
</p:text>
    <p:extLst>
      <p:ext uri="{C676402C-5697-4E1C-873F-D02D1690AC5C}">
        <p15:threadingInfo xmlns:p15="http://schemas.microsoft.com/office/powerpoint/2012/main" timeZoneBias="-180"/>
      </p:ext>
    </p:extLst>
  </p:cm>
</p:cmLst>
</file>

<file path=ppt/comments/comment48.xml><?xml version="1.0" encoding="utf-8"?>
<p:cmLst xmlns:a="http://schemas.openxmlformats.org/drawingml/2006/main" xmlns:r="http://schemas.openxmlformats.org/officeDocument/2006/relationships" xmlns:p="http://schemas.openxmlformats.org/presentationml/2006/main">
  <p:cm authorId="1" dt="2019-08-16T12:41:47.365" idx="3">
    <p:pos x="10" y="10"/>
    <p:text>Первообразная/неопределенный интеграл 
ролик 1-2 (7мин)
- определение и примеры
- мотивация через простейшие дифуры
- случай $$\frac{1}{x}$$ и $$|x|$$
- таблица интегралов
</p:text>
    <p:extLst>
      <p:ext uri="{C676402C-5697-4E1C-873F-D02D1690AC5C}">
        <p15:threadingInfo xmlns:p15="http://schemas.microsoft.com/office/powerpoint/2012/main" timeZoneBias="-180"/>
      </p:ext>
    </p:extLst>
  </p:cm>
</p:cmLst>
</file>

<file path=ppt/comments/comment49.xml><?xml version="1.0" encoding="utf-8"?>
<p:cmLst xmlns:a="http://schemas.openxmlformats.org/drawingml/2006/main" xmlns:r="http://schemas.openxmlformats.org/officeDocument/2006/relationships" xmlns:p="http://schemas.openxmlformats.org/presentationml/2006/main">
  <p:cm authorId="1" dt="2019-08-15T22:39:33.646" idx="1">
    <p:pos x="10" y="10"/>
    <p:text>Определенный интеграл ФНП 
ролик 1 (3 мин)
- мотивация через площадь
- определение, разбиение 
ролик 2 (5мин)
- теорема Фубини для прямоугольных областей
- пример
ролик 3 (5мин)
- теорема Фубини для произвольных областей
- пример
заключение
зацепиться за последнюю темуs</p:text>
    <p:extLst>
      <p:ext uri="{C676402C-5697-4E1C-873F-D02D1690AC5C}">
        <p15:threadingInfo xmlns:p15="http://schemas.microsoft.com/office/powerpoint/2012/main" timeZoneBias="-1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9-08-16T12:41:47.365" idx="3">
    <p:pos x="10" y="10"/>
    <p:text>ролик 1 (3 мин)
переход к действительнозначным функциям
показать, что теперь можно брать пределы в точке (отослать к свойствам действительных чисел)
определения по Коши и Гейне
ролик 2 (5 мин)
пример доказательства по определению: $$x^2$$, $$\sin\frac{1}{x}$$
ролик 3-4 (10мин)
арифметика пределов
неопределенности из последовательностей
примеры 
рациональные дроби на бесконечности и в 0
рациональные дроби с корнями 
ограниченная на бесконечно малую
$$e^{-1/x^2}$$ в 0
ролик 5 (5-7мин)
замечательные пределы
картинка про площадь
унаследовать от последовательностей $$e$$: пример с $$e^k$$
</p:text>
    <p:extLst>
      <p:ext uri="{C676402C-5697-4E1C-873F-D02D1690AC5C}">
        <p15:threadingInfo xmlns:p15="http://schemas.microsoft.com/office/powerpoint/2012/main" timeZoneBias="-180"/>
      </p:ext>
    </p:extLst>
  </p:cm>
</p:cmLst>
</file>

<file path=ppt/comments/comment50.xml><?xml version="1.0" encoding="utf-8"?>
<p:cmLst xmlns:a="http://schemas.openxmlformats.org/drawingml/2006/main" xmlns:r="http://schemas.openxmlformats.org/officeDocument/2006/relationships" xmlns:p="http://schemas.openxmlformats.org/presentationml/2006/main">
  <p:cm authorId="1" dt="2019-08-16T12:41:47.365" idx="3">
    <p:pos x="10" y="10"/>
    <p:text>определение ФНП
определение графика ФНП (поверхности)
ролик 2 (5мин)
линии уровня
примеры
ролик 3-5 (20 мин)
определение предела ФНП
примеры: 
сведение к функции одной переменной
проблемы с рациональными дробями одного порядка
показать миллиционеров на каком-нибудь простеньком примере
показать полярные координаты на простеньком примере</p:text>
    <p:extLst>
      <p:ext uri="{C676402C-5697-4E1C-873F-D02D1690AC5C}">
        <p15:threadingInfo xmlns:p15="http://schemas.microsoft.com/office/powerpoint/2012/main" timeZoneBias="-180"/>
      </p:ext>
    </p:extLst>
  </p:cm>
</p:cmLst>
</file>

<file path=ppt/comments/comment51.xml><?xml version="1.0" encoding="utf-8"?>
<p:cmLst xmlns:a="http://schemas.openxmlformats.org/drawingml/2006/main" xmlns:r="http://schemas.openxmlformats.org/officeDocument/2006/relationships" xmlns:p="http://schemas.openxmlformats.org/presentationml/2006/main">
  <p:cm authorId="1" dt="2019-08-16T12:41:47.365" idx="3">
    <p:pos x="10" y="10"/>
    <p:text>определение ФНП
определение графика ФНП (поверхности)
ролик 2 (5мин)
линии уровня
примеры
ролик 3-5 (20 мин)
определение предела ФНП
примеры: 
сведение к функции одной переменной
проблемы с рациональными дробями одного порядка
показать миллиционеров на каком-нибудь простеньком примере
показать полярные координаты на простеньком примере</p:text>
    <p:extLst>
      <p:ext uri="{C676402C-5697-4E1C-873F-D02D1690AC5C}">
        <p15:threadingInfo xmlns:p15="http://schemas.microsoft.com/office/powerpoint/2012/main" timeZoneBias="-180"/>
      </p:ext>
    </p:extLst>
  </p:cm>
</p:cmLst>
</file>

<file path=ppt/comments/comment52.xml><?xml version="1.0" encoding="utf-8"?>
<p:cmLst xmlns:a="http://schemas.openxmlformats.org/drawingml/2006/main" xmlns:r="http://schemas.openxmlformats.org/officeDocument/2006/relationships" xmlns:p="http://schemas.openxmlformats.org/presentationml/2006/main">
  <p:cm authorId="1" dt="2019-08-16T12:41:47.365" idx="3">
    <p:pos x="10" y="10"/>
    <p:text>определение ФНП
определение графика ФНП (поверхности)
ролик 2 (5мин)
линии уровня
примеры
ролик 3-5 (20 мин)
определение предела ФНП
примеры: 
сведение к функции одной переменной
проблемы с рациональными дробями одного порядка
показать миллиционеров на каком-нибудь простеньком примере
показать полярные координаты на простеньком примере</p:text>
    <p:extLst>
      <p:ext uri="{C676402C-5697-4E1C-873F-D02D1690AC5C}">
        <p15:threadingInfo xmlns:p15="http://schemas.microsoft.com/office/powerpoint/2012/main" timeZoneBias="-180"/>
      </p:ext>
    </p:extLst>
  </p:cm>
</p:cmLst>
</file>

<file path=ppt/comments/comment53.xml><?xml version="1.0" encoding="utf-8"?>
<p:cmLst xmlns:a="http://schemas.openxmlformats.org/drawingml/2006/main" xmlns:r="http://schemas.openxmlformats.org/officeDocument/2006/relationships" xmlns:p="http://schemas.openxmlformats.org/presentationml/2006/main">
  <p:cm authorId="1" dt="2019-08-16T12:41:47.365" idx="3">
    <p:pos x="10" y="10"/>
    <p:text>определение ФНП
определение графика ФНП (поверхности)
ролик 2 (5мин)
линии уровня
примеры
ролик 3-5 (20 мин)
определение предела ФНП
примеры: 
сведение к функции одной переменной
проблемы с рациональными дробями одного порядка
показать миллиционеров на каком-нибудь простеньком примере
показать полярные координаты на простеньком примере</p:text>
    <p:extLst>
      <p:ext uri="{C676402C-5697-4E1C-873F-D02D1690AC5C}">
        <p15:threadingInfo xmlns:p15="http://schemas.microsoft.com/office/powerpoint/2012/main" timeZoneBias="-180"/>
      </p:ext>
    </p:extLst>
  </p:cm>
</p:cmLst>
</file>

<file path=ppt/comments/comment54.xml><?xml version="1.0" encoding="utf-8"?>
<p:cmLst xmlns:a="http://schemas.openxmlformats.org/drawingml/2006/main" xmlns:r="http://schemas.openxmlformats.org/officeDocument/2006/relationships" xmlns:p="http://schemas.openxmlformats.org/presentationml/2006/main">
  <p:cm authorId="1" dt="2019-08-16T12:41:47.365" idx="3">
    <p:pos x="10" y="10"/>
    <p:text>определение ФНП
определение графика ФНП (поверхности)
ролик 2 (5мин)
линии уровня
примеры
ролик 3-5 (20 мин)
определение предела ФНП
примеры: 
сведение к функции одной переменной
проблемы с рациональными дробями одного порядка
показать миллиционеров на каком-нибудь простеньком примере
показать полярные координаты на простеньком примере</p:text>
    <p:extLst>
      <p:ext uri="{C676402C-5697-4E1C-873F-D02D1690AC5C}">
        <p15:threadingInfo xmlns:p15="http://schemas.microsoft.com/office/powerpoint/2012/main" timeZoneBias="-180"/>
      </p:ext>
    </p:extLst>
  </p:cm>
</p:cmLst>
</file>

<file path=ppt/comments/comment55.xml><?xml version="1.0" encoding="utf-8"?>
<p:cmLst xmlns:a="http://schemas.openxmlformats.org/drawingml/2006/main" xmlns:r="http://schemas.openxmlformats.org/officeDocument/2006/relationships" xmlns:p="http://schemas.openxmlformats.org/presentationml/2006/main">
  <p:cm authorId="1" dt="2019-08-16T12:41:47.365" idx="3">
    <p:pos x="10" y="10"/>
    <p:text>определение ФНП
определение графика ФНП (поверхности)
ролик 2 (5мин)
линии уровня
примеры
ролик 3-5 (20 мин)
определение предела ФНП
примеры: 
сведение к функции одной переменной
проблемы с рациональными дробями одного порядка
показать миллиционеров на каком-нибудь простеньком примере
показать полярные координаты на простеньком примере</p:text>
    <p:extLst>
      <p:ext uri="{C676402C-5697-4E1C-873F-D02D1690AC5C}">
        <p15:threadingInfo xmlns:p15="http://schemas.microsoft.com/office/powerpoint/2012/main" timeZoneBias="-180"/>
      </p:ext>
    </p:extLst>
  </p:cm>
</p:cmLst>
</file>

<file path=ppt/comments/comment56.xml><?xml version="1.0" encoding="utf-8"?>
<p:cmLst xmlns:a="http://schemas.openxmlformats.org/drawingml/2006/main" xmlns:r="http://schemas.openxmlformats.org/officeDocument/2006/relationships" xmlns:p="http://schemas.openxmlformats.org/presentationml/2006/main">
  <p:cm authorId="1" dt="2019-08-16T12:41:47.365" idx="3">
    <p:pos x="10" y="10"/>
    <p:text>определение ФНП
определение графика ФНП (поверхности)
ролик 2 (5мин)
линии уровня
примеры
ролик 3-5 (20 мин)
определение предела ФНП
примеры: 
сведение к функции одной переменной
проблемы с рациональными дробями одного порядка
показать миллиционеров на каком-нибудь простеньком примере
показать полярные координаты на простеньком примере</p:text>
    <p:extLst>
      <p:ext uri="{C676402C-5697-4E1C-873F-D02D1690AC5C}">
        <p15:threadingInfo xmlns:p15="http://schemas.microsoft.com/office/powerpoint/2012/main" timeZoneBias="-180"/>
      </p:ext>
    </p:extLst>
  </p:cm>
</p:cmLst>
</file>

<file path=ppt/comments/comment57.xml><?xml version="1.0" encoding="utf-8"?>
<p:cmLst xmlns:a="http://schemas.openxmlformats.org/drawingml/2006/main" xmlns:r="http://schemas.openxmlformats.org/officeDocument/2006/relationships" xmlns:p="http://schemas.openxmlformats.org/presentationml/2006/main">
  <p:cm authorId="1" dt="2019-08-16T12:41:47.365" idx="3">
    <p:pos x="10" y="10"/>
    <p:text>определение ФНП
определение графика ФНП (поверхности)
ролик 2 (5мин)
линии уровня
примеры
ролик 3-5 (20 мин)
определение предела ФНП
примеры: 
сведение к функции одной переменной
проблемы с рациональными дробями одного порядка
показать миллиционеров на каком-нибудь простеньком примере
показать полярные координаты на простеньком примере</p:text>
    <p:extLst>
      <p:ext uri="{C676402C-5697-4E1C-873F-D02D1690AC5C}">
        <p15:threadingInfo xmlns:p15="http://schemas.microsoft.com/office/powerpoint/2012/main" timeZoneBias="-180"/>
      </p:ext>
    </p:extLst>
  </p:cm>
</p:cmLst>
</file>

<file path=ppt/comments/comment58.xml><?xml version="1.0" encoding="utf-8"?>
<p:cmLst xmlns:a="http://schemas.openxmlformats.org/drawingml/2006/main" xmlns:r="http://schemas.openxmlformats.org/officeDocument/2006/relationships" xmlns:p="http://schemas.openxmlformats.org/presentationml/2006/main">
  <p:cm authorId="1" dt="2019-08-16T12:41:47.365" idx="3">
    <p:pos x="10" y="10"/>
    <p:text>определение ФНП
определение графика ФНП (поверхности)
ролик 2 (5мин)
линии уровня
примеры
ролик 3-5 (20 мин)
определение предела ФНП
примеры: 
сведение к функции одной переменной
проблемы с рациональными дробями одного порядка
показать миллиционеров на каком-нибудь простеньком примере
показать полярные координаты на простеньком примере</p:text>
    <p:extLst>
      <p:ext uri="{C676402C-5697-4E1C-873F-D02D1690AC5C}">
        <p15:threadingInfo xmlns:p15="http://schemas.microsoft.com/office/powerpoint/2012/main" timeZoneBias="-180"/>
      </p:ext>
    </p:extLst>
  </p:cm>
</p:cmLst>
</file>

<file path=ppt/comments/comment59.xml><?xml version="1.0" encoding="utf-8"?>
<p:cmLst xmlns:a="http://schemas.openxmlformats.org/drawingml/2006/main" xmlns:r="http://schemas.openxmlformats.org/officeDocument/2006/relationships" xmlns:p="http://schemas.openxmlformats.org/presentationml/2006/main">
  <p:cm authorId="1" dt="2019-08-15T22:39:33.646" idx="1">
    <p:pos x="10" y="10"/>
    <p:text>Определенный интеграл ФНП 
ролик 1 (3 мин)
- мотивация через площадь
- определение, разбиение 
ролик 2 (5мин)
- теорема Фубини для прямоугольных областей
- пример
ролик 3 (5мин)
- теорема Фубини для произвольных областей
- пример
заключение
зацепиться за последнюю темуs</p:text>
    <p:extLst>
      <p:ext uri="{C676402C-5697-4E1C-873F-D02D1690AC5C}">
        <p15:threadingInfo xmlns:p15="http://schemas.microsoft.com/office/powerpoint/2012/main" timeZoneBias="-1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9-08-15T22:39:33.646" idx="1">
    <p:pos x="10" y="10"/>
    <p:text>Определенный интеграл ФНП 
ролик 1 (3 мин)
- мотивация через площадь
- определение, разбиение 
ролик 2 (5мин)
- теорема Фубини для прямоугольных областей
- пример
ролик 3 (5мин)
- теорема Фубини для произвольных областей
- пример
заключение
зацепиться за последнюю темуs</p:text>
    <p:extLst>
      <p:ext uri="{C676402C-5697-4E1C-873F-D02D1690AC5C}">
        <p15:threadingInfo xmlns:p15="http://schemas.microsoft.com/office/powerpoint/2012/main" timeZoneBias="-180"/>
      </p:ext>
    </p:extLst>
  </p:cm>
</p:cmLst>
</file>

<file path=ppt/comments/comment60.xml><?xml version="1.0" encoding="utf-8"?>
<p:cmLst xmlns:a="http://schemas.openxmlformats.org/drawingml/2006/main" xmlns:r="http://schemas.openxmlformats.org/officeDocument/2006/relationships" xmlns:p="http://schemas.openxmlformats.org/presentationml/2006/main">
  <p:cm authorId="1" dt="2019-08-16T12:41:47.365" idx="3">
    <p:pos x="10" y="10"/>
    <p:text>определение ФНП
определение графика ФНП (поверхности)
ролик 2 (5мин)
линии уровня
примеры
ролик 3-5 (20 мин)
определение предела ФНП
примеры: 
сведение к функции одной переменной
проблемы с рациональными дробями одного порядка
показать миллиционеров на каком-нибудь простеньком примере
показать полярные координаты на простеньком примере</p:text>
    <p:extLst>
      <p:ext uri="{C676402C-5697-4E1C-873F-D02D1690AC5C}">
        <p15:threadingInfo xmlns:p15="http://schemas.microsoft.com/office/powerpoint/2012/main" timeZoneBias="-180"/>
      </p:ext>
    </p:extLst>
  </p:cm>
</p:cmLst>
</file>

<file path=ppt/comments/comment61.xml><?xml version="1.0" encoding="utf-8"?>
<p:cmLst xmlns:a="http://schemas.openxmlformats.org/drawingml/2006/main" xmlns:r="http://schemas.openxmlformats.org/officeDocument/2006/relationships" xmlns:p="http://schemas.openxmlformats.org/presentationml/2006/main">
  <p:cm authorId="1" dt="2019-08-16T12:41:47.365" idx="3">
    <p:pos x="10" y="10"/>
    <p:text>определение ФНП
определение графика ФНП (поверхности)
ролик 2 (5мин)
линии уровня
примеры
ролик 3-5 (20 мин)
определение предела ФНП
примеры: 
сведение к функции одной переменной
проблемы с рациональными дробями одного порядка
показать миллиционеров на каком-нибудь простеньком примере
показать полярные координаты на простеньком примере</p:text>
    <p:extLst>
      <p:ext uri="{C676402C-5697-4E1C-873F-D02D1690AC5C}">
        <p15:threadingInfo xmlns:p15="http://schemas.microsoft.com/office/powerpoint/2012/main" timeZoneBias="-180"/>
      </p:ext>
    </p:extLst>
  </p:cm>
</p:cmLst>
</file>

<file path=ppt/comments/comment62.xml><?xml version="1.0" encoding="utf-8"?>
<p:cmLst xmlns:a="http://schemas.openxmlformats.org/drawingml/2006/main" xmlns:r="http://schemas.openxmlformats.org/officeDocument/2006/relationships" xmlns:p="http://schemas.openxmlformats.org/presentationml/2006/main">
  <p:cm authorId="1" dt="2019-08-16T12:41:47.365" idx="3">
    <p:pos x="10" y="10"/>
    <p:text>определение ФНП
определение графика ФНП (поверхности)
ролик 2 (5мин)
линии уровня
примеры
ролик 3-5 (20 мин)
определение предела ФНП
примеры: 
сведение к функции одной переменной
проблемы с рациональными дробями одного порядка
показать миллиционеров на каком-нибудь простеньком примере
показать полярные координаты на простеньком примере</p:text>
    <p:extLst>
      <p:ext uri="{C676402C-5697-4E1C-873F-D02D1690AC5C}">
        <p15:threadingInfo xmlns:p15="http://schemas.microsoft.com/office/powerpoint/2012/main" timeZoneBias="-180"/>
      </p:ext>
    </p:extLst>
  </p:cm>
</p:cmLst>
</file>

<file path=ppt/comments/comment63.xml><?xml version="1.0" encoding="utf-8"?>
<p:cmLst xmlns:a="http://schemas.openxmlformats.org/drawingml/2006/main" xmlns:r="http://schemas.openxmlformats.org/officeDocument/2006/relationships" xmlns:p="http://schemas.openxmlformats.org/presentationml/2006/main">
  <p:cm authorId="1" dt="2019-08-16T12:41:47.365" idx="3">
    <p:pos x="10" y="10"/>
    <p:text>определение ФНП
определение графика ФНП (поверхности)
ролик 2 (5мин)
линии уровня
примеры
ролик 3-5 (20 мин)
определение предела ФНП
примеры: 
сведение к функции одной переменной
проблемы с рациональными дробями одного порядка
показать миллиционеров на каком-нибудь простеньком примере
показать полярные координаты на простеньком примере</p:text>
    <p:extLst>
      <p:ext uri="{C676402C-5697-4E1C-873F-D02D1690AC5C}">
        <p15:threadingInfo xmlns:p15="http://schemas.microsoft.com/office/powerpoint/2012/main" timeZoneBias="-180"/>
      </p:ext>
    </p:extLst>
  </p:cm>
</p:cmLst>
</file>

<file path=ppt/comments/comment64.xml><?xml version="1.0" encoding="utf-8"?>
<p:cmLst xmlns:a="http://schemas.openxmlformats.org/drawingml/2006/main" xmlns:r="http://schemas.openxmlformats.org/officeDocument/2006/relationships" xmlns:p="http://schemas.openxmlformats.org/presentationml/2006/main">
  <p:cm authorId="1" dt="2019-08-16T12:41:47.365" idx="3">
    <p:pos x="10" y="10"/>
    <p:text>определение ФНП
определение графика ФНП (поверхности)
ролик 2 (5мин)
линии уровня
примеры
ролик 3-5 (20 мин)
определение предела ФНП
примеры: 
сведение к функции одной переменной
проблемы с рациональными дробями одного порядка
показать миллиционеров на каком-нибудь простеньком примере
показать полярные координаты на простеньком примере</p:text>
    <p:extLst>
      <p:ext uri="{C676402C-5697-4E1C-873F-D02D1690AC5C}">
        <p15:threadingInfo xmlns:p15="http://schemas.microsoft.com/office/powerpoint/2012/main" timeZoneBias="-180"/>
      </p:ext>
    </p:extLst>
  </p:cm>
</p:cmLst>
</file>

<file path=ppt/comments/comment65.xml><?xml version="1.0" encoding="utf-8"?>
<p:cmLst xmlns:a="http://schemas.openxmlformats.org/drawingml/2006/main" xmlns:r="http://schemas.openxmlformats.org/officeDocument/2006/relationships" xmlns:p="http://schemas.openxmlformats.org/presentationml/2006/main">
  <p:cm authorId="1" dt="2019-08-15T22:39:33.646" idx="1">
    <p:pos x="10" y="10"/>
    <p:text>Определенный интеграл ФНП 
ролик 1 (3 мин)
- мотивация через площадь
- определение, разбиение 
ролик 2 (5мин)
- теорема Фубини для прямоугольных областей
- пример
ролик 3 (5мин)
- теорема Фубини для произвольных областей
- пример
заключение
зацепиться за последнюю темуs</p:text>
    <p:extLst>
      <p:ext uri="{C676402C-5697-4E1C-873F-D02D1690AC5C}">
        <p15:threadingInfo xmlns:p15="http://schemas.microsoft.com/office/powerpoint/2012/main" timeZoneBias="-180"/>
      </p:ext>
    </p:extLst>
  </p:cm>
</p:cmLst>
</file>

<file path=ppt/comments/comment66.xml><?xml version="1.0" encoding="utf-8"?>
<p:cmLst xmlns:a="http://schemas.openxmlformats.org/drawingml/2006/main" xmlns:r="http://schemas.openxmlformats.org/officeDocument/2006/relationships" xmlns:p="http://schemas.openxmlformats.org/presentationml/2006/main">
  <p:cm authorId="1" dt="2019-08-16T12:41:47.365" idx="3">
    <p:pos x="10" y="10"/>
    <p:text>определение ФНП
определение графика ФНП (поверхности)
ролик 2 (5мин)
линии уровня
примеры
ролик 3-5 (20 мин)
определение предела ФНП
примеры: 
сведение к функции одной переменной
проблемы с рациональными дробями одного порядка
показать миллиционеров на каком-нибудь простеньком примере
показать полярные координаты на простеньком примере</p:text>
    <p:extLst>
      <p:ext uri="{C676402C-5697-4E1C-873F-D02D1690AC5C}">
        <p15:threadingInfo xmlns:p15="http://schemas.microsoft.com/office/powerpoint/2012/main" timeZoneBias="-180"/>
      </p:ext>
    </p:extLst>
  </p:cm>
</p:cmLst>
</file>

<file path=ppt/comments/comment67.xml><?xml version="1.0" encoding="utf-8"?>
<p:cmLst xmlns:a="http://schemas.openxmlformats.org/drawingml/2006/main" xmlns:r="http://schemas.openxmlformats.org/officeDocument/2006/relationships" xmlns:p="http://schemas.openxmlformats.org/presentationml/2006/main">
  <p:cm authorId="1" dt="2019-08-16T12:41:47.365" idx="3">
    <p:pos x="10" y="10"/>
    <p:text>определение ФНП
определение графика ФНП (поверхности)
ролик 2 (5мин)
линии уровня
примеры
ролик 3-5 (20 мин)
определение предела ФНП
примеры: 
сведение к функции одной переменной
проблемы с рациональными дробями одного порядка
показать миллиционеров на каком-нибудь простеньком примере
показать полярные координаты на простеньком примере</p:text>
    <p:extLst>
      <p:ext uri="{C676402C-5697-4E1C-873F-D02D1690AC5C}">
        <p15:threadingInfo xmlns:p15="http://schemas.microsoft.com/office/powerpoint/2012/main" timeZoneBias="-180"/>
      </p:ext>
    </p:extLst>
  </p:cm>
</p:cmLst>
</file>

<file path=ppt/comments/comment68.xml><?xml version="1.0" encoding="utf-8"?>
<p:cmLst xmlns:a="http://schemas.openxmlformats.org/drawingml/2006/main" xmlns:r="http://schemas.openxmlformats.org/officeDocument/2006/relationships" xmlns:p="http://schemas.openxmlformats.org/presentationml/2006/main">
  <p:cm authorId="1" dt="2019-08-16T12:41:47.365" idx="3">
    <p:pos x="10" y="10"/>
    <p:text>определение ФНП
определение графика ФНП (поверхности)
ролик 2 (5мин)
линии уровня
примеры
ролик 3-5 (20 мин)
определение предела ФНП
примеры: 
сведение к функции одной переменной
проблемы с рациональными дробями одного порядка
показать миллиционеров на каком-нибудь простеньком примере
показать полярные координаты на простеньком примере</p:text>
    <p:extLst>
      <p:ext uri="{C676402C-5697-4E1C-873F-D02D1690AC5C}">
        <p15:threadingInfo xmlns:p15="http://schemas.microsoft.com/office/powerpoint/2012/main" timeZoneBias="-180"/>
      </p:ext>
    </p:extLst>
  </p:cm>
</p:cmLst>
</file>

<file path=ppt/comments/comment69.xml><?xml version="1.0" encoding="utf-8"?>
<p:cmLst xmlns:a="http://schemas.openxmlformats.org/drawingml/2006/main" xmlns:r="http://schemas.openxmlformats.org/officeDocument/2006/relationships" xmlns:p="http://schemas.openxmlformats.org/presentationml/2006/main">
  <p:cm authorId="1" dt="2019-08-16T12:41:47.365" idx="3">
    <p:pos x="10" y="10"/>
    <p:text>определение ФНП
определение графика ФНП (поверхности)
ролик 2 (5мин)
линии уровня
примеры
ролик 3-5 (20 мин)
определение предела ФНП
примеры: 
сведение к функции одной переменной
проблемы с рациональными дробями одного порядка
показать миллиционеров на каком-нибудь простеньком примере
показать полярные координаты на простеньком примере</p:text>
    <p:extLst>
      <p:ext uri="{C676402C-5697-4E1C-873F-D02D1690AC5C}">
        <p15:threadingInfo xmlns:p15="http://schemas.microsoft.com/office/powerpoint/2012/main" timeZoneBias="-18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9-08-16T12:41:47.365" idx="3">
    <p:pos x="10" y="10"/>
    <p:text>ролик 1 (3 мин)
переход к действительнозначным функциям
показать, что теперь можно брать пределы в точке (отослать к свойствам действительных чисел)
определения по Коши и Гейне
ролик 2 (5 мин)
пример доказательства по определению: $$x^2$$, $$\sin\frac{1}{x}$$
ролик 3-4 (10мин)
арифметика пределов
неопределенности из последовательностей
примеры 
рациональные дроби на бесконечности и в 0
рациональные дроби с корнями 
ограниченная на бесконечно малую
$$e^{-1/x^2}$$ в 0
ролик 5 (5-7мин)
замечательные пределы
картинка про площадь
унаследовать от последовательностей $$e$$: пример с $$e^k$$
</p:text>
    <p:extLst>
      <p:ext uri="{C676402C-5697-4E1C-873F-D02D1690AC5C}">
        <p15:threadingInfo xmlns:p15="http://schemas.microsoft.com/office/powerpoint/2012/main" timeZoneBias="-180"/>
      </p:ext>
    </p:extLst>
  </p:cm>
</p:cmLst>
</file>

<file path=ppt/comments/comment70.xml><?xml version="1.0" encoding="utf-8"?>
<p:cmLst xmlns:a="http://schemas.openxmlformats.org/drawingml/2006/main" xmlns:r="http://schemas.openxmlformats.org/officeDocument/2006/relationships" xmlns:p="http://schemas.openxmlformats.org/presentationml/2006/main">
  <p:cm authorId="1" dt="2019-08-16T12:41:47.365" idx="3">
    <p:pos x="10" y="10"/>
    <p:text>определение ФНП
определение графика ФНП (поверхности)
ролик 2 (5мин)
линии уровня
примеры
ролик 3-5 (20 мин)
определение предела ФНП
примеры: 
сведение к функции одной переменной
проблемы с рациональными дробями одного порядка
показать миллиционеров на каком-нибудь простеньком примере
показать полярные координаты на простеньком примере</p:text>
    <p:extLst>
      <p:ext uri="{C676402C-5697-4E1C-873F-D02D1690AC5C}">
        <p15:threadingInfo xmlns:p15="http://schemas.microsoft.com/office/powerpoint/2012/main" timeZoneBias="-180"/>
      </p:ext>
    </p:extLst>
  </p:cm>
</p:cmLst>
</file>

<file path=ppt/comments/comment71.xml><?xml version="1.0" encoding="utf-8"?>
<p:cmLst xmlns:a="http://schemas.openxmlformats.org/drawingml/2006/main" xmlns:r="http://schemas.openxmlformats.org/officeDocument/2006/relationships" xmlns:p="http://schemas.openxmlformats.org/presentationml/2006/main">
  <p:cm authorId="1" dt="2019-08-16T12:41:47.365" idx="3">
    <p:pos x="10" y="10"/>
    <p:text>определение ФНП
определение графика ФНП (поверхности)
ролик 2 (5мин)
линии уровня
примеры
ролик 3-5 (20 мин)
определение предела ФНП
примеры: 
сведение к функции одной переменной
проблемы с рациональными дробями одного порядка
показать миллиционеров на каком-нибудь простеньком примере
показать полярные координаты на простеньком примере</p:text>
    <p:extLst>
      <p:ext uri="{C676402C-5697-4E1C-873F-D02D1690AC5C}">
        <p15:threadingInfo xmlns:p15="http://schemas.microsoft.com/office/powerpoint/2012/main" timeZoneBias="-180"/>
      </p:ext>
    </p:extLst>
  </p:cm>
</p:cmLst>
</file>

<file path=ppt/comments/comment72.xml><?xml version="1.0" encoding="utf-8"?>
<p:cmLst xmlns:a="http://schemas.openxmlformats.org/drawingml/2006/main" xmlns:r="http://schemas.openxmlformats.org/officeDocument/2006/relationships" xmlns:p="http://schemas.openxmlformats.org/presentationml/2006/main">
  <p:cm authorId="1" dt="2019-08-16T12:41:47.365" idx="3">
    <p:pos x="10" y="10"/>
    <p:text>определение ФНП
определение графика ФНП (поверхности)
ролик 2 (5мин)
линии уровня
примеры
ролик 3-5 (20 мин)
определение предела ФНП
примеры: 
сведение к функции одной переменной
проблемы с рациональными дробями одного порядка
показать миллиционеров на каком-нибудь простеньком примере
показать полярные координаты на простеньком примере</p:text>
    <p:extLst>
      <p:ext uri="{C676402C-5697-4E1C-873F-D02D1690AC5C}">
        <p15:threadingInfo xmlns:p15="http://schemas.microsoft.com/office/powerpoint/2012/main" timeZoneBias="-180"/>
      </p:ext>
    </p:extLst>
  </p:cm>
</p:cmLst>
</file>

<file path=ppt/comments/comment73.xml><?xml version="1.0" encoding="utf-8"?>
<p:cmLst xmlns:a="http://schemas.openxmlformats.org/drawingml/2006/main" xmlns:r="http://schemas.openxmlformats.org/officeDocument/2006/relationships" xmlns:p="http://schemas.openxmlformats.org/presentationml/2006/main">
  <p:cm authorId="1" dt="2019-08-15T22:39:33.646" idx="1">
    <p:pos x="10" y="10"/>
    <p:text>Определенный интеграл ФНП 
ролик 1 (3 мин)
- мотивация через площадь
- определение, разбиение 
ролик 2 (5мин)
- теорема Фубини для прямоугольных областей
- пример
ролик 3 (5мин)
- теорема Фубини для произвольных областей
- пример
заключение
зацепиться за последнюю темуs</p:text>
    <p:extLst>
      <p:ext uri="{C676402C-5697-4E1C-873F-D02D1690AC5C}">
        <p15:threadingInfo xmlns:p15="http://schemas.microsoft.com/office/powerpoint/2012/main" timeZoneBias="-18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9-08-16T12:41:47.365" idx="3">
    <p:pos x="10" y="10"/>
    <p:text>ролик 1 (3 мин)
переход к действительнозначным функциям
показать, что теперь можно брать пределы в точке (отослать к свойствам действительных чисел)
определения по Коши и Гейне
ролик 2 (5 мин)
пример доказательства по определению: $$x^2$$, $$\sin\frac{1}{x}$$
ролик 3-4 (10мин)
арифметика пределов
неопределенности из последовательностей
примеры 
рациональные дроби на бесконечности и в 0
рациональные дроби с корнями 
ограниченная на бесконечно малую
$$e^{-1/x^2}$$ в 0
ролик 5 (5-7мин)
замечательные пределы
картинка про площадь
унаследовать от последовательностей $$e$$: пример с $$e^k$$
</p:text>
    <p:extLst>
      <p:ext uri="{C676402C-5697-4E1C-873F-D02D1690AC5C}">
        <p15:threadingInfo xmlns:p15="http://schemas.microsoft.com/office/powerpoint/2012/main" timeZoneBias="-18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9-08-16T12:41:47.365" idx="3">
    <p:pos x="10" y="10"/>
    <p:text>ролик 1 (3 мин)
переход к действительнозначным функциям
показать, что теперь можно брать пределы в точке (отослать к свойствам действительных чисел)
определения по Коши и Гейне
ролик 2 (5 мин)
пример доказательства по определению: $$x^2$$, $$\sin\frac{1}{x}$$
ролик 3-4 (10мин)
арифметика пределов
неопределенности из последовательностей
примеры 
рациональные дроби на бесконечности и в 0
рациональные дроби с корнями 
ограниченная на бесконечно малую
$$e^{-1/x^2}$$ в 0
ролик 5 (5-7мин)
замечательные пределы
картинка про площадь
унаследовать от последовательностей $$e$$: пример с $$e^k$$
</p:text>
    <p:extLst>
      <p:ext uri="{C676402C-5697-4E1C-873F-D02D1690AC5C}">
        <p15:threadingInfo xmlns:p15="http://schemas.microsoft.com/office/powerpoint/2012/main" timeZoneBias="-1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AB1F41B-5C57-436C-90E6-D46C969112ED}" type="datetimeFigureOut">
              <a:rPr lang="ru-RU" smtClean="0"/>
              <a:t>08.10.2019</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3B4C3B-A507-4AC6-8C55-FDBC06173CE0}" type="slidenum">
              <a:rPr lang="ru-RU" smtClean="0"/>
              <a:t>‹#›</a:t>
            </a:fld>
            <a:endParaRPr lang="ru-RU"/>
          </a:p>
        </p:txBody>
      </p:sp>
    </p:spTree>
    <p:extLst>
      <p:ext uri="{BB962C8B-B14F-4D97-AF65-F5344CB8AC3E}">
        <p14:creationId xmlns:p14="http://schemas.microsoft.com/office/powerpoint/2010/main" val="909946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a:t>Образец заголовка</a:t>
            </a:r>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p>
        </p:txBody>
      </p:sp>
      <p:sp>
        <p:nvSpPr>
          <p:cNvPr id="4" name="Дата 3"/>
          <p:cNvSpPr>
            <a:spLocks noGrp="1"/>
          </p:cNvSpPr>
          <p:nvPr>
            <p:ph type="dt" sz="half" idx="10"/>
          </p:nvPr>
        </p:nvSpPr>
        <p:spPr/>
        <p:txBody>
          <a:bodyPr/>
          <a:lstStyle/>
          <a:p>
            <a:fld id="{AB83CA53-AE35-48B9-8B85-77295771D8C3}" type="datetimeFigureOut">
              <a:rPr lang="ru-RU" smtClean="0"/>
              <a:pPr/>
              <a:t>08.10.2019</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3CFF65C-B071-417A-8D04-EB1372780206}" type="slidenum">
              <a:rPr lang="ru-RU" smtClean="0"/>
              <a:pPr/>
              <a:t>‹#›</a:t>
            </a:fld>
            <a:endParaRPr lang="ru-R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AB83CA53-AE35-48B9-8B85-77295771D8C3}" type="datetimeFigureOut">
              <a:rPr lang="ru-RU" smtClean="0"/>
              <a:pPr/>
              <a:t>08.10.2019</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3CFF65C-B071-417A-8D04-EB1372780206}" type="slidenum">
              <a:rPr lang="ru-RU" smtClean="0"/>
              <a:pPr/>
              <a:t>‹#›</a:t>
            </a:fld>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AB83CA53-AE35-48B9-8B85-77295771D8C3}" type="datetimeFigureOut">
              <a:rPr lang="ru-RU" smtClean="0"/>
              <a:pPr/>
              <a:t>08.10.2019</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3CFF65C-B071-417A-8D04-EB1372780206}" type="slidenum">
              <a:rPr lang="ru-RU" smtClean="0"/>
              <a:pPr/>
              <a:t>‹#›</a:t>
            </a:fld>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Образец заголовка</a:t>
            </a:r>
          </a:p>
        </p:txBody>
      </p:sp>
      <p:sp>
        <p:nvSpPr>
          <p:cNvPr id="3" name="Содержимое 2"/>
          <p:cNvSpPr>
            <a:spLocks noGrp="1"/>
          </p:cNvSpPr>
          <p:nvPr>
            <p:ph idx="1"/>
          </p:nvPr>
        </p:nvSpPr>
        <p:spPr/>
        <p:txBody>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4" name="Дата 3"/>
          <p:cNvSpPr>
            <a:spLocks noGrp="1"/>
          </p:cNvSpPr>
          <p:nvPr>
            <p:ph type="dt" sz="half" idx="10"/>
          </p:nvPr>
        </p:nvSpPr>
        <p:spPr/>
        <p:txBody>
          <a:bodyPr/>
          <a:lstStyle/>
          <a:p>
            <a:fld id="{AB83CA53-AE35-48B9-8B85-77295771D8C3}" type="datetimeFigureOut">
              <a:rPr lang="ru-RU" smtClean="0"/>
              <a:pPr/>
              <a:t>08.10.2019</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3CFF65C-B071-417A-8D04-EB1372780206}" type="slidenum">
              <a:rPr lang="ru-RU" smtClean="0"/>
              <a:pPr/>
              <a:t>‹#›</a:t>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AB83CA53-AE35-48B9-8B85-77295771D8C3}" type="datetimeFigureOut">
              <a:rPr lang="ru-RU" smtClean="0"/>
              <a:pPr/>
              <a:t>08.10.2019</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3CFF65C-B071-417A-8D04-EB1372780206}" type="slidenum">
              <a:rPr lang="ru-RU" smtClean="0"/>
              <a:pPr/>
              <a:t>‹#›</a:t>
            </a:fld>
            <a:endParaRPr lang="ru-R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AB83CA53-AE35-48B9-8B85-77295771D8C3}" type="datetimeFigureOut">
              <a:rPr lang="ru-RU" smtClean="0"/>
              <a:pPr/>
              <a:t>08.10.2019</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33CFF65C-B071-417A-8D04-EB1372780206}" type="slidenum">
              <a:rPr lang="ru-RU" smtClean="0"/>
              <a:pPr/>
              <a:t>‹#›</a:t>
            </a:fld>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AB83CA53-AE35-48B9-8B85-77295771D8C3}" type="datetimeFigureOut">
              <a:rPr lang="ru-RU" smtClean="0"/>
              <a:pPr/>
              <a:t>08.10.2019</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33CFF65C-B071-417A-8D04-EB1372780206}" type="slidenum">
              <a:rPr lang="ru-RU" smtClean="0"/>
              <a:pPr/>
              <a:t>‹#›</a:t>
            </a:fld>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AB83CA53-AE35-48B9-8B85-77295771D8C3}" type="datetimeFigureOut">
              <a:rPr lang="ru-RU" smtClean="0"/>
              <a:pPr/>
              <a:t>08.10.2019</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33CFF65C-B071-417A-8D04-EB1372780206}" type="slidenum">
              <a:rPr lang="ru-RU" smtClean="0"/>
              <a:pPr/>
              <a:t>‹#›</a:t>
            </a:fld>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AB83CA53-AE35-48B9-8B85-77295771D8C3}" type="datetimeFigureOut">
              <a:rPr lang="ru-RU" smtClean="0"/>
              <a:pPr/>
              <a:t>08.10.2019</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33CFF65C-B071-417A-8D04-EB1372780206}" type="slidenum">
              <a:rPr lang="ru-RU" smtClean="0"/>
              <a:pPr/>
              <a:t>‹#›</a:t>
            </a:fld>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AB83CA53-AE35-48B9-8B85-77295771D8C3}" type="datetimeFigureOut">
              <a:rPr lang="ru-RU" smtClean="0"/>
              <a:pPr/>
              <a:t>08.10.2019</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33CFF65C-B071-417A-8D04-EB1372780206}" type="slidenum">
              <a:rPr lang="ru-RU" smtClean="0"/>
              <a:pPr/>
              <a:t>‹#›</a:t>
            </a:fld>
            <a:endParaRPr lang="ru-R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AB83CA53-AE35-48B9-8B85-77295771D8C3}" type="datetimeFigureOut">
              <a:rPr lang="ru-RU" smtClean="0"/>
              <a:pPr/>
              <a:t>08.10.2019</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33CFF65C-B071-417A-8D04-EB1372780206}" type="slidenum">
              <a:rPr lang="ru-RU" smtClean="0"/>
              <a:pPr/>
              <a:t>‹#›</a:t>
            </a:fld>
            <a:endParaRPr lang="ru-R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83CA53-AE35-48B9-8B85-77295771D8C3}" type="datetimeFigureOut">
              <a:rPr lang="ru-RU" smtClean="0"/>
              <a:pPr/>
              <a:t>08.10.2019</a:t>
            </a:fld>
            <a:endParaRPr lang="ru-RU"/>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CFF65C-B071-417A-8D04-EB1372780206}" type="slidenum">
              <a:rPr lang="ru-RU" smtClean="0"/>
              <a:pPr/>
              <a:t>‹#›</a:t>
            </a:fld>
            <a:endParaRPr 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0.pn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comments" Target="../comments/comment9.xml"/><Relationship Id="rId4" Type="http://schemas.openxmlformats.org/officeDocument/2006/relationships/image" Target="../media/image1.png"/><Relationship Id="rId9"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comments" Target="../comments/comment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omments" Target="../comments/comment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12.xm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0.png"/><Relationship Id="rId1" Type="http://schemas.openxmlformats.org/officeDocument/2006/relationships/slideLayout" Target="../slideLayouts/slideLayout2.xml"/><Relationship Id="rId5" Type="http://schemas.openxmlformats.org/officeDocument/2006/relationships/comments" Target="../comments/comment13.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comments" Target="../comments/commen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comments" Target="../comments/comment15.xml"/></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16.xm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comments" Target="../comments/comment17.xml"/></Relationships>
</file>

<file path=ppt/slides/_rels/slide19.xml.rels><?xml version="1.0" encoding="UTF-8" standalone="yes"?>
<Relationships xmlns="http://schemas.openxmlformats.org/package/2006/relationships"><Relationship Id="rId2" Type="http://schemas.openxmlformats.org/officeDocument/2006/relationships/comments" Target="../comments/comment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comments" Target="../comments/comment19.xml"/></Relationships>
</file>

<file path=ppt/slides/_rels/slide21.xml.rels><?xml version="1.0" encoding="UTF-8" standalone="yes"?>
<Relationships xmlns="http://schemas.openxmlformats.org/package/2006/relationships"><Relationship Id="rId2" Type="http://schemas.openxmlformats.org/officeDocument/2006/relationships/comments" Target="../comments/comment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21.xm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comments" Target="../comments/comment2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comments" Target="../comments/comment23.xml"/><Relationship Id="rId5" Type="http://schemas.openxmlformats.org/officeDocument/2006/relationships/image" Target="../media/image21.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comments" Target="../comments/comment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omments" Target="../comments/comment25.xm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comments" Target="../comments/comment26.xml"/></Relationships>
</file>

<file path=ppt/slides/_rels/slide28.xml.rels><?xml version="1.0" encoding="UTF-8" standalone="yes"?>
<Relationships xmlns="http://schemas.openxmlformats.org/package/2006/relationships"><Relationship Id="rId3" Type="http://schemas.openxmlformats.org/officeDocument/2006/relationships/comments" Target="../comments/comment27.xm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comments" Target="../comments/comment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omments" Target="../comments/comment29.xm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comments" Target="../comments/comment30.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comments" Target="../comments/comment31.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comments" Target="../comments/comment32.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comments" Target="../comments/comment33.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2" Type="http://schemas.openxmlformats.org/officeDocument/2006/relationships/comments" Target="../comments/comment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omments" Target="../comments/comment35.xm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comments" Target="../comments/comment36.xml"/><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7.png"/><Relationship Id="rId9" Type="http://schemas.openxmlformats.org/officeDocument/2006/relationships/comments" Target="../comments/comment37.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comments" Target="../comments/comment38.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omments" Target="../comments/comment39.xm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comments" Target="../comments/comment40.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comments" Target="../comments/comment41.xml"/><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2" Type="http://schemas.openxmlformats.org/officeDocument/2006/relationships/comments" Target="../comments/comment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comments" Target="../comments/comment43.xm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comments" Target="../comments/comment44.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comments" Target="../comments/comment45.xml"/><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comments" Target="../comments/comment46.xml"/><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comments" Target="../comments/comment47.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comments" Target="../comments/comment48.xm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_rels/slide50.xml.rels><?xml version="1.0" encoding="UTF-8" standalone="yes"?>
<Relationships xmlns="http://schemas.openxmlformats.org/package/2006/relationships"><Relationship Id="rId2" Type="http://schemas.openxmlformats.org/officeDocument/2006/relationships/comments" Target="../comments/comment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comments" Target="../comments/comment50.xm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comments" Target="../comments/comment51.xml"/></Relationships>
</file>

<file path=ppt/slides/_rels/slide53.xml.rels><?xml version="1.0" encoding="UTF-8" standalone="yes"?>
<Relationships xmlns="http://schemas.openxmlformats.org/package/2006/relationships"><Relationship Id="rId3" Type="http://schemas.openxmlformats.org/officeDocument/2006/relationships/comments" Target="../comments/comment52.xml"/><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comments" Target="../comments/comment53.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comments" Target="../comments/comment54.xml"/><Relationship Id="rId4" Type="http://schemas.openxmlformats.org/officeDocument/2006/relationships/image" Target="../media/image54.png"/></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comments" Target="../comments/comment55.xml"/><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comments" Target="../comments/comment56.xml"/><Relationship Id="rId5" Type="http://schemas.openxmlformats.org/officeDocument/2006/relationships/image" Target="../media/image56.png"/><Relationship Id="rId4" Type="http://schemas.openxmlformats.org/officeDocument/2006/relationships/image" Target="../media/image55.png"/></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comments" Target="../comments/comment57.xml"/><Relationship Id="rId4" Type="http://schemas.openxmlformats.org/officeDocument/2006/relationships/image" Target="../media/image57.png"/></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comments" Target="../comments/comment58.xml"/><Relationship Id="rId5" Type="http://schemas.openxmlformats.org/officeDocument/2006/relationships/image" Target="../media/image58.png"/><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comments" Target="../comments/comment5.xml"/></Relationships>
</file>

<file path=ppt/slides/_rels/slide60.xml.rels><?xml version="1.0" encoding="UTF-8" standalone="yes"?>
<Relationships xmlns="http://schemas.openxmlformats.org/package/2006/relationships"><Relationship Id="rId2" Type="http://schemas.openxmlformats.org/officeDocument/2006/relationships/comments" Target="../comments/comment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comments" Target="../comments/comment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comments" Target="../comments/comment61.xml"/><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comments" Target="../comments/comment62.xml"/></Relationships>
</file>

<file path=ppt/slides/_rels/slide64.xml.rels><?xml version="1.0" encoding="UTF-8" standalone="yes"?>
<Relationships xmlns="http://schemas.openxmlformats.org/package/2006/relationships"><Relationship Id="rId2" Type="http://schemas.openxmlformats.org/officeDocument/2006/relationships/comments" Target="../comments/comment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comments" Target="../comments/comment64.xml"/><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comments" Target="../comments/comment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comments" Target="../comments/comment66.xml"/><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comments" Target="../comments/comment67.xml"/><Relationship Id="rId4" Type="http://schemas.microsoft.com/office/2007/relationships/hdphoto" Target="../media/hdphoto1.wdp"/></Relationships>
</file>

<file path=ppt/slides/_rels/slide69.xml.rels><?xml version="1.0" encoding="UTF-8" standalone="yes"?>
<Relationships xmlns="http://schemas.openxmlformats.org/package/2006/relationships"><Relationship Id="rId3" Type="http://schemas.openxmlformats.org/officeDocument/2006/relationships/comments" Target="../comments/comment68.xml"/><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comments" Target="../comments/comment69.xml"/></Relationships>
</file>

<file path=ppt/slides/_rels/slide71.xml.rels><?xml version="1.0" encoding="UTF-8" standalone="yes"?>
<Relationships xmlns="http://schemas.openxmlformats.org/package/2006/relationships"><Relationship Id="rId3" Type="http://schemas.openxmlformats.org/officeDocument/2006/relationships/comments" Target="../comments/comment70.xml"/><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comments" Target="../comments/comment71.xml"/></Relationships>
</file>

<file path=ppt/slides/_rels/slide73.xml.rels><?xml version="1.0" encoding="UTF-8" standalone="yes"?>
<Relationships xmlns="http://schemas.openxmlformats.org/package/2006/relationships"><Relationship Id="rId3" Type="http://schemas.openxmlformats.org/officeDocument/2006/relationships/comments" Target="../comments/comment72.xml"/><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comments" Target="../comments/comment7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omments" Target="../comments/comment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comments" Target="../comments/commen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a:xfrm>
            <a:off x="1241884" y="2857500"/>
            <a:ext cx="6660232" cy="1143000"/>
          </a:xfrm>
        </p:spPr>
        <p:txBody>
          <a:bodyPr>
            <a:noAutofit/>
          </a:bodyPr>
          <a:lstStyle/>
          <a:p>
            <a:pPr algn="l"/>
            <a:r>
              <a:rPr lang="en-US" sz="3200" b="1" dirty="0">
                <a:solidFill>
                  <a:schemeClr val="accent1">
                    <a:lumMod val="75000"/>
                  </a:schemeClr>
                </a:solidFill>
              </a:rPr>
              <a:t>Limits and multivariate functions</a:t>
            </a:r>
          </a:p>
        </p:txBody>
      </p:sp>
    </p:spTree>
    <p:extLst>
      <p:ext uri="{BB962C8B-B14F-4D97-AF65-F5344CB8AC3E}">
        <p14:creationId xmlns:p14="http://schemas.microsoft.com/office/powerpoint/2010/main" val="220054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Function Limits</a:t>
            </a:r>
            <a:endParaRPr lang="ru-RU" sz="3200" b="1" dirty="0">
              <a:solidFill>
                <a:schemeClr val="accent1">
                  <a:lumMod val="75000"/>
                </a:schemeClr>
              </a:solidFill>
              <a:latin typeface="+mn-lt"/>
              <a:cs typeface="Times New Roman" pitchFamily="18" charset="0"/>
            </a:endParaRPr>
          </a:p>
        </p:txBody>
      </p:sp>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6452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Let us try to extrapolate the definition for sequences:</a:t>
            </a:r>
          </a:p>
          <a:p>
            <a:pPr marL="0" indent="0">
              <a:lnSpc>
                <a:spcPts val="2700"/>
              </a:lnSpc>
              <a:spcBef>
                <a:spcPts val="0"/>
              </a:spcBef>
              <a:spcAft>
                <a:spcPts val="900"/>
              </a:spcAft>
              <a:buFont typeface="Arial" pitchFamily="34" charset="0"/>
              <a:buNone/>
            </a:pPr>
            <a:r>
              <a:rPr lang="en-US" sz="2400" dirty="0">
                <a:ea typeface="Myriad Pro" charset="0"/>
                <a:cs typeface="Myriad Pro" charset="0"/>
              </a:rPr>
              <a:t>“For any given deviation one could go as close to the limit point that the sequence would not deviate from the limit more then given.”</a:t>
            </a:r>
          </a:p>
        </p:txBody>
      </p:sp>
      <mc:AlternateContent xmlns:mc="http://schemas.openxmlformats.org/markup-compatibility/2006">
        <mc:Choice xmlns:a14="http://schemas.microsoft.com/office/drawing/2010/main" Requires="a14">
          <p:sp>
            <p:nvSpPr>
              <p:cNvPr id="6" name="Содержимое 2">
                <a:extLst>
                  <a:ext uri="{FF2B5EF4-FFF2-40B4-BE49-F238E27FC236}">
                    <a16:creationId xmlns:a16="http://schemas.microsoft.com/office/drawing/2014/main" id="{4759BCE6-20A4-2249-8DB1-562EDA34A1CF}"/>
                  </a:ext>
                </a:extLst>
              </p:cNvPr>
              <p:cNvSpPr txBox="1">
                <a:spLocks/>
              </p:cNvSpPr>
              <p:nvPr/>
            </p:nvSpPr>
            <p:spPr>
              <a:xfrm>
                <a:off x="183468" y="2276872"/>
                <a:ext cx="3279179" cy="2232248"/>
              </a:xfrm>
              <a:prstGeom prst="rect">
                <a:avLst/>
              </a:prstGeom>
              <a:ln w="19050">
                <a:solidFill>
                  <a:schemeClr val="tx2"/>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br>
                  <a:rPr lang="en-US" sz="2400" b="0" i="1" dirty="0">
                    <a:ea typeface="Myriad Pro" charset="0"/>
                    <a:cs typeface="Myriad Pro" charset="0"/>
                  </a:rPr>
                </a:b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ea typeface="Myriad Pro" charset="0"/>
                              <a:cs typeface="Myriad Pro" charset="0"/>
                            </a:rPr>
                          </m:ctrlPr>
                        </m:funcPr>
                        <m:fName>
                          <m:limLow>
                            <m:limLowPr>
                              <m:ctrlPr>
                                <a:rPr lang="en-US" sz="2400" b="0" i="1" smtClean="0">
                                  <a:latin typeface="Cambria Math" panose="02040503050406030204" pitchFamily="18" charset="0"/>
                                  <a:ea typeface="Myriad Pro" charset="0"/>
                                  <a:cs typeface="Myriad Pro" charset="0"/>
                                </a:rPr>
                              </m:ctrlPr>
                            </m:limLowPr>
                            <m:e>
                              <m:r>
                                <m:rPr>
                                  <m:sty m:val="p"/>
                                </m:rPr>
                                <a:rPr lang="en-US" sz="2400" b="0" i="0" smtClean="0">
                                  <a:latin typeface="Cambria Math" panose="02040503050406030204" pitchFamily="18" charset="0"/>
                                  <a:ea typeface="Myriad Pro" charset="0"/>
                                  <a:cs typeface="Myriad Pro" charset="0"/>
                                </a:rPr>
                                <m:t>lim</m:t>
                              </m:r>
                            </m:e>
                            <m:lim>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𝑎</m:t>
                              </m:r>
                            </m:lim>
                          </m:limLow>
                        </m:fName>
                        <m:e>
                          <m:r>
                            <a:rPr lang="en-US" sz="2400" b="0" i="1" smtClean="0">
                              <a:latin typeface="Cambria Math" panose="02040503050406030204" pitchFamily="18" charset="0"/>
                              <a:ea typeface="Myriad Pro" charset="0"/>
                              <a:cs typeface="Myriad Pro" charset="0"/>
                            </a:rPr>
                            <m:t>𝑓</m:t>
                          </m:r>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e>
                          </m:d>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𝐶</m:t>
                          </m:r>
                        </m:e>
                      </m:func>
                      <m:r>
                        <a:rPr lang="en-US" sz="2400" b="0" i="1" smtClean="0">
                          <a:latin typeface="Cambria Math" panose="02040503050406030204" pitchFamily="18" charset="0"/>
                          <a:ea typeface="Myriad Pro" charset="0"/>
                          <a:cs typeface="Myriad Pro" charset="0"/>
                        </a:rPr>
                        <m:t> ⟺   </m:t>
                      </m:r>
                    </m:oMath>
                  </m:oMathPara>
                </a14:m>
                <a:endParaRPr lang="en-US" sz="2400" b="0" dirty="0">
                  <a:ea typeface="Myriad Pro" charset="0"/>
                  <a:cs typeface="Myriad Pro" charset="0"/>
                </a:endParaRPr>
              </a:p>
              <a:p>
                <a:pPr marL="0" indent="0">
                  <a:lnSpc>
                    <a:spcPts val="2700"/>
                  </a:lnSpc>
                  <a:spcBef>
                    <a:spcPts val="0"/>
                  </a:spcBef>
                  <a:spcAft>
                    <a:spcPts val="900"/>
                  </a:spcAft>
                  <a:buFont typeface="Arial" pitchFamily="34" charse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𝜀</m:t>
                      </m:r>
                      <m:r>
                        <a:rPr lang="en-US" sz="2400" b="0" i="1" smtClean="0">
                          <a:latin typeface="Cambria Math" panose="02040503050406030204" pitchFamily="18" charset="0"/>
                          <a:ea typeface="Myriad Pro" charset="0"/>
                          <a:cs typeface="Myriad Pro" charset="0"/>
                        </a:rPr>
                        <m:t>&gt;0  ∃</m:t>
                      </m:r>
                      <m:r>
                        <a:rPr lang="en-US" sz="2400" b="0" i="1" smtClean="0">
                          <a:latin typeface="Cambria Math" panose="02040503050406030204" pitchFamily="18" charset="0"/>
                          <a:ea typeface="Myriad Pro" charset="0"/>
                          <a:cs typeface="Myriad Pro" charset="0"/>
                        </a:rPr>
                        <m:t>𝛿</m:t>
                      </m:r>
                      <m:r>
                        <a:rPr lang="en-US" sz="2400" b="0" i="1" smtClean="0">
                          <a:latin typeface="Cambria Math" panose="02040503050406030204" pitchFamily="18" charset="0"/>
                          <a:ea typeface="Myriad Pro" charset="0"/>
                          <a:cs typeface="Myriad Pro" charset="0"/>
                        </a:rPr>
                        <m:t>&gt;0  ∀</m:t>
                      </m:r>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m:t>
                      </m:r>
                    </m:oMath>
                  </m:oMathPara>
                </a14:m>
                <a:endParaRPr lang="en-US" sz="2400" b="0" i="1" dirty="0">
                  <a:ea typeface="Myriad Pro" charset="0"/>
                  <a:cs typeface="Myriad Pro" charset="0"/>
                </a:endParaRPr>
              </a:p>
              <a:p>
                <a:pPr marL="0" indent="0">
                  <a:lnSpc>
                    <a:spcPts val="2700"/>
                  </a:lnSpc>
                  <a:spcBef>
                    <a:spcPts val="0"/>
                  </a:spcBef>
                  <a:spcAft>
                    <a:spcPts val="900"/>
                  </a:spcAft>
                  <a:buFont typeface="Arial" pitchFamily="34" charse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Myriad Pro" charset="0"/>
                          <a:cs typeface="Myriad Pro" charset="0"/>
                        </a:rPr>
                        <m:t>0&lt;</m:t>
                      </m:r>
                      <m:d>
                        <m:dPr>
                          <m:begChr m:val="|"/>
                          <m:endChr m:val="|"/>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𝑎</m:t>
                          </m:r>
                        </m:e>
                      </m:d>
                      <m:r>
                        <a:rPr lang="en-US" sz="2400" b="0" i="1" smtClean="0">
                          <a:latin typeface="Cambria Math" panose="02040503050406030204" pitchFamily="18" charset="0"/>
                          <a:ea typeface="Myriad Pro" charset="0"/>
                          <a:cs typeface="Myriad Pro" charset="0"/>
                        </a:rPr>
                        <m:t>&lt;</m:t>
                      </m:r>
                      <m:r>
                        <a:rPr lang="en-US" sz="2400" b="0" i="1" smtClean="0">
                          <a:latin typeface="Cambria Math" panose="02040503050406030204" pitchFamily="18" charset="0"/>
                          <a:ea typeface="Myriad Pro" charset="0"/>
                          <a:cs typeface="Myriad Pro" charset="0"/>
                        </a:rPr>
                        <m:t>𝛿</m:t>
                      </m:r>
                      <m:r>
                        <a:rPr lang="en-US" sz="2400" b="0" i="1" smtClean="0">
                          <a:latin typeface="Cambria Math" panose="02040503050406030204" pitchFamily="18" charset="0"/>
                          <a:ea typeface="Myriad Pro" charset="0"/>
                          <a:cs typeface="Myriad Pro" charset="0"/>
                        </a:rPr>
                        <m:t>⇒</m:t>
                      </m:r>
                    </m:oMath>
                  </m:oMathPara>
                </a14:m>
                <a:endParaRPr lang="en-US" sz="2400" b="0" dirty="0">
                  <a:ea typeface="Myriad Pro" charset="0"/>
                  <a:cs typeface="Myriad Pro" charset="0"/>
                </a:endParaRPr>
              </a:p>
              <a:p>
                <a:pPr marL="0" indent="0">
                  <a:lnSpc>
                    <a:spcPts val="2700"/>
                  </a:lnSpc>
                  <a:spcBef>
                    <a:spcPts val="0"/>
                  </a:spcBef>
                  <a:spcAft>
                    <a:spcPts val="900"/>
                  </a:spcAft>
                  <a:buFont typeface="Arial" pitchFamily="34" charse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Myriad Pro" charset="0"/>
                          <a:cs typeface="Myriad Pro" charset="0"/>
                        </a:rPr>
                        <m:t>⇒</m:t>
                      </m:r>
                      <m:d>
                        <m:dPr>
                          <m:begChr m:val="|"/>
                          <m:endChr m:val="|"/>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𝑓</m:t>
                          </m:r>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e>
                          </m:d>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𝐶</m:t>
                          </m:r>
                        </m:e>
                      </m:d>
                      <m:r>
                        <a:rPr lang="en-US" sz="2400" b="0" i="1" smtClean="0">
                          <a:latin typeface="Cambria Math" panose="02040503050406030204" pitchFamily="18" charset="0"/>
                          <a:ea typeface="Myriad Pro" charset="0"/>
                          <a:cs typeface="Myriad Pro" charset="0"/>
                        </a:rPr>
                        <m:t>&lt;</m:t>
                      </m:r>
                      <m:r>
                        <m:rPr>
                          <m:sty m:val="p"/>
                        </m:rPr>
                        <a:rPr lang="en-US" sz="2400" b="0" i="1" smtClean="0">
                          <a:latin typeface="Cambria Math" panose="02040503050406030204" pitchFamily="18" charset="0"/>
                          <a:ea typeface="Myriad Pro" charset="0"/>
                          <a:cs typeface="Myriad Pro" charset="0"/>
                        </a:rPr>
                        <m:t>ε</m:t>
                      </m:r>
                    </m:oMath>
                  </m:oMathPara>
                </a14:m>
                <a:endParaRPr lang="en-US" sz="2400" b="0" dirty="0">
                  <a:ea typeface="Myriad Pro" charset="0"/>
                  <a:cs typeface="Myriad Pro" charset="0"/>
                </a:endParaRPr>
              </a:p>
            </p:txBody>
          </p:sp>
        </mc:Choice>
        <mc:Fallback>
          <p:sp>
            <p:nvSpPr>
              <p:cNvPr id="6" name="Содержимое 2">
                <a:extLst>
                  <a:ext uri="{FF2B5EF4-FFF2-40B4-BE49-F238E27FC236}">
                    <a16:creationId xmlns:a16="http://schemas.microsoft.com/office/drawing/2014/main" id="{4759BCE6-20A4-2249-8DB1-562EDA34A1CF}"/>
                  </a:ext>
                </a:extLst>
              </p:cNvPr>
              <p:cNvSpPr txBox="1">
                <a:spLocks noRot="1" noChangeAspect="1" noMove="1" noResize="1" noEditPoints="1" noAdjustHandles="1" noChangeArrowheads="1" noChangeShapeType="1" noTextEdit="1"/>
              </p:cNvSpPr>
              <p:nvPr/>
            </p:nvSpPr>
            <p:spPr>
              <a:xfrm>
                <a:off x="183468" y="2276872"/>
                <a:ext cx="3279179" cy="2232248"/>
              </a:xfrm>
              <a:prstGeom prst="rect">
                <a:avLst/>
              </a:prstGeom>
              <a:blipFill>
                <a:blip r:embed="rId2"/>
                <a:stretch>
                  <a:fillRect/>
                </a:stretch>
              </a:blipFill>
              <a:ln w="19050">
                <a:solidFill>
                  <a:schemeClr val="tx2"/>
                </a:solidFill>
              </a:ln>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0" name="Содержимое 2">
                <a:extLst>
                  <a:ext uri="{FF2B5EF4-FFF2-40B4-BE49-F238E27FC236}">
                    <a16:creationId xmlns:a16="http://schemas.microsoft.com/office/drawing/2014/main" id="{C64868EE-24B1-984F-B5BE-69F1E8C96C5A}"/>
                  </a:ext>
                </a:extLst>
              </p:cNvPr>
              <p:cNvSpPr txBox="1">
                <a:spLocks/>
              </p:cNvSpPr>
              <p:nvPr/>
            </p:nvSpPr>
            <p:spPr>
              <a:xfrm>
                <a:off x="176359" y="4714208"/>
                <a:ext cx="3279178" cy="1224136"/>
              </a:xfrm>
              <a:prstGeom prst="rect">
                <a:avLst/>
              </a:prstGeom>
              <a:ln w="19050">
                <a:solidFill>
                  <a:schemeClr val="tx2"/>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b="0" dirty="0">
                    <a:ea typeface="Myriad Pro" charset="0"/>
                    <a:cs typeface="Myriad Pro" charset="0"/>
                  </a:rPr>
                  <a:t>Or for all </a:t>
                </a:r>
                <a14:m>
                  <m:oMath xmlns:m="http://schemas.openxmlformats.org/officeDocument/2006/math">
                    <m:sSub>
                      <m:sSubPr>
                        <m:ctrlPr>
                          <a:rPr lang="en-US" sz="2400" b="0" i="1" smtClean="0">
                            <a:latin typeface="Cambria Math" panose="02040503050406030204" pitchFamily="18" charset="0"/>
                            <a:ea typeface="Myriad Pro" charset="0"/>
                            <a:cs typeface="Myriad Pro" charset="0"/>
                          </a:rPr>
                        </m:ctrlPr>
                      </m:sSubPr>
                      <m:e>
                        <m:r>
                          <a:rPr lang="en-US" sz="2400" b="0" i="1" smtClean="0">
                            <a:latin typeface="Cambria Math" panose="02040503050406030204" pitchFamily="18" charset="0"/>
                            <a:ea typeface="Myriad Pro" charset="0"/>
                            <a:cs typeface="Myriad Pro" charset="0"/>
                          </a:rPr>
                          <m:t>𝑥</m:t>
                        </m:r>
                      </m:e>
                      <m:sub>
                        <m:r>
                          <a:rPr lang="en-US" sz="2400" b="0" i="1" smtClean="0">
                            <a:latin typeface="Cambria Math" panose="02040503050406030204" pitchFamily="18" charset="0"/>
                            <a:ea typeface="Myriad Pro" charset="0"/>
                            <a:cs typeface="Myriad Pro" charset="0"/>
                          </a:rPr>
                          <m:t>𝑛</m:t>
                        </m:r>
                      </m:sub>
                    </m:sSub>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𝑎</m:t>
                    </m:r>
                  </m:oMath>
                </a14:m>
                <a:r>
                  <a:rPr lang="en-US" sz="2400" b="0" dirty="0">
                    <a:ea typeface="Myriad Pro" charset="0"/>
                    <a:cs typeface="Myriad Pro" charset="0"/>
                  </a:rPr>
                  <a:t> the sequence of values </a:t>
                </a:r>
                <a14:m>
                  <m:oMath xmlns:m="http://schemas.openxmlformats.org/officeDocument/2006/math">
                    <m:r>
                      <a:rPr lang="en-US" sz="2400" b="0" i="1" smtClean="0">
                        <a:latin typeface="Cambria Math" panose="02040503050406030204" pitchFamily="18" charset="0"/>
                        <a:ea typeface="Myriad Pro" charset="0"/>
                        <a:cs typeface="Myriad Pro" charset="0"/>
                      </a:rPr>
                      <m:t>𝑓</m:t>
                    </m:r>
                    <m:d>
                      <m:dPr>
                        <m:ctrlPr>
                          <a:rPr lang="en-US" sz="2400" b="0" i="1" smtClean="0">
                            <a:latin typeface="Cambria Math" panose="02040503050406030204" pitchFamily="18" charset="0"/>
                            <a:ea typeface="Myriad Pro" charset="0"/>
                            <a:cs typeface="Myriad Pro" charset="0"/>
                          </a:rPr>
                        </m:ctrlPr>
                      </m:dPr>
                      <m:e>
                        <m:sSub>
                          <m:sSubPr>
                            <m:ctrlPr>
                              <a:rPr lang="en-US" sz="2400" b="0" i="1" smtClean="0">
                                <a:latin typeface="Cambria Math" panose="02040503050406030204" pitchFamily="18" charset="0"/>
                                <a:ea typeface="Myriad Pro" charset="0"/>
                                <a:cs typeface="Myriad Pro" charset="0"/>
                              </a:rPr>
                            </m:ctrlPr>
                          </m:sSubPr>
                          <m:e>
                            <m:r>
                              <a:rPr lang="en-US" sz="2400" b="0" i="1" smtClean="0">
                                <a:latin typeface="Cambria Math" panose="02040503050406030204" pitchFamily="18" charset="0"/>
                                <a:ea typeface="Myriad Pro" charset="0"/>
                                <a:cs typeface="Myriad Pro" charset="0"/>
                              </a:rPr>
                              <m:t>𝑥</m:t>
                            </m:r>
                          </m:e>
                          <m:sub>
                            <m:r>
                              <a:rPr lang="en-US" sz="2400" b="0" i="1" smtClean="0">
                                <a:latin typeface="Cambria Math" panose="02040503050406030204" pitchFamily="18" charset="0"/>
                                <a:ea typeface="Myriad Pro" charset="0"/>
                                <a:cs typeface="Myriad Pro" charset="0"/>
                              </a:rPr>
                              <m:t>𝑛</m:t>
                            </m:r>
                          </m:sub>
                        </m:sSub>
                      </m:e>
                    </m:d>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𝐶</m:t>
                    </m:r>
                  </m:oMath>
                </a14:m>
                <a:r>
                  <a:rPr lang="en-US" sz="2400" b="0" dirty="0">
                    <a:ea typeface="Myriad Pro" charset="0"/>
                    <a:cs typeface="Myriad Pro" charset="0"/>
                  </a:rPr>
                  <a:t>.</a:t>
                </a:r>
              </a:p>
            </p:txBody>
          </p:sp>
        </mc:Choice>
        <mc:Fallback>
          <p:sp>
            <p:nvSpPr>
              <p:cNvPr id="10" name="Содержимое 2">
                <a:extLst>
                  <a:ext uri="{FF2B5EF4-FFF2-40B4-BE49-F238E27FC236}">
                    <a16:creationId xmlns:a16="http://schemas.microsoft.com/office/drawing/2014/main" id="{C64868EE-24B1-984F-B5BE-69F1E8C96C5A}"/>
                  </a:ext>
                </a:extLst>
              </p:cNvPr>
              <p:cNvSpPr txBox="1">
                <a:spLocks noRot="1" noChangeAspect="1" noMove="1" noResize="1" noEditPoints="1" noAdjustHandles="1" noChangeArrowheads="1" noChangeShapeType="1" noTextEdit="1"/>
              </p:cNvSpPr>
              <p:nvPr/>
            </p:nvSpPr>
            <p:spPr>
              <a:xfrm>
                <a:off x="176359" y="4714208"/>
                <a:ext cx="3279178" cy="1224136"/>
              </a:xfrm>
              <a:prstGeom prst="rect">
                <a:avLst/>
              </a:prstGeom>
              <a:blipFill>
                <a:blip r:embed="rId3"/>
                <a:stretch>
                  <a:fillRect l="-2299" t="-4000" b="-1000"/>
                </a:stretch>
              </a:blipFill>
              <a:ln w="19050">
                <a:solidFill>
                  <a:schemeClr val="tx2"/>
                </a:solidFill>
              </a:ln>
            </p:spPr>
            <p:txBody>
              <a:bodyPr/>
              <a:lstStyle/>
              <a:p>
                <a:r>
                  <a:rPr lang="ru-RU">
                    <a:noFill/>
                  </a:rPr>
                  <a:t> </a:t>
                </a:r>
              </a:p>
            </p:txBody>
          </p:sp>
        </mc:Fallback>
      </mc:AlternateContent>
      <p:pic>
        <p:nvPicPr>
          <p:cNvPr id="12" name="Рисунок 11">
            <a:extLst>
              <a:ext uri="{FF2B5EF4-FFF2-40B4-BE49-F238E27FC236}">
                <a16:creationId xmlns:a16="http://schemas.microsoft.com/office/drawing/2014/main" id="{0B3F0819-E2A2-0846-82BE-55C7FF1A63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6492" y="2276872"/>
            <a:ext cx="4952264" cy="3816424"/>
          </a:xfrm>
          <a:prstGeom prst="rect">
            <a:avLst/>
          </a:prstGeom>
        </p:spPr>
      </p:pic>
      <p:sp>
        <p:nvSpPr>
          <p:cNvPr id="7" name="TextBox 6">
            <a:extLst>
              <a:ext uri="{FF2B5EF4-FFF2-40B4-BE49-F238E27FC236}">
                <a16:creationId xmlns:a16="http://schemas.microsoft.com/office/drawing/2014/main" id="{A3B5A288-1E3D-B14F-968F-A5ABE84F4337}"/>
              </a:ext>
            </a:extLst>
          </p:cNvPr>
          <p:cNvSpPr txBox="1"/>
          <p:nvPr/>
        </p:nvSpPr>
        <p:spPr>
          <a:xfrm>
            <a:off x="6588224" y="5880102"/>
            <a:ext cx="304892" cy="369332"/>
          </a:xfrm>
          <a:prstGeom prst="rect">
            <a:avLst/>
          </a:prstGeom>
          <a:noFill/>
        </p:spPr>
        <p:txBody>
          <a:bodyPr wrap="none" rtlCol="0">
            <a:spAutoFit/>
          </a:bodyPr>
          <a:lstStyle/>
          <a:p>
            <a:r>
              <a:rPr lang="en-US" i="1" dirty="0"/>
              <a:t>a</a:t>
            </a:r>
            <a:endParaRPr lang="ru-RU" i="1"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8C7D15F-54AB-6842-B491-0ED8ACCF63BE}"/>
                  </a:ext>
                </a:extLst>
              </p:cNvPr>
              <p:cNvSpPr txBox="1"/>
              <p:nvPr/>
            </p:nvSpPr>
            <p:spPr>
              <a:xfrm>
                <a:off x="3382683" y="3815752"/>
                <a:ext cx="7606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m:rPr>
                          <m:sty m:val="p"/>
                        </m:rPr>
                        <a:rPr lang="en-US" b="0" i="1" smtClean="0">
                          <a:latin typeface="Cambria Math" panose="02040503050406030204" pitchFamily="18" charset="0"/>
                        </a:rPr>
                        <m:t>ε</m:t>
                      </m:r>
                    </m:oMath>
                  </m:oMathPara>
                </a14:m>
                <a:endParaRPr lang="en-US" b="0" dirty="0"/>
              </a:p>
            </p:txBody>
          </p:sp>
        </mc:Choice>
        <mc:Fallback xmlns="">
          <p:sp>
            <p:nvSpPr>
              <p:cNvPr id="8" name="TextBox 7">
                <a:extLst>
                  <a:ext uri="{FF2B5EF4-FFF2-40B4-BE49-F238E27FC236}">
                    <a16:creationId xmlns:a16="http://schemas.microsoft.com/office/drawing/2014/main" id="{A8C7D15F-54AB-6842-B491-0ED8ACCF63BE}"/>
                  </a:ext>
                </a:extLst>
              </p:cNvPr>
              <p:cNvSpPr txBox="1">
                <a:spLocks noRot="1" noChangeAspect="1" noMove="1" noResize="1" noEditPoints="1" noAdjustHandles="1" noChangeArrowheads="1" noChangeShapeType="1" noTextEdit="1"/>
              </p:cNvSpPr>
              <p:nvPr/>
            </p:nvSpPr>
            <p:spPr>
              <a:xfrm>
                <a:off x="3382683" y="3815752"/>
                <a:ext cx="760657" cy="369332"/>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8D213C6-B467-124F-8ED5-465E80D34BDC}"/>
                  </a:ext>
                </a:extLst>
              </p:cNvPr>
              <p:cNvSpPr txBox="1"/>
              <p:nvPr/>
            </p:nvSpPr>
            <p:spPr>
              <a:xfrm>
                <a:off x="3418950" y="3068357"/>
                <a:ext cx="7606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m:rPr>
                          <m:sty m:val="p"/>
                        </m:rPr>
                        <a:rPr lang="en-US" b="0" i="1" smtClean="0">
                          <a:latin typeface="Cambria Math" panose="02040503050406030204" pitchFamily="18" charset="0"/>
                        </a:rPr>
                        <m:t>ε</m:t>
                      </m:r>
                    </m:oMath>
                  </m:oMathPara>
                </a14:m>
                <a:endParaRPr lang="en-US" b="0" dirty="0"/>
              </a:p>
            </p:txBody>
          </p:sp>
        </mc:Choice>
        <mc:Fallback xmlns="">
          <p:sp>
            <p:nvSpPr>
              <p:cNvPr id="11" name="TextBox 10">
                <a:extLst>
                  <a:ext uri="{FF2B5EF4-FFF2-40B4-BE49-F238E27FC236}">
                    <a16:creationId xmlns:a16="http://schemas.microsoft.com/office/drawing/2014/main" id="{D8D213C6-B467-124F-8ED5-465E80D34BDC}"/>
                  </a:ext>
                </a:extLst>
              </p:cNvPr>
              <p:cNvSpPr txBox="1">
                <a:spLocks noRot="1" noChangeAspect="1" noMove="1" noResize="1" noEditPoints="1" noAdjustHandles="1" noChangeArrowheads="1" noChangeShapeType="1" noTextEdit="1"/>
              </p:cNvSpPr>
              <p:nvPr/>
            </p:nvSpPr>
            <p:spPr>
              <a:xfrm>
                <a:off x="3418950" y="3068357"/>
                <a:ext cx="760657" cy="369332"/>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B1C42D5-25FC-FB4C-8709-C6D9E81AB7C4}"/>
                  </a:ext>
                </a:extLst>
              </p:cNvPr>
              <p:cNvSpPr txBox="1"/>
              <p:nvPr/>
            </p:nvSpPr>
            <p:spPr>
              <a:xfrm>
                <a:off x="3608104" y="3433210"/>
                <a:ext cx="38234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oMath>
                  </m:oMathPara>
                </a14:m>
                <a:endParaRPr lang="en-US" b="0" dirty="0"/>
              </a:p>
            </p:txBody>
          </p:sp>
        </mc:Choice>
        <mc:Fallback xmlns="">
          <p:sp>
            <p:nvSpPr>
              <p:cNvPr id="13" name="TextBox 12">
                <a:extLst>
                  <a:ext uri="{FF2B5EF4-FFF2-40B4-BE49-F238E27FC236}">
                    <a16:creationId xmlns:a16="http://schemas.microsoft.com/office/drawing/2014/main" id="{7B1C42D5-25FC-FB4C-8709-C6D9E81AB7C4}"/>
                  </a:ext>
                </a:extLst>
              </p:cNvPr>
              <p:cNvSpPr txBox="1">
                <a:spLocks noRot="1" noChangeAspect="1" noMove="1" noResize="1" noEditPoints="1" noAdjustHandles="1" noChangeArrowheads="1" noChangeShapeType="1" noTextEdit="1"/>
              </p:cNvSpPr>
              <p:nvPr/>
            </p:nvSpPr>
            <p:spPr>
              <a:xfrm>
                <a:off x="3608104" y="3433210"/>
                <a:ext cx="382348" cy="369332"/>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C168873-4D36-194B-91D5-DA892E577064}"/>
                  </a:ext>
                </a:extLst>
              </p:cNvPr>
              <p:cNvSpPr txBox="1"/>
              <p:nvPr/>
            </p:nvSpPr>
            <p:spPr>
              <a:xfrm>
                <a:off x="5911621" y="5539447"/>
                <a:ext cx="77643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𝛿</m:t>
                      </m:r>
                    </m:oMath>
                  </m:oMathPara>
                </a14:m>
                <a:endParaRPr lang="en-US" b="0" dirty="0"/>
              </a:p>
            </p:txBody>
          </p:sp>
        </mc:Choice>
        <mc:Fallback xmlns="">
          <p:sp>
            <p:nvSpPr>
              <p:cNvPr id="14" name="TextBox 13">
                <a:extLst>
                  <a:ext uri="{FF2B5EF4-FFF2-40B4-BE49-F238E27FC236}">
                    <a16:creationId xmlns:a16="http://schemas.microsoft.com/office/drawing/2014/main" id="{7C168873-4D36-194B-91D5-DA892E577064}"/>
                  </a:ext>
                </a:extLst>
              </p:cNvPr>
              <p:cNvSpPr txBox="1">
                <a:spLocks noRot="1" noChangeAspect="1" noMove="1" noResize="1" noEditPoints="1" noAdjustHandles="1" noChangeArrowheads="1" noChangeShapeType="1" noTextEdit="1"/>
              </p:cNvSpPr>
              <p:nvPr/>
            </p:nvSpPr>
            <p:spPr>
              <a:xfrm>
                <a:off x="5911621" y="5539447"/>
                <a:ext cx="776430" cy="369332"/>
              </a:xfrm>
              <a:prstGeom prst="rect">
                <a:avLst/>
              </a:prstGeom>
              <a:blipFill>
                <a:blip r:embed="rId8"/>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80ACB33-F407-3A46-8308-C72B172E57EC}"/>
                  </a:ext>
                </a:extLst>
              </p:cNvPr>
              <p:cNvSpPr txBox="1"/>
              <p:nvPr/>
            </p:nvSpPr>
            <p:spPr>
              <a:xfrm>
                <a:off x="6889439" y="5539447"/>
                <a:ext cx="77643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𝛿</m:t>
                      </m:r>
                    </m:oMath>
                  </m:oMathPara>
                </a14:m>
                <a:endParaRPr lang="en-US" b="0" dirty="0"/>
              </a:p>
            </p:txBody>
          </p:sp>
        </mc:Choice>
        <mc:Fallback xmlns="">
          <p:sp>
            <p:nvSpPr>
              <p:cNvPr id="15" name="TextBox 14">
                <a:extLst>
                  <a:ext uri="{FF2B5EF4-FFF2-40B4-BE49-F238E27FC236}">
                    <a16:creationId xmlns:a16="http://schemas.microsoft.com/office/drawing/2014/main" id="{780ACB33-F407-3A46-8308-C72B172E57EC}"/>
                  </a:ext>
                </a:extLst>
              </p:cNvPr>
              <p:cNvSpPr txBox="1">
                <a:spLocks noRot="1" noChangeAspect="1" noMove="1" noResize="1" noEditPoints="1" noAdjustHandles="1" noChangeArrowheads="1" noChangeShapeType="1" noTextEdit="1"/>
              </p:cNvSpPr>
              <p:nvPr/>
            </p:nvSpPr>
            <p:spPr>
              <a:xfrm>
                <a:off x="6889439" y="5539447"/>
                <a:ext cx="776431" cy="369332"/>
              </a:xfrm>
              <a:prstGeom prst="rect">
                <a:avLst/>
              </a:prstGeom>
              <a:blipFill>
                <a:blip r:embed="rId9"/>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2253204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a:xfrm>
            <a:off x="2762926" y="2857500"/>
            <a:ext cx="3618148" cy="1143000"/>
          </a:xfrm>
        </p:spPr>
        <p:txBody>
          <a:bodyPr>
            <a:noAutofit/>
          </a:bodyPr>
          <a:lstStyle/>
          <a:p>
            <a:pPr algn="l"/>
            <a:r>
              <a:rPr lang="en-US" sz="3200" b="1" dirty="0">
                <a:solidFill>
                  <a:schemeClr val="accent1">
                    <a:lumMod val="75000"/>
                  </a:schemeClr>
                </a:solidFill>
              </a:rPr>
              <a:t>Function’s Limits: examples</a:t>
            </a:r>
          </a:p>
        </p:txBody>
      </p:sp>
    </p:spTree>
    <p:extLst>
      <p:ext uri="{BB962C8B-B14F-4D97-AF65-F5344CB8AC3E}">
        <p14:creationId xmlns:p14="http://schemas.microsoft.com/office/powerpoint/2010/main" val="2359088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a:xfrm>
            <a:off x="2762926" y="2857500"/>
            <a:ext cx="3618148" cy="1143000"/>
          </a:xfrm>
        </p:spPr>
        <p:txBody>
          <a:bodyPr>
            <a:noAutofit/>
          </a:bodyPr>
          <a:lstStyle/>
          <a:p>
            <a:pPr algn="l"/>
            <a:r>
              <a:rPr lang="en-US" sz="3200" b="1" dirty="0">
                <a:solidFill>
                  <a:schemeClr val="accent1">
                    <a:lumMod val="75000"/>
                  </a:schemeClr>
                </a:solidFill>
              </a:rPr>
              <a:t>Function’s limits: arithmetic</a:t>
            </a:r>
          </a:p>
        </p:txBody>
      </p:sp>
    </p:spTree>
    <p:extLst>
      <p:ext uri="{BB962C8B-B14F-4D97-AF65-F5344CB8AC3E}">
        <p14:creationId xmlns:p14="http://schemas.microsoft.com/office/powerpoint/2010/main" val="1682643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Function Limits: arithmetic</a:t>
            </a:r>
            <a:endParaRPr lang="ru-RU" sz="3200" b="1" dirty="0">
              <a:solidFill>
                <a:schemeClr val="accent1">
                  <a:lumMod val="75000"/>
                </a:schemeClr>
              </a:solidFill>
              <a:latin typeface="+mn-lt"/>
              <a:cs typeface="Times New Roman" pitchFamily="18" charset="0"/>
            </a:endParaRPr>
          </a:p>
        </p:txBody>
      </p:sp>
      <mc:AlternateContent xmlns:mc="http://schemas.openxmlformats.org/markup-compatibility/2006">
        <mc:Choice xmlns:a14="http://schemas.microsoft.com/office/drawing/2010/main"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272536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Arithmetic of function’s limits is inherently the same as for the sequence:</a:t>
                </a:r>
              </a:p>
              <a:p>
                <a:pPr>
                  <a:lnSpc>
                    <a:spcPts val="2700"/>
                  </a:lnSpc>
                  <a:spcBef>
                    <a:spcPts val="0"/>
                  </a:spcBef>
                  <a:spcAft>
                    <a:spcPts val="900"/>
                  </a:spcAft>
                </a:pPr>
                <a14:m>
                  <m:oMath xmlns:m="http://schemas.openxmlformats.org/officeDocument/2006/math">
                    <m:func>
                      <m:funcPr>
                        <m:ctrlPr>
                          <a:rPr lang="en-US" sz="2400" i="1">
                            <a:latin typeface="Cambria Math" panose="02040503050406030204" pitchFamily="18" charset="0"/>
                            <a:ea typeface="Myriad Pro" charset="0"/>
                            <a:cs typeface="Myriad Pro" charset="0"/>
                          </a:rPr>
                        </m:ctrlPr>
                      </m:funcPr>
                      <m:fName>
                        <m:limLow>
                          <m:limLowPr>
                            <m:ctrlPr>
                              <a:rPr lang="en-US" sz="2400" i="1">
                                <a:latin typeface="Cambria Math" panose="02040503050406030204" pitchFamily="18" charset="0"/>
                                <a:ea typeface="Myriad Pro" charset="0"/>
                                <a:cs typeface="Myriad Pro" charset="0"/>
                              </a:rPr>
                            </m:ctrlPr>
                          </m:limLowPr>
                          <m:e>
                            <m:r>
                              <m:rPr>
                                <m:sty m:val="p"/>
                              </m:rPr>
                              <a:rPr lang="en-US" sz="2400">
                                <a:latin typeface="Cambria Math" panose="02040503050406030204" pitchFamily="18" charset="0"/>
                                <a:ea typeface="Myriad Pro" charset="0"/>
                                <a:cs typeface="Myriad Pro" charset="0"/>
                              </a:rPr>
                              <m:t>lim</m:t>
                            </m:r>
                          </m:e>
                          <m:lim>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𝑎</m:t>
                            </m:r>
                          </m:lim>
                        </m:limLow>
                      </m:fName>
                      <m:e>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𝑓</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𝑔</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e>
                        </m:d>
                        <m:r>
                          <a:rPr lang="en-US" sz="2400" i="1">
                            <a:latin typeface="Cambria Math" panose="02040503050406030204" pitchFamily="18" charset="0"/>
                            <a:ea typeface="Myriad Pro" charset="0"/>
                            <a:cs typeface="Myriad Pro" charset="0"/>
                          </a:rPr>
                          <m:t>=</m:t>
                        </m:r>
                        <m:func>
                          <m:funcPr>
                            <m:ctrlPr>
                              <a:rPr lang="en-US" sz="2400" i="1">
                                <a:latin typeface="Cambria Math" panose="02040503050406030204" pitchFamily="18" charset="0"/>
                                <a:ea typeface="Myriad Pro" charset="0"/>
                                <a:cs typeface="Myriad Pro" charset="0"/>
                              </a:rPr>
                            </m:ctrlPr>
                          </m:funcPr>
                          <m:fName>
                            <m:limLow>
                              <m:limLowPr>
                                <m:ctrlPr>
                                  <a:rPr lang="en-US" sz="2400" i="1">
                                    <a:latin typeface="Cambria Math" panose="02040503050406030204" pitchFamily="18" charset="0"/>
                                    <a:ea typeface="Myriad Pro" charset="0"/>
                                    <a:cs typeface="Myriad Pro" charset="0"/>
                                  </a:rPr>
                                </m:ctrlPr>
                              </m:limLowPr>
                              <m:e>
                                <m:r>
                                  <m:rPr>
                                    <m:sty m:val="p"/>
                                  </m:rPr>
                                  <a:rPr lang="en-US" sz="2400">
                                    <a:latin typeface="Cambria Math" panose="02040503050406030204" pitchFamily="18" charset="0"/>
                                    <a:ea typeface="Myriad Pro" charset="0"/>
                                    <a:cs typeface="Myriad Pro" charset="0"/>
                                  </a:rPr>
                                  <m:t>lim</m:t>
                                </m:r>
                              </m:e>
                              <m:lim>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𝑎</m:t>
                                </m:r>
                              </m:lim>
                            </m:limLow>
                          </m:fName>
                          <m:e>
                            <m:r>
                              <a:rPr lang="en-US" sz="2400" i="1">
                                <a:latin typeface="Cambria Math" panose="02040503050406030204" pitchFamily="18" charset="0"/>
                                <a:ea typeface="Myriad Pro" charset="0"/>
                                <a:cs typeface="Myriad Pro" charset="0"/>
                              </a:rPr>
                              <m:t>𝑓</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e>
                        </m:func>
                        <m:r>
                          <a:rPr lang="en-US" sz="2400" i="1">
                            <a:latin typeface="Cambria Math" panose="02040503050406030204" pitchFamily="18" charset="0"/>
                            <a:ea typeface="Myriad Pro" charset="0"/>
                            <a:cs typeface="Myriad Pro" charset="0"/>
                          </a:rPr>
                          <m:t>+</m:t>
                        </m:r>
                        <m:func>
                          <m:funcPr>
                            <m:ctrlPr>
                              <a:rPr lang="en-US" sz="2400" i="1">
                                <a:latin typeface="Cambria Math" panose="02040503050406030204" pitchFamily="18" charset="0"/>
                                <a:ea typeface="Myriad Pro" charset="0"/>
                                <a:cs typeface="Myriad Pro" charset="0"/>
                              </a:rPr>
                            </m:ctrlPr>
                          </m:funcPr>
                          <m:fName>
                            <m:limLow>
                              <m:limLowPr>
                                <m:ctrlPr>
                                  <a:rPr lang="en-US" sz="2400" i="1">
                                    <a:latin typeface="Cambria Math" panose="02040503050406030204" pitchFamily="18" charset="0"/>
                                    <a:ea typeface="Myriad Pro" charset="0"/>
                                    <a:cs typeface="Myriad Pro" charset="0"/>
                                  </a:rPr>
                                </m:ctrlPr>
                              </m:limLowPr>
                              <m:e>
                                <m:r>
                                  <m:rPr>
                                    <m:sty m:val="p"/>
                                  </m:rPr>
                                  <a:rPr lang="en-US" sz="2400">
                                    <a:latin typeface="Cambria Math" panose="02040503050406030204" pitchFamily="18" charset="0"/>
                                    <a:ea typeface="Myriad Pro" charset="0"/>
                                    <a:cs typeface="Myriad Pro" charset="0"/>
                                  </a:rPr>
                                  <m:t>lim</m:t>
                                </m:r>
                              </m:e>
                              <m:lim>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𝑎</m:t>
                                </m:r>
                              </m:lim>
                            </m:limLow>
                          </m:fName>
                          <m:e>
                            <m:r>
                              <a:rPr lang="en-US" sz="2400" i="1">
                                <a:latin typeface="Cambria Math" panose="02040503050406030204" pitchFamily="18" charset="0"/>
                                <a:ea typeface="Myriad Pro" charset="0"/>
                                <a:cs typeface="Myriad Pro" charset="0"/>
                              </a:rPr>
                              <m:t>𝑔</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e>
                        </m:func>
                      </m:e>
                    </m:func>
                  </m:oMath>
                </a14:m>
                <a:r>
                  <a:rPr lang="en-US" sz="2400" dirty="0">
                    <a:ea typeface="Myriad Pro" charset="0"/>
                    <a:cs typeface="Myriad Pro" charset="0"/>
                  </a:rPr>
                  <a:t>  (</a:t>
                </a:r>
                <a:r>
                  <a:rPr lang="en-US" sz="2400" b="1" dirty="0">
                    <a:solidFill>
                      <a:srgbClr val="C00000"/>
                    </a:solidFill>
                    <a:ea typeface="Myriad Pro" charset="0"/>
                    <a:cs typeface="Myriad Pro" charset="0"/>
                  </a:rPr>
                  <a:t>sum</a:t>
                </a:r>
                <a:r>
                  <a:rPr lang="en-US" sz="2400" dirty="0">
                    <a:ea typeface="Myriad Pro" charset="0"/>
                    <a:cs typeface="Myriad Pro" charset="0"/>
                  </a:rPr>
                  <a:t>)</a:t>
                </a:r>
              </a:p>
              <a:p>
                <a:pPr>
                  <a:lnSpc>
                    <a:spcPts val="2700"/>
                  </a:lnSpc>
                  <a:spcBef>
                    <a:spcPts val="0"/>
                  </a:spcBef>
                  <a:spcAft>
                    <a:spcPts val="900"/>
                  </a:spcAft>
                </a:pPr>
                <a14:m>
                  <m:oMath xmlns:m="http://schemas.openxmlformats.org/officeDocument/2006/math">
                    <m:func>
                      <m:funcPr>
                        <m:ctrlPr>
                          <a:rPr lang="en-US" sz="2400" i="1">
                            <a:latin typeface="Cambria Math" panose="02040503050406030204" pitchFamily="18" charset="0"/>
                            <a:ea typeface="Myriad Pro" charset="0"/>
                            <a:cs typeface="Myriad Pro" charset="0"/>
                          </a:rPr>
                        </m:ctrlPr>
                      </m:funcPr>
                      <m:fName>
                        <m:limLow>
                          <m:limLowPr>
                            <m:ctrlPr>
                              <a:rPr lang="en-US" sz="2400" i="1">
                                <a:latin typeface="Cambria Math" panose="02040503050406030204" pitchFamily="18" charset="0"/>
                                <a:ea typeface="Myriad Pro" charset="0"/>
                                <a:cs typeface="Myriad Pro" charset="0"/>
                              </a:rPr>
                            </m:ctrlPr>
                          </m:limLowPr>
                          <m:e>
                            <m:r>
                              <m:rPr>
                                <m:sty m:val="p"/>
                              </m:rPr>
                              <a:rPr lang="en-US" sz="2400">
                                <a:latin typeface="Cambria Math" panose="02040503050406030204" pitchFamily="18" charset="0"/>
                                <a:ea typeface="Myriad Pro" charset="0"/>
                                <a:cs typeface="Myriad Pro" charset="0"/>
                              </a:rPr>
                              <m:t>lim</m:t>
                            </m:r>
                          </m:e>
                          <m:lim>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𝑎</m:t>
                            </m:r>
                          </m:lim>
                        </m:limLow>
                      </m:fName>
                      <m:e>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𝑓</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r>
                              <a:rPr lang="en-US" sz="2400" b="0" i="1" smtClean="0">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𝑔</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e>
                        </m:d>
                        <m:r>
                          <a:rPr lang="en-US" sz="2400" i="1">
                            <a:latin typeface="Cambria Math" panose="02040503050406030204" pitchFamily="18" charset="0"/>
                            <a:ea typeface="Myriad Pro" charset="0"/>
                            <a:cs typeface="Myriad Pro" charset="0"/>
                          </a:rPr>
                          <m:t>=</m:t>
                        </m:r>
                        <m:func>
                          <m:funcPr>
                            <m:ctrlPr>
                              <a:rPr lang="en-US" sz="2400" i="1">
                                <a:latin typeface="Cambria Math" panose="02040503050406030204" pitchFamily="18" charset="0"/>
                                <a:ea typeface="Myriad Pro" charset="0"/>
                                <a:cs typeface="Myriad Pro" charset="0"/>
                              </a:rPr>
                            </m:ctrlPr>
                          </m:funcPr>
                          <m:fName>
                            <m:limLow>
                              <m:limLowPr>
                                <m:ctrlPr>
                                  <a:rPr lang="en-US" sz="2400" i="1">
                                    <a:latin typeface="Cambria Math" panose="02040503050406030204" pitchFamily="18" charset="0"/>
                                    <a:ea typeface="Myriad Pro" charset="0"/>
                                    <a:cs typeface="Myriad Pro" charset="0"/>
                                  </a:rPr>
                                </m:ctrlPr>
                              </m:limLowPr>
                              <m:e>
                                <m:r>
                                  <m:rPr>
                                    <m:sty m:val="p"/>
                                  </m:rPr>
                                  <a:rPr lang="en-US" sz="2400">
                                    <a:latin typeface="Cambria Math" panose="02040503050406030204" pitchFamily="18" charset="0"/>
                                    <a:ea typeface="Myriad Pro" charset="0"/>
                                    <a:cs typeface="Myriad Pro" charset="0"/>
                                  </a:rPr>
                                  <m:t>lim</m:t>
                                </m:r>
                              </m:e>
                              <m:lim>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𝑎</m:t>
                                </m:r>
                              </m:lim>
                            </m:limLow>
                          </m:fName>
                          <m:e>
                            <m:r>
                              <a:rPr lang="en-US" sz="2400" i="1">
                                <a:latin typeface="Cambria Math" panose="02040503050406030204" pitchFamily="18" charset="0"/>
                                <a:ea typeface="Myriad Pro" charset="0"/>
                                <a:cs typeface="Myriad Pro" charset="0"/>
                              </a:rPr>
                              <m:t>𝑓</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e>
                        </m:func>
                        <m:r>
                          <a:rPr lang="en-US" sz="2400" b="0" i="1" smtClean="0">
                            <a:latin typeface="Cambria Math" panose="02040503050406030204" pitchFamily="18" charset="0"/>
                            <a:ea typeface="Myriad Pro" charset="0"/>
                            <a:cs typeface="Myriad Pro" charset="0"/>
                          </a:rPr>
                          <m:t>−</m:t>
                        </m:r>
                        <m:func>
                          <m:funcPr>
                            <m:ctrlPr>
                              <a:rPr lang="en-US" sz="2400" i="1">
                                <a:latin typeface="Cambria Math" panose="02040503050406030204" pitchFamily="18" charset="0"/>
                                <a:ea typeface="Myriad Pro" charset="0"/>
                                <a:cs typeface="Myriad Pro" charset="0"/>
                              </a:rPr>
                            </m:ctrlPr>
                          </m:funcPr>
                          <m:fName>
                            <m:limLow>
                              <m:limLowPr>
                                <m:ctrlPr>
                                  <a:rPr lang="en-US" sz="2400" i="1">
                                    <a:latin typeface="Cambria Math" panose="02040503050406030204" pitchFamily="18" charset="0"/>
                                    <a:ea typeface="Myriad Pro" charset="0"/>
                                    <a:cs typeface="Myriad Pro" charset="0"/>
                                  </a:rPr>
                                </m:ctrlPr>
                              </m:limLowPr>
                              <m:e>
                                <m:r>
                                  <m:rPr>
                                    <m:sty m:val="p"/>
                                  </m:rPr>
                                  <a:rPr lang="en-US" sz="2400">
                                    <a:latin typeface="Cambria Math" panose="02040503050406030204" pitchFamily="18" charset="0"/>
                                    <a:ea typeface="Myriad Pro" charset="0"/>
                                    <a:cs typeface="Myriad Pro" charset="0"/>
                                  </a:rPr>
                                  <m:t>lim</m:t>
                                </m:r>
                              </m:e>
                              <m:lim>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𝑎</m:t>
                                </m:r>
                              </m:lim>
                            </m:limLow>
                          </m:fName>
                          <m:e>
                            <m:r>
                              <a:rPr lang="en-US" sz="2400" i="1">
                                <a:latin typeface="Cambria Math" panose="02040503050406030204" pitchFamily="18" charset="0"/>
                                <a:ea typeface="Myriad Pro" charset="0"/>
                                <a:cs typeface="Myriad Pro" charset="0"/>
                              </a:rPr>
                              <m:t>𝑔</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e>
                        </m:func>
                      </m:e>
                    </m:func>
                  </m:oMath>
                </a14:m>
                <a:r>
                  <a:rPr lang="en-US" sz="2400" dirty="0">
                    <a:ea typeface="Myriad Pro" charset="0"/>
                    <a:cs typeface="Myriad Pro" charset="0"/>
                  </a:rPr>
                  <a:t>  (</a:t>
                </a:r>
                <a:r>
                  <a:rPr lang="en-US" sz="2400" b="1" dirty="0">
                    <a:solidFill>
                      <a:srgbClr val="C00000"/>
                    </a:solidFill>
                    <a:ea typeface="Myriad Pro" charset="0"/>
                    <a:cs typeface="Myriad Pro" charset="0"/>
                  </a:rPr>
                  <a:t>difference</a:t>
                </a:r>
                <a:r>
                  <a:rPr lang="en-US" sz="2400" dirty="0">
                    <a:ea typeface="Myriad Pro" charset="0"/>
                    <a:cs typeface="Myriad Pro" charset="0"/>
                  </a:rPr>
                  <a:t>)</a:t>
                </a:r>
              </a:p>
              <a:p>
                <a:pPr>
                  <a:lnSpc>
                    <a:spcPts val="2700"/>
                  </a:lnSpc>
                  <a:spcBef>
                    <a:spcPts val="0"/>
                  </a:spcBef>
                  <a:spcAft>
                    <a:spcPts val="900"/>
                  </a:spcAft>
                </a:pPr>
                <a14:m>
                  <m:oMath xmlns:m="http://schemas.openxmlformats.org/officeDocument/2006/math">
                    <m:func>
                      <m:funcPr>
                        <m:ctrlPr>
                          <a:rPr lang="en-US" sz="2400" i="1">
                            <a:latin typeface="Cambria Math" panose="02040503050406030204" pitchFamily="18" charset="0"/>
                            <a:ea typeface="Myriad Pro" charset="0"/>
                            <a:cs typeface="Myriad Pro" charset="0"/>
                          </a:rPr>
                        </m:ctrlPr>
                      </m:funcPr>
                      <m:fName>
                        <m:limLow>
                          <m:limLowPr>
                            <m:ctrlPr>
                              <a:rPr lang="en-US" sz="2400" i="1">
                                <a:latin typeface="Cambria Math" panose="02040503050406030204" pitchFamily="18" charset="0"/>
                                <a:ea typeface="Myriad Pro" charset="0"/>
                                <a:cs typeface="Myriad Pro" charset="0"/>
                              </a:rPr>
                            </m:ctrlPr>
                          </m:limLowPr>
                          <m:e>
                            <m:r>
                              <m:rPr>
                                <m:sty m:val="p"/>
                              </m:rPr>
                              <a:rPr lang="en-US" sz="2400">
                                <a:latin typeface="Cambria Math" panose="02040503050406030204" pitchFamily="18" charset="0"/>
                                <a:ea typeface="Myriad Pro" charset="0"/>
                                <a:cs typeface="Myriad Pro" charset="0"/>
                              </a:rPr>
                              <m:t>lim</m:t>
                            </m:r>
                          </m:e>
                          <m:lim>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𝑎</m:t>
                            </m:r>
                          </m:lim>
                        </m:limLow>
                      </m:fName>
                      <m:e>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𝑓</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r>
                              <a:rPr lang="en-US" sz="2400" b="0" i="1" smtClean="0">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𝑔</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e>
                        </m:d>
                        <m:r>
                          <a:rPr lang="en-US" sz="2400" i="1">
                            <a:latin typeface="Cambria Math" panose="02040503050406030204" pitchFamily="18" charset="0"/>
                            <a:ea typeface="Myriad Pro" charset="0"/>
                            <a:cs typeface="Myriad Pro" charset="0"/>
                          </a:rPr>
                          <m:t>=</m:t>
                        </m:r>
                        <m:func>
                          <m:funcPr>
                            <m:ctrlPr>
                              <a:rPr lang="en-US" sz="2400" i="1">
                                <a:latin typeface="Cambria Math" panose="02040503050406030204" pitchFamily="18" charset="0"/>
                                <a:ea typeface="Myriad Pro" charset="0"/>
                                <a:cs typeface="Myriad Pro" charset="0"/>
                              </a:rPr>
                            </m:ctrlPr>
                          </m:funcPr>
                          <m:fName>
                            <m:limLow>
                              <m:limLowPr>
                                <m:ctrlPr>
                                  <a:rPr lang="en-US" sz="2400" i="1">
                                    <a:latin typeface="Cambria Math" panose="02040503050406030204" pitchFamily="18" charset="0"/>
                                    <a:ea typeface="Myriad Pro" charset="0"/>
                                    <a:cs typeface="Myriad Pro" charset="0"/>
                                  </a:rPr>
                                </m:ctrlPr>
                              </m:limLowPr>
                              <m:e>
                                <m:r>
                                  <m:rPr>
                                    <m:sty m:val="p"/>
                                  </m:rPr>
                                  <a:rPr lang="en-US" sz="2400">
                                    <a:latin typeface="Cambria Math" panose="02040503050406030204" pitchFamily="18" charset="0"/>
                                    <a:ea typeface="Myriad Pro" charset="0"/>
                                    <a:cs typeface="Myriad Pro" charset="0"/>
                                  </a:rPr>
                                  <m:t>lim</m:t>
                                </m:r>
                              </m:e>
                              <m:lim>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𝑎</m:t>
                                </m:r>
                              </m:lim>
                            </m:limLow>
                          </m:fName>
                          <m:e>
                            <m:r>
                              <a:rPr lang="en-US" sz="2400" i="1">
                                <a:latin typeface="Cambria Math" panose="02040503050406030204" pitchFamily="18" charset="0"/>
                                <a:ea typeface="Myriad Pro" charset="0"/>
                                <a:cs typeface="Myriad Pro" charset="0"/>
                              </a:rPr>
                              <m:t>𝑓</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e>
                        </m:func>
                        <m:r>
                          <a:rPr lang="en-US" sz="2400" b="0" i="1" smtClean="0">
                            <a:latin typeface="Cambria Math" panose="02040503050406030204" pitchFamily="18" charset="0"/>
                            <a:ea typeface="Myriad Pro" charset="0"/>
                            <a:cs typeface="Myriad Pro" charset="0"/>
                          </a:rPr>
                          <m:t>⋅</m:t>
                        </m:r>
                        <m:func>
                          <m:funcPr>
                            <m:ctrlPr>
                              <a:rPr lang="en-US" sz="2400" i="1">
                                <a:latin typeface="Cambria Math" panose="02040503050406030204" pitchFamily="18" charset="0"/>
                                <a:ea typeface="Myriad Pro" charset="0"/>
                                <a:cs typeface="Myriad Pro" charset="0"/>
                              </a:rPr>
                            </m:ctrlPr>
                          </m:funcPr>
                          <m:fName>
                            <m:limLow>
                              <m:limLowPr>
                                <m:ctrlPr>
                                  <a:rPr lang="en-US" sz="2400" i="1">
                                    <a:latin typeface="Cambria Math" panose="02040503050406030204" pitchFamily="18" charset="0"/>
                                    <a:ea typeface="Myriad Pro" charset="0"/>
                                    <a:cs typeface="Myriad Pro" charset="0"/>
                                  </a:rPr>
                                </m:ctrlPr>
                              </m:limLowPr>
                              <m:e>
                                <m:r>
                                  <m:rPr>
                                    <m:sty m:val="p"/>
                                  </m:rPr>
                                  <a:rPr lang="en-US" sz="2400">
                                    <a:latin typeface="Cambria Math" panose="02040503050406030204" pitchFamily="18" charset="0"/>
                                    <a:ea typeface="Myriad Pro" charset="0"/>
                                    <a:cs typeface="Myriad Pro" charset="0"/>
                                  </a:rPr>
                                  <m:t>lim</m:t>
                                </m:r>
                              </m:e>
                              <m:lim>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𝑎</m:t>
                                </m:r>
                              </m:lim>
                            </m:limLow>
                          </m:fName>
                          <m:e>
                            <m:r>
                              <a:rPr lang="en-US" sz="2400" i="1">
                                <a:latin typeface="Cambria Math" panose="02040503050406030204" pitchFamily="18" charset="0"/>
                                <a:ea typeface="Myriad Pro" charset="0"/>
                                <a:cs typeface="Myriad Pro" charset="0"/>
                              </a:rPr>
                              <m:t>𝑔</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e>
                        </m:func>
                      </m:e>
                    </m:func>
                  </m:oMath>
                </a14:m>
                <a:r>
                  <a:rPr lang="en-US" sz="2400" dirty="0">
                    <a:ea typeface="Myriad Pro" charset="0"/>
                    <a:cs typeface="Myriad Pro" charset="0"/>
                  </a:rPr>
                  <a:t>  (</a:t>
                </a:r>
                <a:r>
                  <a:rPr lang="en-US" sz="2400" b="1" dirty="0">
                    <a:solidFill>
                      <a:srgbClr val="C00000"/>
                    </a:solidFill>
                    <a:ea typeface="Myriad Pro" charset="0"/>
                    <a:cs typeface="Myriad Pro" charset="0"/>
                  </a:rPr>
                  <a:t>product</a:t>
                </a:r>
                <a:r>
                  <a:rPr lang="en-US" sz="2400" dirty="0">
                    <a:ea typeface="Myriad Pro" charset="0"/>
                    <a:cs typeface="Myriad Pro" charset="0"/>
                  </a:rPr>
                  <a:t>)</a:t>
                </a:r>
              </a:p>
              <a:p>
                <a:pPr>
                  <a:lnSpc>
                    <a:spcPts val="2700"/>
                  </a:lnSpc>
                  <a:spcBef>
                    <a:spcPts val="0"/>
                  </a:spcBef>
                  <a:spcAft>
                    <a:spcPts val="900"/>
                  </a:spcAft>
                </a:pPr>
                <a14:m>
                  <m:oMath xmlns:m="http://schemas.openxmlformats.org/officeDocument/2006/math">
                    <m:func>
                      <m:funcPr>
                        <m:ctrlPr>
                          <a:rPr lang="en-US" sz="2400" i="1">
                            <a:latin typeface="Cambria Math" panose="02040503050406030204" pitchFamily="18" charset="0"/>
                            <a:ea typeface="Myriad Pro" charset="0"/>
                            <a:cs typeface="Myriad Pro" charset="0"/>
                          </a:rPr>
                        </m:ctrlPr>
                      </m:funcPr>
                      <m:fName>
                        <m:limLow>
                          <m:limLowPr>
                            <m:ctrlPr>
                              <a:rPr lang="en-US" sz="2400" i="1">
                                <a:latin typeface="Cambria Math" panose="02040503050406030204" pitchFamily="18" charset="0"/>
                                <a:ea typeface="Myriad Pro" charset="0"/>
                                <a:cs typeface="Myriad Pro" charset="0"/>
                              </a:rPr>
                            </m:ctrlPr>
                          </m:limLowPr>
                          <m:e>
                            <m:r>
                              <m:rPr>
                                <m:sty m:val="p"/>
                              </m:rPr>
                              <a:rPr lang="en-US" sz="2400">
                                <a:latin typeface="Cambria Math" panose="02040503050406030204" pitchFamily="18" charset="0"/>
                                <a:ea typeface="Myriad Pro" charset="0"/>
                                <a:cs typeface="Myriad Pro" charset="0"/>
                              </a:rPr>
                              <m:t>lim</m:t>
                            </m:r>
                          </m:e>
                          <m:lim>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𝑎</m:t>
                            </m:r>
                          </m:lim>
                        </m:limLow>
                      </m:fName>
                      <m:e>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𝑓</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r>
                              <a:rPr lang="en-US" sz="2400" b="0" i="1" smtClean="0">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𝑔</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e>
                        </m:d>
                        <m:r>
                          <a:rPr lang="en-US" sz="2400" i="1">
                            <a:latin typeface="Cambria Math" panose="02040503050406030204" pitchFamily="18" charset="0"/>
                            <a:ea typeface="Myriad Pro" charset="0"/>
                            <a:cs typeface="Myriad Pro" charset="0"/>
                          </a:rPr>
                          <m:t>=</m:t>
                        </m:r>
                        <m:func>
                          <m:funcPr>
                            <m:ctrlPr>
                              <a:rPr lang="en-US" sz="2400" i="1">
                                <a:latin typeface="Cambria Math" panose="02040503050406030204" pitchFamily="18" charset="0"/>
                                <a:ea typeface="Myriad Pro" charset="0"/>
                                <a:cs typeface="Myriad Pro" charset="0"/>
                              </a:rPr>
                            </m:ctrlPr>
                          </m:funcPr>
                          <m:fName>
                            <m:limLow>
                              <m:limLowPr>
                                <m:ctrlPr>
                                  <a:rPr lang="en-US" sz="2400" i="1">
                                    <a:latin typeface="Cambria Math" panose="02040503050406030204" pitchFamily="18" charset="0"/>
                                    <a:ea typeface="Myriad Pro" charset="0"/>
                                    <a:cs typeface="Myriad Pro" charset="0"/>
                                  </a:rPr>
                                </m:ctrlPr>
                              </m:limLowPr>
                              <m:e>
                                <m:r>
                                  <m:rPr>
                                    <m:sty m:val="p"/>
                                  </m:rPr>
                                  <a:rPr lang="en-US" sz="2400">
                                    <a:latin typeface="Cambria Math" panose="02040503050406030204" pitchFamily="18" charset="0"/>
                                    <a:ea typeface="Myriad Pro" charset="0"/>
                                    <a:cs typeface="Myriad Pro" charset="0"/>
                                  </a:rPr>
                                  <m:t>lim</m:t>
                                </m:r>
                              </m:e>
                              <m:lim>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𝑎</m:t>
                                </m:r>
                              </m:lim>
                            </m:limLow>
                          </m:fName>
                          <m:e>
                            <m:r>
                              <a:rPr lang="en-US" sz="2400" i="1">
                                <a:latin typeface="Cambria Math" panose="02040503050406030204" pitchFamily="18" charset="0"/>
                                <a:ea typeface="Myriad Pro" charset="0"/>
                                <a:cs typeface="Myriad Pro" charset="0"/>
                              </a:rPr>
                              <m:t>𝑓</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e>
                        </m:func>
                        <m:r>
                          <a:rPr lang="en-US" sz="2400" b="0" i="1" smtClean="0">
                            <a:latin typeface="Cambria Math" panose="02040503050406030204" pitchFamily="18" charset="0"/>
                            <a:ea typeface="Myriad Pro" charset="0"/>
                            <a:cs typeface="Myriad Pro" charset="0"/>
                          </a:rPr>
                          <m:t>/</m:t>
                        </m:r>
                        <m:func>
                          <m:funcPr>
                            <m:ctrlPr>
                              <a:rPr lang="en-US" sz="2400" i="1">
                                <a:latin typeface="Cambria Math" panose="02040503050406030204" pitchFamily="18" charset="0"/>
                                <a:ea typeface="Myriad Pro" charset="0"/>
                                <a:cs typeface="Myriad Pro" charset="0"/>
                              </a:rPr>
                            </m:ctrlPr>
                          </m:funcPr>
                          <m:fName>
                            <m:limLow>
                              <m:limLowPr>
                                <m:ctrlPr>
                                  <a:rPr lang="en-US" sz="2400" i="1">
                                    <a:latin typeface="Cambria Math" panose="02040503050406030204" pitchFamily="18" charset="0"/>
                                    <a:ea typeface="Myriad Pro" charset="0"/>
                                    <a:cs typeface="Myriad Pro" charset="0"/>
                                  </a:rPr>
                                </m:ctrlPr>
                              </m:limLowPr>
                              <m:e>
                                <m:r>
                                  <m:rPr>
                                    <m:sty m:val="p"/>
                                  </m:rPr>
                                  <a:rPr lang="en-US" sz="2400">
                                    <a:latin typeface="Cambria Math" panose="02040503050406030204" pitchFamily="18" charset="0"/>
                                    <a:ea typeface="Myriad Pro" charset="0"/>
                                    <a:cs typeface="Myriad Pro" charset="0"/>
                                  </a:rPr>
                                  <m:t>lim</m:t>
                                </m:r>
                              </m:e>
                              <m:lim>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𝑎</m:t>
                                </m:r>
                              </m:lim>
                            </m:limLow>
                          </m:fName>
                          <m:e>
                            <m:r>
                              <a:rPr lang="en-US" sz="2400" i="1">
                                <a:latin typeface="Cambria Math" panose="02040503050406030204" pitchFamily="18" charset="0"/>
                                <a:ea typeface="Myriad Pro" charset="0"/>
                                <a:cs typeface="Myriad Pro" charset="0"/>
                              </a:rPr>
                              <m:t>𝑔</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e>
                        </m:func>
                      </m:e>
                    </m:func>
                  </m:oMath>
                </a14:m>
                <a:r>
                  <a:rPr lang="en-US" sz="2400" dirty="0">
                    <a:ea typeface="Myriad Pro" charset="0"/>
                    <a:cs typeface="Myriad Pro" charset="0"/>
                  </a:rPr>
                  <a:t>  (</a:t>
                </a:r>
                <a:r>
                  <a:rPr lang="en-US" sz="2400" b="1" dirty="0">
                    <a:solidFill>
                      <a:srgbClr val="C00000"/>
                    </a:solidFill>
                    <a:ea typeface="Myriad Pro" charset="0"/>
                    <a:cs typeface="Myriad Pro" charset="0"/>
                  </a:rPr>
                  <a:t>division</a:t>
                </a:r>
                <a:r>
                  <a:rPr lang="en-US" sz="2400" dirty="0">
                    <a:ea typeface="Myriad Pro" charset="0"/>
                    <a:cs typeface="Myriad Pro" charset="0"/>
                  </a:rPr>
                  <a:t>)</a:t>
                </a:r>
              </a:p>
              <a:p>
                <a:pPr>
                  <a:lnSpc>
                    <a:spcPts val="2700"/>
                  </a:lnSpc>
                  <a:spcBef>
                    <a:spcPts val="0"/>
                  </a:spcBef>
                  <a:spcAft>
                    <a:spcPts val="900"/>
                  </a:spcAft>
                </a:pPr>
                <a:endParaRPr lang="en-US" sz="2400" dirty="0">
                  <a:ea typeface="Myriad Pro" charset="0"/>
                  <a:cs typeface="Myriad Pro" charset="0"/>
                </a:endParaRPr>
              </a:p>
            </p:txBody>
          </p:sp>
        </mc:Choice>
        <mc:Fallback>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2725368"/>
              </a:xfrm>
              <a:prstGeom prst="rect">
                <a:avLst/>
              </a:prstGeom>
              <a:blipFill>
                <a:blip r:embed="rId2"/>
                <a:stretch>
                  <a:fillRect l="-1007" t="-2791"/>
                </a:stretch>
              </a:blipFill>
            </p:spPr>
            <p:txBody>
              <a:bodyPr/>
              <a:lstStyle/>
              <a:p>
                <a:r>
                  <a:rPr lang="ru-RU">
                    <a:noFill/>
                  </a:rPr>
                  <a:t> </a:t>
                </a:r>
              </a:p>
            </p:txBody>
          </p:sp>
        </mc:Fallback>
      </mc:AlternateContent>
      <p:sp>
        <p:nvSpPr>
          <p:cNvPr id="11" name="Содержимое 2">
            <a:extLst>
              <a:ext uri="{FF2B5EF4-FFF2-40B4-BE49-F238E27FC236}">
                <a16:creationId xmlns:a16="http://schemas.microsoft.com/office/drawing/2014/main" id="{D59EAF6F-9C51-4E4A-8438-80C64EED6C32}"/>
              </a:ext>
            </a:extLst>
          </p:cNvPr>
          <p:cNvSpPr txBox="1">
            <a:spLocks/>
          </p:cNvSpPr>
          <p:nvPr/>
        </p:nvSpPr>
        <p:spPr>
          <a:xfrm>
            <a:off x="161764" y="3501008"/>
            <a:ext cx="8820472" cy="432048"/>
          </a:xfrm>
          <a:prstGeom prst="rect">
            <a:avLst/>
          </a:prstGeom>
          <a:ln w="19050">
            <a:solidFill>
              <a:schemeClr val="tx2"/>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b="1" dirty="0">
                <a:ea typeface="Myriad Pro" charset="0"/>
                <a:cs typeface="Myriad Pro" charset="0"/>
              </a:rPr>
              <a:t>Remember</a:t>
            </a:r>
            <a:r>
              <a:rPr lang="en-US" sz="2400" dirty="0">
                <a:ea typeface="Myriad Pro" charset="0"/>
                <a:cs typeface="Myriad Pro" charset="0"/>
              </a:rPr>
              <a:t>: it’s only true if all the limits in the right hand side exist!</a:t>
            </a:r>
          </a:p>
        </p:txBody>
      </p:sp>
    </p:spTree>
    <p:extLst>
      <p:ext uri="{BB962C8B-B14F-4D97-AF65-F5344CB8AC3E}">
        <p14:creationId xmlns:p14="http://schemas.microsoft.com/office/powerpoint/2010/main" val="326838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Function Limits: arithmetic</a:t>
            </a:r>
            <a:endParaRPr lang="ru-RU" sz="3200" b="1" dirty="0">
              <a:solidFill>
                <a:schemeClr val="accent1">
                  <a:lumMod val="75000"/>
                </a:schemeClr>
              </a:solidFill>
              <a:latin typeface="+mn-lt"/>
              <a:cs typeface="Times New Roman" pitchFamily="18" charset="0"/>
            </a:endParaRPr>
          </a:p>
        </p:txBody>
      </p:sp>
      <mc:AlternateContent xmlns:mc="http://schemas.openxmlformats.org/markup-compatibility/2006" xmlns:a14="http://schemas.microsoft.com/office/drawing/2010/main">
        <mc:Choice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272536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Arithmetic of function’s limits is inherently the same as for the sequence:</a:t>
                </a:r>
              </a:p>
              <a:p>
                <a:pPr>
                  <a:lnSpc>
                    <a:spcPts val="2700"/>
                  </a:lnSpc>
                  <a:spcBef>
                    <a:spcPts val="0"/>
                  </a:spcBef>
                  <a:spcAft>
                    <a:spcPts val="900"/>
                  </a:spcAft>
                </a:pPr>
                <a14:m>
                  <m:oMath xmlns:m="http://schemas.openxmlformats.org/officeDocument/2006/math">
                    <m:func>
                      <m:funcPr>
                        <m:ctrlPr>
                          <a:rPr lang="en-US" sz="2400" i="1">
                            <a:latin typeface="Cambria Math" panose="02040503050406030204" pitchFamily="18" charset="0"/>
                            <a:ea typeface="Myriad Pro" charset="0"/>
                            <a:cs typeface="Myriad Pro" charset="0"/>
                          </a:rPr>
                        </m:ctrlPr>
                      </m:funcPr>
                      <m:fName>
                        <m:limLow>
                          <m:limLowPr>
                            <m:ctrlPr>
                              <a:rPr lang="en-US" sz="2400" i="1">
                                <a:latin typeface="Cambria Math" panose="02040503050406030204" pitchFamily="18" charset="0"/>
                                <a:ea typeface="Myriad Pro" charset="0"/>
                                <a:cs typeface="Myriad Pro" charset="0"/>
                              </a:rPr>
                            </m:ctrlPr>
                          </m:limLowPr>
                          <m:e>
                            <m:r>
                              <m:rPr>
                                <m:sty m:val="p"/>
                              </m:rPr>
                              <a:rPr lang="en-US" sz="2400">
                                <a:latin typeface="Cambria Math" panose="02040503050406030204" pitchFamily="18" charset="0"/>
                                <a:ea typeface="Myriad Pro" charset="0"/>
                                <a:cs typeface="Myriad Pro" charset="0"/>
                              </a:rPr>
                              <m:t>lim</m:t>
                            </m:r>
                          </m:e>
                          <m:lim>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𝑎</m:t>
                            </m:r>
                          </m:lim>
                        </m:limLow>
                      </m:fName>
                      <m:e>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𝑓</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𝑔</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e>
                        </m:d>
                        <m:r>
                          <a:rPr lang="en-US" sz="2400" i="1">
                            <a:latin typeface="Cambria Math" panose="02040503050406030204" pitchFamily="18" charset="0"/>
                            <a:ea typeface="Myriad Pro" charset="0"/>
                            <a:cs typeface="Myriad Pro" charset="0"/>
                          </a:rPr>
                          <m:t>=</m:t>
                        </m:r>
                        <m:func>
                          <m:funcPr>
                            <m:ctrlPr>
                              <a:rPr lang="en-US" sz="2400" i="1">
                                <a:latin typeface="Cambria Math" panose="02040503050406030204" pitchFamily="18" charset="0"/>
                                <a:ea typeface="Myriad Pro" charset="0"/>
                                <a:cs typeface="Myriad Pro" charset="0"/>
                              </a:rPr>
                            </m:ctrlPr>
                          </m:funcPr>
                          <m:fName>
                            <m:limLow>
                              <m:limLowPr>
                                <m:ctrlPr>
                                  <a:rPr lang="en-US" sz="2400" i="1">
                                    <a:latin typeface="Cambria Math" panose="02040503050406030204" pitchFamily="18" charset="0"/>
                                    <a:ea typeface="Myriad Pro" charset="0"/>
                                    <a:cs typeface="Myriad Pro" charset="0"/>
                                  </a:rPr>
                                </m:ctrlPr>
                              </m:limLowPr>
                              <m:e>
                                <m:r>
                                  <m:rPr>
                                    <m:sty m:val="p"/>
                                  </m:rPr>
                                  <a:rPr lang="en-US" sz="2400">
                                    <a:latin typeface="Cambria Math" panose="02040503050406030204" pitchFamily="18" charset="0"/>
                                    <a:ea typeface="Myriad Pro" charset="0"/>
                                    <a:cs typeface="Myriad Pro" charset="0"/>
                                  </a:rPr>
                                  <m:t>lim</m:t>
                                </m:r>
                              </m:e>
                              <m:lim>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𝑎</m:t>
                                </m:r>
                              </m:lim>
                            </m:limLow>
                          </m:fName>
                          <m:e>
                            <m:r>
                              <a:rPr lang="en-US" sz="2400" i="1">
                                <a:latin typeface="Cambria Math" panose="02040503050406030204" pitchFamily="18" charset="0"/>
                                <a:ea typeface="Myriad Pro" charset="0"/>
                                <a:cs typeface="Myriad Pro" charset="0"/>
                              </a:rPr>
                              <m:t>𝑓</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e>
                        </m:func>
                        <m:r>
                          <a:rPr lang="en-US" sz="2400" i="1">
                            <a:latin typeface="Cambria Math" panose="02040503050406030204" pitchFamily="18" charset="0"/>
                            <a:ea typeface="Myriad Pro" charset="0"/>
                            <a:cs typeface="Myriad Pro" charset="0"/>
                          </a:rPr>
                          <m:t>+</m:t>
                        </m:r>
                        <m:func>
                          <m:funcPr>
                            <m:ctrlPr>
                              <a:rPr lang="en-US" sz="2400" i="1">
                                <a:latin typeface="Cambria Math" panose="02040503050406030204" pitchFamily="18" charset="0"/>
                                <a:ea typeface="Myriad Pro" charset="0"/>
                                <a:cs typeface="Myriad Pro" charset="0"/>
                              </a:rPr>
                            </m:ctrlPr>
                          </m:funcPr>
                          <m:fName>
                            <m:limLow>
                              <m:limLowPr>
                                <m:ctrlPr>
                                  <a:rPr lang="en-US" sz="2400" i="1">
                                    <a:latin typeface="Cambria Math" panose="02040503050406030204" pitchFamily="18" charset="0"/>
                                    <a:ea typeface="Myriad Pro" charset="0"/>
                                    <a:cs typeface="Myriad Pro" charset="0"/>
                                  </a:rPr>
                                </m:ctrlPr>
                              </m:limLowPr>
                              <m:e>
                                <m:r>
                                  <m:rPr>
                                    <m:sty m:val="p"/>
                                  </m:rPr>
                                  <a:rPr lang="en-US" sz="2400">
                                    <a:latin typeface="Cambria Math" panose="02040503050406030204" pitchFamily="18" charset="0"/>
                                    <a:ea typeface="Myriad Pro" charset="0"/>
                                    <a:cs typeface="Myriad Pro" charset="0"/>
                                  </a:rPr>
                                  <m:t>lim</m:t>
                                </m:r>
                              </m:e>
                              <m:lim>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𝑎</m:t>
                                </m:r>
                              </m:lim>
                            </m:limLow>
                          </m:fName>
                          <m:e>
                            <m:r>
                              <a:rPr lang="en-US" sz="2400" i="1">
                                <a:latin typeface="Cambria Math" panose="02040503050406030204" pitchFamily="18" charset="0"/>
                                <a:ea typeface="Myriad Pro" charset="0"/>
                                <a:cs typeface="Myriad Pro" charset="0"/>
                              </a:rPr>
                              <m:t>𝑔</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e>
                        </m:func>
                      </m:e>
                    </m:func>
                  </m:oMath>
                </a14:m>
                <a:r>
                  <a:rPr lang="en-US" sz="2400" dirty="0">
                    <a:ea typeface="Myriad Pro" charset="0"/>
                    <a:cs typeface="Myriad Pro" charset="0"/>
                  </a:rPr>
                  <a:t>  (</a:t>
                </a:r>
                <a:r>
                  <a:rPr lang="en-US" sz="2400" b="1" dirty="0">
                    <a:solidFill>
                      <a:srgbClr val="C00000"/>
                    </a:solidFill>
                    <a:ea typeface="Myriad Pro" charset="0"/>
                    <a:cs typeface="Myriad Pro" charset="0"/>
                  </a:rPr>
                  <a:t>sum</a:t>
                </a:r>
                <a:r>
                  <a:rPr lang="en-US" sz="2400" dirty="0">
                    <a:ea typeface="Myriad Pro" charset="0"/>
                    <a:cs typeface="Myriad Pro" charset="0"/>
                  </a:rPr>
                  <a:t>)</a:t>
                </a:r>
              </a:p>
              <a:p>
                <a:pPr>
                  <a:lnSpc>
                    <a:spcPts val="2700"/>
                  </a:lnSpc>
                  <a:spcBef>
                    <a:spcPts val="0"/>
                  </a:spcBef>
                  <a:spcAft>
                    <a:spcPts val="900"/>
                  </a:spcAft>
                </a:pPr>
                <a14:m>
                  <m:oMath xmlns:m="http://schemas.openxmlformats.org/officeDocument/2006/math">
                    <m:func>
                      <m:funcPr>
                        <m:ctrlPr>
                          <a:rPr lang="en-US" sz="2400" i="1">
                            <a:latin typeface="Cambria Math" panose="02040503050406030204" pitchFamily="18" charset="0"/>
                            <a:ea typeface="Myriad Pro" charset="0"/>
                            <a:cs typeface="Myriad Pro" charset="0"/>
                          </a:rPr>
                        </m:ctrlPr>
                      </m:funcPr>
                      <m:fName>
                        <m:limLow>
                          <m:limLowPr>
                            <m:ctrlPr>
                              <a:rPr lang="en-US" sz="2400" i="1">
                                <a:latin typeface="Cambria Math" panose="02040503050406030204" pitchFamily="18" charset="0"/>
                                <a:ea typeface="Myriad Pro" charset="0"/>
                                <a:cs typeface="Myriad Pro" charset="0"/>
                              </a:rPr>
                            </m:ctrlPr>
                          </m:limLowPr>
                          <m:e>
                            <m:r>
                              <m:rPr>
                                <m:sty m:val="p"/>
                              </m:rPr>
                              <a:rPr lang="en-US" sz="2400">
                                <a:latin typeface="Cambria Math" panose="02040503050406030204" pitchFamily="18" charset="0"/>
                                <a:ea typeface="Myriad Pro" charset="0"/>
                                <a:cs typeface="Myriad Pro" charset="0"/>
                              </a:rPr>
                              <m:t>lim</m:t>
                            </m:r>
                          </m:e>
                          <m:lim>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𝑎</m:t>
                            </m:r>
                          </m:lim>
                        </m:limLow>
                      </m:fName>
                      <m:e>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𝑓</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r>
                              <a:rPr lang="en-US" sz="2400" b="0" i="1" smtClean="0">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𝑔</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e>
                        </m:d>
                        <m:r>
                          <a:rPr lang="en-US" sz="2400" i="1">
                            <a:latin typeface="Cambria Math" panose="02040503050406030204" pitchFamily="18" charset="0"/>
                            <a:ea typeface="Myriad Pro" charset="0"/>
                            <a:cs typeface="Myriad Pro" charset="0"/>
                          </a:rPr>
                          <m:t>=</m:t>
                        </m:r>
                        <m:func>
                          <m:funcPr>
                            <m:ctrlPr>
                              <a:rPr lang="en-US" sz="2400" i="1">
                                <a:latin typeface="Cambria Math" panose="02040503050406030204" pitchFamily="18" charset="0"/>
                                <a:ea typeface="Myriad Pro" charset="0"/>
                                <a:cs typeface="Myriad Pro" charset="0"/>
                              </a:rPr>
                            </m:ctrlPr>
                          </m:funcPr>
                          <m:fName>
                            <m:limLow>
                              <m:limLowPr>
                                <m:ctrlPr>
                                  <a:rPr lang="en-US" sz="2400" i="1">
                                    <a:latin typeface="Cambria Math" panose="02040503050406030204" pitchFamily="18" charset="0"/>
                                    <a:ea typeface="Myriad Pro" charset="0"/>
                                    <a:cs typeface="Myriad Pro" charset="0"/>
                                  </a:rPr>
                                </m:ctrlPr>
                              </m:limLowPr>
                              <m:e>
                                <m:r>
                                  <m:rPr>
                                    <m:sty m:val="p"/>
                                  </m:rPr>
                                  <a:rPr lang="en-US" sz="2400">
                                    <a:latin typeface="Cambria Math" panose="02040503050406030204" pitchFamily="18" charset="0"/>
                                    <a:ea typeface="Myriad Pro" charset="0"/>
                                    <a:cs typeface="Myriad Pro" charset="0"/>
                                  </a:rPr>
                                  <m:t>lim</m:t>
                                </m:r>
                              </m:e>
                              <m:lim>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𝑎</m:t>
                                </m:r>
                              </m:lim>
                            </m:limLow>
                          </m:fName>
                          <m:e>
                            <m:r>
                              <a:rPr lang="en-US" sz="2400" i="1">
                                <a:latin typeface="Cambria Math" panose="02040503050406030204" pitchFamily="18" charset="0"/>
                                <a:ea typeface="Myriad Pro" charset="0"/>
                                <a:cs typeface="Myriad Pro" charset="0"/>
                              </a:rPr>
                              <m:t>𝑓</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e>
                        </m:func>
                        <m:r>
                          <a:rPr lang="en-US" sz="2400" b="0" i="1" smtClean="0">
                            <a:latin typeface="Cambria Math" panose="02040503050406030204" pitchFamily="18" charset="0"/>
                            <a:ea typeface="Myriad Pro" charset="0"/>
                            <a:cs typeface="Myriad Pro" charset="0"/>
                          </a:rPr>
                          <m:t>−</m:t>
                        </m:r>
                        <m:func>
                          <m:funcPr>
                            <m:ctrlPr>
                              <a:rPr lang="en-US" sz="2400" i="1">
                                <a:latin typeface="Cambria Math" panose="02040503050406030204" pitchFamily="18" charset="0"/>
                                <a:ea typeface="Myriad Pro" charset="0"/>
                                <a:cs typeface="Myriad Pro" charset="0"/>
                              </a:rPr>
                            </m:ctrlPr>
                          </m:funcPr>
                          <m:fName>
                            <m:limLow>
                              <m:limLowPr>
                                <m:ctrlPr>
                                  <a:rPr lang="en-US" sz="2400" i="1">
                                    <a:latin typeface="Cambria Math" panose="02040503050406030204" pitchFamily="18" charset="0"/>
                                    <a:ea typeface="Myriad Pro" charset="0"/>
                                    <a:cs typeface="Myriad Pro" charset="0"/>
                                  </a:rPr>
                                </m:ctrlPr>
                              </m:limLowPr>
                              <m:e>
                                <m:r>
                                  <m:rPr>
                                    <m:sty m:val="p"/>
                                  </m:rPr>
                                  <a:rPr lang="en-US" sz="2400">
                                    <a:latin typeface="Cambria Math" panose="02040503050406030204" pitchFamily="18" charset="0"/>
                                    <a:ea typeface="Myriad Pro" charset="0"/>
                                    <a:cs typeface="Myriad Pro" charset="0"/>
                                  </a:rPr>
                                  <m:t>lim</m:t>
                                </m:r>
                              </m:e>
                              <m:lim>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𝑎</m:t>
                                </m:r>
                              </m:lim>
                            </m:limLow>
                          </m:fName>
                          <m:e>
                            <m:r>
                              <a:rPr lang="en-US" sz="2400" i="1">
                                <a:latin typeface="Cambria Math" panose="02040503050406030204" pitchFamily="18" charset="0"/>
                                <a:ea typeface="Myriad Pro" charset="0"/>
                                <a:cs typeface="Myriad Pro" charset="0"/>
                              </a:rPr>
                              <m:t>𝑔</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e>
                        </m:func>
                      </m:e>
                    </m:func>
                  </m:oMath>
                </a14:m>
                <a:r>
                  <a:rPr lang="en-US" sz="2400" dirty="0">
                    <a:ea typeface="Myriad Pro" charset="0"/>
                    <a:cs typeface="Myriad Pro" charset="0"/>
                  </a:rPr>
                  <a:t>  (</a:t>
                </a:r>
                <a:r>
                  <a:rPr lang="en-US" sz="2400" b="1" dirty="0">
                    <a:solidFill>
                      <a:srgbClr val="C00000"/>
                    </a:solidFill>
                    <a:ea typeface="Myriad Pro" charset="0"/>
                    <a:cs typeface="Myriad Pro" charset="0"/>
                  </a:rPr>
                  <a:t>difference</a:t>
                </a:r>
                <a:r>
                  <a:rPr lang="en-US" sz="2400" dirty="0">
                    <a:ea typeface="Myriad Pro" charset="0"/>
                    <a:cs typeface="Myriad Pro" charset="0"/>
                  </a:rPr>
                  <a:t>)</a:t>
                </a:r>
              </a:p>
              <a:p>
                <a:pPr>
                  <a:lnSpc>
                    <a:spcPts val="2700"/>
                  </a:lnSpc>
                  <a:spcBef>
                    <a:spcPts val="0"/>
                  </a:spcBef>
                  <a:spcAft>
                    <a:spcPts val="900"/>
                  </a:spcAft>
                </a:pPr>
                <a14:m>
                  <m:oMath xmlns:m="http://schemas.openxmlformats.org/officeDocument/2006/math">
                    <m:func>
                      <m:funcPr>
                        <m:ctrlPr>
                          <a:rPr lang="en-US" sz="2400" i="1">
                            <a:latin typeface="Cambria Math" panose="02040503050406030204" pitchFamily="18" charset="0"/>
                            <a:ea typeface="Myriad Pro" charset="0"/>
                            <a:cs typeface="Myriad Pro" charset="0"/>
                          </a:rPr>
                        </m:ctrlPr>
                      </m:funcPr>
                      <m:fName>
                        <m:limLow>
                          <m:limLowPr>
                            <m:ctrlPr>
                              <a:rPr lang="en-US" sz="2400" i="1">
                                <a:latin typeface="Cambria Math" panose="02040503050406030204" pitchFamily="18" charset="0"/>
                                <a:ea typeface="Myriad Pro" charset="0"/>
                                <a:cs typeface="Myriad Pro" charset="0"/>
                              </a:rPr>
                            </m:ctrlPr>
                          </m:limLowPr>
                          <m:e>
                            <m:r>
                              <m:rPr>
                                <m:sty m:val="p"/>
                              </m:rPr>
                              <a:rPr lang="en-US" sz="2400">
                                <a:latin typeface="Cambria Math" panose="02040503050406030204" pitchFamily="18" charset="0"/>
                                <a:ea typeface="Myriad Pro" charset="0"/>
                                <a:cs typeface="Myriad Pro" charset="0"/>
                              </a:rPr>
                              <m:t>lim</m:t>
                            </m:r>
                          </m:e>
                          <m:lim>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𝑎</m:t>
                            </m:r>
                          </m:lim>
                        </m:limLow>
                      </m:fName>
                      <m:e>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𝑓</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r>
                              <a:rPr lang="en-US" sz="2400" b="0" i="1" smtClean="0">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𝑔</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e>
                        </m:d>
                        <m:r>
                          <a:rPr lang="en-US" sz="2400" i="1">
                            <a:latin typeface="Cambria Math" panose="02040503050406030204" pitchFamily="18" charset="0"/>
                            <a:ea typeface="Myriad Pro" charset="0"/>
                            <a:cs typeface="Myriad Pro" charset="0"/>
                          </a:rPr>
                          <m:t>=</m:t>
                        </m:r>
                        <m:func>
                          <m:funcPr>
                            <m:ctrlPr>
                              <a:rPr lang="en-US" sz="2400" i="1">
                                <a:latin typeface="Cambria Math" panose="02040503050406030204" pitchFamily="18" charset="0"/>
                                <a:ea typeface="Myriad Pro" charset="0"/>
                                <a:cs typeface="Myriad Pro" charset="0"/>
                              </a:rPr>
                            </m:ctrlPr>
                          </m:funcPr>
                          <m:fName>
                            <m:limLow>
                              <m:limLowPr>
                                <m:ctrlPr>
                                  <a:rPr lang="en-US" sz="2400" i="1">
                                    <a:latin typeface="Cambria Math" panose="02040503050406030204" pitchFamily="18" charset="0"/>
                                    <a:ea typeface="Myriad Pro" charset="0"/>
                                    <a:cs typeface="Myriad Pro" charset="0"/>
                                  </a:rPr>
                                </m:ctrlPr>
                              </m:limLowPr>
                              <m:e>
                                <m:r>
                                  <m:rPr>
                                    <m:sty m:val="p"/>
                                  </m:rPr>
                                  <a:rPr lang="en-US" sz="2400">
                                    <a:latin typeface="Cambria Math" panose="02040503050406030204" pitchFamily="18" charset="0"/>
                                    <a:ea typeface="Myriad Pro" charset="0"/>
                                    <a:cs typeface="Myriad Pro" charset="0"/>
                                  </a:rPr>
                                  <m:t>lim</m:t>
                                </m:r>
                              </m:e>
                              <m:lim>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𝑎</m:t>
                                </m:r>
                              </m:lim>
                            </m:limLow>
                          </m:fName>
                          <m:e>
                            <m:r>
                              <a:rPr lang="en-US" sz="2400" i="1">
                                <a:latin typeface="Cambria Math" panose="02040503050406030204" pitchFamily="18" charset="0"/>
                                <a:ea typeface="Myriad Pro" charset="0"/>
                                <a:cs typeface="Myriad Pro" charset="0"/>
                              </a:rPr>
                              <m:t>𝑓</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e>
                        </m:func>
                        <m:r>
                          <a:rPr lang="en-US" sz="2400" b="0" i="1" smtClean="0">
                            <a:latin typeface="Cambria Math" panose="02040503050406030204" pitchFamily="18" charset="0"/>
                            <a:ea typeface="Myriad Pro" charset="0"/>
                            <a:cs typeface="Myriad Pro" charset="0"/>
                          </a:rPr>
                          <m:t>⋅</m:t>
                        </m:r>
                        <m:func>
                          <m:funcPr>
                            <m:ctrlPr>
                              <a:rPr lang="en-US" sz="2400" i="1">
                                <a:latin typeface="Cambria Math" panose="02040503050406030204" pitchFamily="18" charset="0"/>
                                <a:ea typeface="Myriad Pro" charset="0"/>
                                <a:cs typeface="Myriad Pro" charset="0"/>
                              </a:rPr>
                            </m:ctrlPr>
                          </m:funcPr>
                          <m:fName>
                            <m:limLow>
                              <m:limLowPr>
                                <m:ctrlPr>
                                  <a:rPr lang="en-US" sz="2400" i="1">
                                    <a:latin typeface="Cambria Math" panose="02040503050406030204" pitchFamily="18" charset="0"/>
                                    <a:ea typeface="Myriad Pro" charset="0"/>
                                    <a:cs typeface="Myriad Pro" charset="0"/>
                                  </a:rPr>
                                </m:ctrlPr>
                              </m:limLowPr>
                              <m:e>
                                <m:r>
                                  <m:rPr>
                                    <m:sty m:val="p"/>
                                  </m:rPr>
                                  <a:rPr lang="en-US" sz="2400">
                                    <a:latin typeface="Cambria Math" panose="02040503050406030204" pitchFamily="18" charset="0"/>
                                    <a:ea typeface="Myriad Pro" charset="0"/>
                                    <a:cs typeface="Myriad Pro" charset="0"/>
                                  </a:rPr>
                                  <m:t>lim</m:t>
                                </m:r>
                              </m:e>
                              <m:lim>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𝑎</m:t>
                                </m:r>
                              </m:lim>
                            </m:limLow>
                          </m:fName>
                          <m:e>
                            <m:r>
                              <a:rPr lang="en-US" sz="2400" i="1">
                                <a:latin typeface="Cambria Math" panose="02040503050406030204" pitchFamily="18" charset="0"/>
                                <a:ea typeface="Myriad Pro" charset="0"/>
                                <a:cs typeface="Myriad Pro" charset="0"/>
                              </a:rPr>
                              <m:t>𝑔</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e>
                        </m:func>
                      </m:e>
                    </m:func>
                  </m:oMath>
                </a14:m>
                <a:r>
                  <a:rPr lang="en-US" sz="2400" dirty="0">
                    <a:ea typeface="Myriad Pro" charset="0"/>
                    <a:cs typeface="Myriad Pro" charset="0"/>
                  </a:rPr>
                  <a:t>  (</a:t>
                </a:r>
                <a:r>
                  <a:rPr lang="en-US" sz="2400" b="1" dirty="0">
                    <a:solidFill>
                      <a:srgbClr val="C00000"/>
                    </a:solidFill>
                    <a:ea typeface="Myriad Pro" charset="0"/>
                    <a:cs typeface="Myriad Pro" charset="0"/>
                  </a:rPr>
                  <a:t>product</a:t>
                </a:r>
                <a:r>
                  <a:rPr lang="en-US" sz="2400" dirty="0">
                    <a:ea typeface="Myriad Pro" charset="0"/>
                    <a:cs typeface="Myriad Pro" charset="0"/>
                  </a:rPr>
                  <a:t>)</a:t>
                </a:r>
              </a:p>
              <a:p>
                <a:pPr>
                  <a:lnSpc>
                    <a:spcPts val="2700"/>
                  </a:lnSpc>
                  <a:spcBef>
                    <a:spcPts val="0"/>
                  </a:spcBef>
                  <a:spcAft>
                    <a:spcPts val="900"/>
                  </a:spcAft>
                </a:pPr>
                <a14:m>
                  <m:oMath xmlns:m="http://schemas.openxmlformats.org/officeDocument/2006/math">
                    <m:func>
                      <m:funcPr>
                        <m:ctrlPr>
                          <a:rPr lang="en-US" sz="2400" i="1">
                            <a:latin typeface="Cambria Math" panose="02040503050406030204" pitchFamily="18" charset="0"/>
                            <a:ea typeface="Myriad Pro" charset="0"/>
                            <a:cs typeface="Myriad Pro" charset="0"/>
                          </a:rPr>
                        </m:ctrlPr>
                      </m:funcPr>
                      <m:fName>
                        <m:limLow>
                          <m:limLowPr>
                            <m:ctrlPr>
                              <a:rPr lang="en-US" sz="2400" i="1">
                                <a:latin typeface="Cambria Math" panose="02040503050406030204" pitchFamily="18" charset="0"/>
                                <a:ea typeface="Myriad Pro" charset="0"/>
                                <a:cs typeface="Myriad Pro" charset="0"/>
                              </a:rPr>
                            </m:ctrlPr>
                          </m:limLowPr>
                          <m:e>
                            <m:r>
                              <m:rPr>
                                <m:sty m:val="p"/>
                              </m:rPr>
                              <a:rPr lang="en-US" sz="2400">
                                <a:latin typeface="Cambria Math" panose="02040503050406030204" pitchFamily="18" charset="0"/>
                                <a:ea typeface="Myriad Pro" charset="0"/>
                                <a:cs typeface="Myriad Pro" charset="0"/>
                              </a:rPr>
                              <m:t>lim</m:t>
                            </m:r>
                          </m:e>
                          <m:lim>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𝑎</m:t>
                            </m:r>
                          </m:lim>
                        </m:limLow>
                      </m:fName>
                      <m:e>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𝑓</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r>
                              <a:rPr lang="en-US" sz="2400" b="0" i="1" smtClean="0">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𝑔</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e>
                        </m:d>
                        <m:r>
                          <a:rPr lang="en-US" sz="2400" i="1">
                            <a:latin typeface="Cambria Math" panose="02040503050406030204" pitchFamily="18" charset="0"/>
                            <a:ea typeface="Myriad Pro" charset="0"/>
                            <a:cs typeface="Myriad Pro" charset="0"/>
                          </a:rPr>
                          <m:t>=</m:t>
                        </m:r>
                        <m:func>
                          <m:funcPr>
                            <m:ctrlPr>
                              <a:rPr lang="en-US" sz="2400" i="1">
                                <a:latin typeface="Cambria Math" panose="02040503050406030204" pitchFamily="18" charset="0"/>
                                <a:ea typeface="Myriad Pro" charset="0"/>
                                <a:cs typeface="Myriad Pro" charset="0"/>
                              </a:rPr>
                            </m:ctrlPr>
                          </m:funcPr>
                          <m:fName>
                            <m:limLow>
                              <m:limLowPr>
                                <m:ctrlPr>
                                  <a:rPr lang="en-US" sz="2400" i="1">
                                    <a:latin typeface="Cambria Math" panose="02040503050406030204" pitchFamily="18" charset="0"/>
                                    <a:ea typeface="Myriad Pro" charset="0"/>
                                    <a:cs typeface="Myriad Pro" charset="0"/>
                                  </a:rPr>
                                </m:ctrlPr>
                              </m:limLowPr>
                              <m:e>
                                <m:r>
                                  <m:rPr>
                                    <m:sty m:val="p"/>
                                  </m:rPr>
                                  <a:rPr lang="en-US" sz="2400">
                                    <a:latin typeface="Cambria Math" panose="02040503050406030204" pitchFamily="18" charset="0"/>
                                    <a:ea typeface="Myriad Pro" charset="0"/>
                                    <a:cs typeface="Myriad Pro" charset="0"/>
                                  </a:rPr>
                                  <m:t>lim</m:t>
                                </m:r>
                              </m:e>
                              <m:lim>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𝑎</m:t>
                                </m:r>
                              </m:lim>
                            </m:limLow>
                          </m:fName>
                          <m:e>
                            <m:r>
                              <a:rPr lang="en-US" sz="2400" i="1">
                                <a:latin typeface="Cambria Math" panose="02040503050406030204" pitchFamily="18" charset="0"/>
                                <a:ea typeface="Myriad Pro" charset="0"/>
                                <a:cs typeface="Myriad Pro" charset="0"/>
                              </a:rPr>
                              <m:t>𝑓</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e>
                        </m:func>
                        <m:r>
                          <a:rPr lang="en-US" sz="2400" b="0" i="1" smtClean="0">
                            <a:latin typeface="Cambria Math" panose="02040503050406030204" pitchFamily="18" charset="0"/>
                            <a:ea typeface="Myriad Pro" charset="0"/>
                            <a:cs typeface="Myriad Pro" charset="0"/>
                          </a:rPr>
                          <m:t>/</m:t>
                        </m:r>
                        <m:func>
                          <m:funcPr>
                            <m:ctrlPr>
                              <a:rPr lang="en-US" sz="2400" i="1">
                                <a:latin typeface="Cambria Math" panose="02040503050406030204" pitchFamily="18" charset="0"/>
                                <a:ea typeface="Myriad Pro" charset="0"/>
                                <a:cs typeface="Myriad Pro" charset="0"/>
                              </a:rPr>
                            </m:ctrlPr>
                          </m:funcPr>
                          <m:fName>
                            <m:limLow>
                              <m:limLowPr>
                                <m:ctrlPr>
                                  <a:rPr lang="en-US" sz="2400" i="1">
                                    <a:latin typeface="Cambria Math" panose="02040503050406030204" pitchFamily="18" charset="0"/>
                                    <a:ea typeface="Myriad Pro" charset="0"/>
                                    <a:cs typeface="Myriad Pro" charset="0"/>
                                  </a:rPr>
                                </m:ctrlPr>
                              </m:limLowPr>
                              <m:e>
                                <m:r>
                                  <m:rPr>
                                    <m:sty m:val="p"/>
                                  </m:rPr>
                                  <a:rPr lang="en-US" sz="2400">
                                    <a:latin typeface="Cambria Math" panose="02040503050406030204" pitchFamily="18" charset="0"/>
                                    <a:ea typeface="Myriad Pro" charset="0"/>
                                    <a:cs typeface="Myriad Pro" charset="0"/>
                                  </a:rPr>
                                  <m:t>lim</m:t>
                                </m:r>
                              </m:e>
                              <m:lim>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𝑎</m:t>
                                </m:r>
                              </m:lim>
                            </m:limLow>
                          </m:fName>
                          <m:e>
                            <m:r>
                              <a:rPr lang="en-US" sz="2400" i="1">
                                <a:latin typeface="Cambria Math" panose="02040503050406030204" pitchFamily="18" charset="0"/>
                                <a:ea typeface="Myriad Pro" charset="0"/>
                                <a:cs typeface="Myriad Pro" charset="0"/>
                              </a:rPr>
                              <m:t>𝑔</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e>
                        </m:func>
                      </m:e>
                    </m:func>
                  </m:oMath>
                </a14:m>
                <a:r>
                  <a:rPr lang="en-US" sz="2400" dirty="0">
                    <a:ea typeface="Myriad Pro" charset="0"/>
                    <a:cs typeface="Myriad Pro" charset="0"/>
                  </a:rPr>
                  <a:t>  (</a:t>
                </a:r>
                <a:r>
                  <a:rPr lang="en-US" sz="2400" b="1" dirty="0">
                    <a:solidFill>
                      <a:srgbClr val="C00000"/>
                    </a:solidFill>
                    <a:ea typeface="Myriad Pro" charset="0"/>
                    <a:cs typeface="Myriad Pro" charset="0"/>
                  </a:rPr>
                  <a:t>division</a:t>
                </a:r>
                <a:r>
                  <a:rPr lang="en-US" sz="2400" dirty="0">
                    <a:ea typeface="Myriad Pro" charset="0"/>
                    <a:cs typeface="Myriad Pro" charset="0"/>
                  </a:rPr>
                  <a:t>)</a:t>
                </a:r>
              </a:p>
              <a:p>
                <a:pPr>
                  <a:lnSpc>
                    <a:spcPts val="2700"/>
                  </a:lnSpc>
                  <a:spcBef>
                    <a:spcPts val="0"/>
                  </a:spcBef>
                  <a:spcAft>
                    <a:spcPts val="900"/>
                  </a:spcAft>
                </a:pPr>
                <a:endParaRPr lang="en-US" sz="2400" dirty="0">
                  <a:ea typeface="Myriad Pro" charset="0"/>
                  <a:cs typeface="Myriad Pro" charset="0"/>
                </a:endParaRPr>
              </a:p>
              <a:p>
                <a:pPr>
                  <a:lnSpc>
                    <a:spcPts val="2700"/>
                  </a:lnSpc>
                  <a:spcBef>
                    <a:spcPts val="0"/>
                  </a:spcBef>
                  <a:spcAft>
                    <a:spcPts val="900"/>
                  </a:spcAft>
                </a:pPr>
                <a:endParaRPr lang="en-US" sz="2400" dirty="0">
                  <a:ea typeface="Myriad Pro" charset="0"/>
                  <a:cs typeface="Myriad Pro" charset="0"/>
                </a:endParaRPr>
              </a:p>
              <a:p>
                <a:pPr>
                  <a:lnSpc>
                    <a:spcPts val="2700"/>
                  </a:lnSpc>
                  <a:spcBef>
                    <a:spcPts val="0"/>
                  </a:spcBef>
                  <a:spcAft>
                    <a:spcPts val="900"/>
                  </a:spcAft>
                </a:pPr>
                <a:endParaRPr lang="en-US" sz="2400" dirty="0">
                  <a:ea typeface="Myriad Pro" charset="0"/>
                  <a:cs typeface="Myriad Pro" charset="0"/>
                </a:endParaRPr>
              </a:p>
            </p:txBody>
          </p:sp>
        </mc:Choice>
        <mc:Fallback xmlns="">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2725368"/>
              </a:xfrm>
              <a:prstGeom prst="rect">
                <a:avLst/>
              </a:prstGeom>
              <a:blipFill>
                <a:blip r:embed="rId2"/>
                <a:stretch>
                  <a:fillRect l="-1007" t="-2791"/>
                </a:stretch>
              </a:blipFill>
            </p:spPr>
            <p:txBody>
              <a:bodyPr/>
              <a:lstStyle/>
              <a:p>
                <a:r>
                  <a:rPr lang="ru-RU">
                    <a:noFill/>
                  </a:rPr>
                  <a:t> </a:t>
                </a:r>
              </a:p>
            </p:txBody>
          </p:sp>
        </mc:Fallback>
      </mc:AlternateContent>
      <p:sp>
        <p:nvSpPr>
          <p:cNvPr id="11" name="Содержимое 2">
            <a:extLst>
              <a:ext uri="{FF2B5EF4-FFF2-40B4-BE49-F238E27FC236}">
                <a16:creationId xmlns:a16="http://schemas.microsoft.com/office/drawing/2014/main" id="{D59EAF6F-9C51-4E4A-8438-80C64EED6C32}"/>
              </a:ext>
            </a:extLst>
          </p:cNvPr>
          <p:cNvSpPr txBox="1">
            <a:spLocks/>
          </p:cNvSpPr>
          <p:nvPr/>
        </p:nvSpPr>
        <p:spPr>
          <a:xfrm>
            <a:off x="161764" y="3501008"/>
            <a:ext cx="8820472" cy="432048"/>
          </a:xfrm>
          <a:prstGeom prst="rect">
            <a:avLst/>
          </a:prstGeom>
          <a:ln>
            <a:solidFill>
              <a:schemeClr val="tx2"/>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b="1" dirty="0">
                <a:ea typeface="Myriad Pro" charset="0"/>
                <a:cs typeface="Myriad Pro" charset="0"/>
              </a:rPr>
              <a:t>Remember</a:t>
            </a:r>
            <a:r>
              <a:rPr lang="en-US" sz="2400" dirty="0">
                <a:ea typeface="Myriad Pro" charset="0"/>
                <a:cs typeface="Myriad Pro" charset="0"/>
              </a:rPr>
              <a:t>: it’s only true if all the limits in the right hand side exist!</a:t>
            </a:r>
          </a:p>
        </p:txBody>
      </p:sp>
      <mc:AlternateContent xmlns:mc="http://schemas.openxmlformats.org/markup-compatibility/2006" xmlns:a14="http://schemas.microsoft.com/office/drawing/2010/main">
        <mc:Choice Requires="a14">
          <p:sp>
            <p:nvSpPr>
              <p:cNvPr id="12" name="Содержимое 2">
                <a:extLst>
                  <a:ext uri="{FF2B5EF4-FFF2-40B4-BE49-F238E27FC236}">
                    <a16:creationId xmlns:a16="http://schemas.microsoft.com/office/drawing/2014/main" id="{CFC522CC-917E-0143-B4D2-219E75B48B2B}"/>
                  </a:ext>
                </a:extLst>
              </p:cNvPr>
              <p:cNvSpPr txBox="1">
                <a:spLocks/>
              </p:cNvSpPr>
              <p:nvPr/>
            </p:nvSpPr>
            <p:spPr>
              <a:xfrm>
                <a:off x="161764" y="4077072"/>
                <a:ext cx="8820472" cy="1944216"/>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br>
                  <a:rPr lang="en-US" sz="2400" b="1" dirty="0">
                    <a:solidFill>
                      <a:schemeClr val="accent3">
                        <a:lumMod val="75000"/>
                      </a:schemeClr>
                    </a:solidFill>
                    <a:ea typeface="Myriad Pro" charset="0"/>
                    <a:cs typeface="Myriad Pro" charset="0"/>
                  </a:rPr>
                </a:br>
                <a:r>
                  <a:rPr lang="en-US" sz="2400" b="1" dirty="0">
                    <a:solidFill>
                      <a:schemeClr val="accent3">
                        <a:lumMod val="75000"/>
                      </a:schemeClr>
                    </a:solidFill>
                    <a:ea typeface="Myriad Pro" charset="0"/>
                    <a:cs typeface="Myriad Pro" charset="0"/>
                  </a:rPr>
                  <a:t>Example</a:t>
                </a:r>
                <a:r>
                  <a:rPr lang="en-US" sz="2400" dirty="0">
                    <a:ea typeface="Myriad Pro" charset="0"/>
                    <a:cs typeface="Myriad Pro" charset="0"/>
                  </a:rPr>
                  <a:t>: </a:t>
                </a:r>
                <a14:m>
                  <m:oMath xmlns:m="http://schemas.openxmlformats.org/officeDocument/2006/math">
                    <m:func>
                      <m:funcPr>
                        <m:ctrlPr>
                          <a:rPr lang="en-US" sz="2400" b="0" i="1" smtClean="0">
                            <a:latin typeface="Cambria Math" panose="02040503050406030204" pitchFamily="18" charset="0"/>
                            <a:ea typeface="Myriad Pro" charset="0"/>
                            <a:cs typeface="Myriad Pro" charset="0"/>
                          </a:rPr>
                        </m:ctrlPr>
                      </m:funcPr>
                      <m:fName>
                        <m:limLow>
                          <m:limLowPr>
                            <m:ctrlPr>
                              <a:rPr lang="en-US" sz="2400" b="0" i="1" smtClean="0">
                                <a:latin typeface="Cambria Math" panose="02040503050406030204" pitchFamily="18" charset="0"/>
                                <a:ea typeface="Myriad Pro" charset="0"/>
                                <a:cs typeface="Myriad Pro" charset="0"/>
                              </a:rPr>
                            </m:ctrlPr>
                          </m:limLowPr>
                          <m:e>
                            <m:r>
                              <m:rPr>
                                <m:sty m:val="p"/>
                              </m:rPr>
                              <a:rPr lang="en-US" sz="2400" b="0" i="0" smtClean="0">
                                <a:latin typeface="Cambria Math" panose="02040503050406030204" pitchFamily="18" charset="0"/>
                                <a:ea typeface="Myriad Pro" charset="0"/>
                                <a:cs typeface="Myriad Pro" charset="0"/>
                              </a:rPr>
                              <m:t>lim</m:t>
                            </m:r>
                          </m:e>
                          <m:lim>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→0</m:t>
                            </m:r>
                          </m:lim>
                        </m:limLow>
                      </m:fName>
                      <m:e>
                        <m:f>
                          <m:fPr>
                            <m:ctrlPr>
                              <a:rPr lang="en-US" sz="2400" b="0" i="1" smtClean="0">
                                <a:latin typeface="Cambria Math" panose="02040503050406030204" pitchFamily="18" charset="0"/>
                                <a:ea typeface="Myriad Pro" charset="0"/>
                                <a:cs typeface="Myriad Pro" charset="0"/>
                              </a:rPr>
                            </m:ctrlPr>
                          </m:fPr>
                          <m:num>
                            <m:sSup>
                              <m:sSupPr>
                                <m:ctrlPr>
                                  <a:rPr lang="en-US" sz="2400" b="0" i="1" smtClean="0">
                                    <a:latin typeface="Cambria Math" panose="02040503050406030204" pitchFamily="18" charset="0"/>
                                    <a:ea typeface="Myriad Pro" charset="0"/>
                                    <a:cs typeface="Myriad Pro" charset="0"/>
                                  </a:rPr>
                                </m:ctrlPr>
                              </m:sSupPr>
                              <m:e>
                                <m:r>
                                  <a:rPr lang="en-US" sz="2400" b="0" i="1" smtClean="0">
                                    <a:latin typeface="Cambria Math" panose="02040503050406030204" pitchFamily="18" charset="0"/>
                                    <a:ea typeface="Myriad Pro" charset="0"/>
                                    <a:cs typeface="Myriad Pro" charset="0"/>
                                  </a:rPr>
                                  <m:t>𝑥</m:t>
                                </m:r>
                              </m:e>
                              <m:sup>
                                <m:r>
                                  <a:rPr lang="en-US" sz="2400" b="0" i="1" smtClean="0">
                                    <a:latin typeface="Cambria Math" panose="02040503050406030204" pitchFamily="18" charset="0"/>
                                    <a:ea typeface="Myriad Pro" charset="0"/>
                                    <a:cs typeface="Myriad Pro" charset="0"/>
                                  </a:rPr>
                                  <m:t>2</m:t>
                                </m:r>
                              </m:sup>
                            </m:sSup>
                            <m:r>
                              <a:rPr lang="en-US" sz="2400" b="0" i="1" smtClean="0">
                                <a:latin typeface="Cambria Math" panose="02040503050406030204" pitchFamily="18" charset="0"/>
                                <a:ea typeface="Myriad Pro" charset="0"/>
                                <a:cs typeface="Myriad Pro" charset="0"/>
                              </a:rPr>
                              <m:t>−1</m:t>
                            </m:r>
                          </m:num>
                          <m:den>
                            <m:sSup>
                              <m:sSupPr>
                                <m:ctrlPr>
                                  <a:rPr lang="en-US" sz="2400" b="0" i="1" smtClean="0">
                                    <a:latin typeface="Cambria Math" panose="02040503050406030204" pitchFamily="18" charset="0"/>
                                    <a:ea typeface="Myriad Pro" charset="0"/>
                                    <a:cs typeface="Myriad Pro" charset="0"/>
                                  </a:rPr>
                                </m:ctrlPr>
                              </m:sSupPr>
                              <m:e>
                                <m:r>
                                  <a:rPr lang="en-US" sz="2400" b="0" i="1" smtClean="0">
                                    <a:latin typeface="Cambria Math" panose="02040503050406030204" pitchFamily="18" charset="0"/>
                                    <a:ea typeface="Myriad Pro" charset="0"/>
                                    <a:cs typeface="Myriad Pro" charset="0"/>
                                  </a:rPr>
                                  <m:t>𝑥</m:t>
                                </m:r>
                              </m:e>
                              <m:sup>
                                <m:r>
                                  <a:rPr lang="en-US" sz="2400" b="0" i="1" smtClean="0">
                                    <a:latin typeface="Cambria Math" panose="02040503050406030204" pitchFamily="18" charset="0"/>
                                    <a:ea typeface="Myriad Pro" charset="0"/>
                                    <a:cs typeface="Myriad Pro" charset="0"/>
                                  </a:rPr>
                                  <m:t>3</m:t>
                                </m:r>
                              </m:sup>
                            </m:sSup>
                            <m:r>
                              <a:rPr lang="en-US" sz="2400" b="0" i="1" smtClean="0">
                                <a:latin typeface="Cambria Math" panose="02040503050406030204" pitchFamily="18" charset="0"/>
                                <a:ea typeface="Myriad Pro" charset="0"/>
                                <a:cs typeface="Myriad Pro" charset="0"/>
                              </a:rPr>
                              <m:t>−1</m:t>
                            </m:r>
                          </m:den>
                        </m:f>
                      </m:e>
                    </m:func>
                  </m:oMath>
                </a14:m>
                <a:endParaRPr lang="en-US" sz="2400" dirty="0">
                  <a:ea typeface="Myriad Pro" charset="0"/>
                  <a:cs typeface="Myriad Pro" charset="0"/>
                </a:endParaRPr>
              </a:p>
            </p:txBody>
          </p:sp>
        </mc:Choice>
        <mc:Fallback xmlns="">
          <p:sp>
            <p:nvSpPr>
              <p:cNvPr id="12" name="Содержимое 2">
                <a:extLst>
                  <a:ext uri="{FF2B5EF4-FFF2-40B4-BE49-F238E27FC236}">
                    <a16:creationId xmlns:a16="http://schemas.microsoft.com/office/drawing/2014/main" id="{CFC522CC-917E-0143-B4D2-219E75B48B2B}"/>
                  </a:ext>
                </a:extLst>
              </p:cNvPr>
              <p:cNvSpPr txBox="1">
                <a:spLocks noRot="1" noChangeAspect="1" noMove="1" noResize="1" noEditPoints="1" noAdjustHandles="1" noChangeArrowheads="1" noChangeShapeType="1" noTextEdit="1"/>
              </p:cNvSpPr>
              <p:nvPr/>
            </p:nvSpPr>
            <p:spPr>
              <a:xfrm>
                <a:off x="161764" y="4077072"/>
                <a:ext cx="8820472" cy="1944216"/>
              </a:xfrm>
              <a:prstGeom prst="rect">
                <a:avLst/>
              </a:prstGeom>
              <a:blipFill>
                <a:blip r:embed="rId3"/>
                <a:stretch>
                  <a:fillRect l="-1007"/>
                </a:stretch>
              </a:blipFill>
              <a:ln>
                <a:noFill/>
              </a:ln>
            </p:spPr>
            <p:txBody>
              <a:bodyPr/>
              <a:lstStyle/>
              <a:p>
                <a:r>
                  <a:rPr lang="ru-RU">
                    <a:noFill/>
                  </a:rPr>
                  <a:t> </a:t>
                </a:r>
              </a:p>
            </p:txBody>
          </p:sp>
        </mc:Fallback>
      </mc:AlternateContent>
      <p:pic>
        <p:nvPicPr>
          <p:cNvPr id="5" name="Рисунок 4">
            <a:extLst>
              <a:ext uri="{FF2B5EF4-FFF2-40B4-BE49-F238E27FC236}">
                <a16:creationId xmlns:a16="http://schemas.microsoft.com/office/drawing/2014/main" id="{1A28CCC6-ED22-7D49-AF7B-0146BE37DC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8104" y="4077072"/>
            <a:ext cx="3100412" cy="2561210"/>
          </a:xfrm>
          <a:prstGeom prst="rect">
            <a:avLst/>
          </a:prstGeom>
        </p:spPr>
      </p:pic>
    </p:spTree>
    <p:extLst>
      <p:ext uri="{BB962C8B-B14F-4D97-AF65-F5344CB8AC3E}">
        <p14:creationId xmlns:p14="http://schemas.microsoft.com/office/powerpoint/2010/main" val="434938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Function Limits: arithmetic</a:t>
            </a:r>
            <a:endParaRPr lang="ru-RU" sz="3200" b="1" dirty="0">
              <a:solidFill>
                <a:schemeClr val="accent1">
                  <a:lumMod val="75000"/>
                </a:schemeClr>
              </a:solidFill>
              <a:latin typeface="+mn-lt"/>
              <a:cs typeface="Times New Roman" pitchFamily="18" charset="0"/>
            </a:endParaRPr>
          </a:p>
        </p:txBody>
      </p:sp>
      <mc:AlternateContent xmlns:mc="http://schemas.openxmlformats.org/markup-compatibility/2006" xmlns:a14="http://schemas.microsoft.com/office/drawing/2010/main">
        <mc:Choice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272536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Arithmetic of function’s limits is inherently the same as for the sequence:</a:t>
                </a:r>
              </a:p>
              <a:p>
                <a:pPr>
                  <a:lnSpc>
                    <a:spcPts val="2700"/>
                  </a:lnSpc>
                  <a:spcBef>
                    <a:spcPts val="0"/>
                  </a:spcBef>
                  <a:spcAft>
                    <a:spcPts val="900"/>
                  </a:spcAft>
                </a:pPr>
                <a14:m>
                  <m:oMath xmlns:m="http://schemas.openxmlformats.org/officeDocument/2006/math">
                    <m:func>
                      <m:funcPr>
                        <m:ctrlPr>
                          <a:rPr lang="en-US" sz="2400" i="1">
                            <a:latin typeface="Cambria Math" panose="02040503050406030204" pitchFamily="18" charset="0"/>
                            <a:ea typeface="Myriad Pro" charset="0"/>
                            <a:cs typeface="Myriad Pro" charset="0"/>
                          </a:rPr>
                        </m:ctrlPr>
                      </m:funcPr>
                      <m:fName>
                        <m:limLow>
                          <m:limLowPr>
                            <m:ctrlPr>
                              <a:rPr lang="en-US" sz="2400" i="1">
                                <a:latin typeface="Cambria Math" panose="02040503050406030204" pitchFamily="18" charset="0"/>
                                <a:ea typeface="Myriad Pro" charset="0"/>
                                <a:cs typeface="Myriad Pro" charset="0"/>
                              </a:rPr>
                            </m:ctrlPr>
                          </m:limLowPr>
                          <m:e>
                            <m:r>
                              <m:rPr>
                                <m:sty m:val="p"/>
                              </m:rPr>
                              <a:rPr lang="en-US" sz="2400">
                                <a:latin typeface="Cambria Math" panose="02040503050406030204" pitchFamily="18" charset="0"/>
                                <a:ea typeface="Myriad Pro" charset="0"/>
                                <a:cs typeface="Myriad Pro" charset="0"/>
                              </a:rPr>
                              <m:t>lim</m:t>
                            </m:r>
                          </m:e>
                          <m:lim>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𝑎</m:t>
                            </m:r>
                          </m:lim>
                        </m:limLow>
                      </m:fName>
                      <m:e>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𝑓</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𝑔</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e>
                        </m:d>
                        <m:r>
                          <a:rPr lang="en-US" sz="2400" i="1">
                            <a:latin typeface="Cambria Math" panose="02040503050406030204" pitchFamily="18" charset="0"/>
                            <a:ea typeface="Myriad Pro" charset="0"/>
                            <a:cs typeface="Myriad Pro" charset="0"/>
                          </a:rPr>
                          <m:t>=</m:t>
                        </m:r>
                        <m:func>
                          <m:funcPr>
                            <m:ctrlPr>
                              <a:rPr lang="en-US" sz="2400" i="1">
                                <a:latin typeface="Cambria Math" panose="02040503050406030204" pitchFamily="18" charset="0"/>
                                <a:ea typeface="Myriad Pro" charset="0"/>
                                <a:cs typeface="Myriad Pro" charset="0"/>
                              </a:rPr>
                            </m:ctrlPr>
                          </m:funcPr>
                          <m:fName>
                            <m:limLow>
                              <m:limLowPr>
                                <m:ctrlPr>
                                  <a:rPr lang="en-US" sz="2400" i="1">
                                    <a:latin typeface="Cambria Math" panose="02040503050406030204" pitchFamily="18" charset="0"/>
                                    <a:ea typeface="Myriad Pro" charset="0"/>
                                    <a:cs typeface="Myriad Pro" charset="0"/>
                                  </a:rPr>
                                </m:ctrlPr>
                              </m:limLowPr>
                              <m:e>
                                <m:r>
                                  <m:rPr>
                                    <m:sty m:val="p"/>
                                  </m:rPr>
                                  <a:rPr lang="en-US" sz="2400">
                                    <a:latin typeface="Cambria Math" panose="02040503050406030204" pitchFamily="18" charset="0"/>
                                    <a:ea typeface="Myriad Pro" charset="0"/>
                                    <a:cs typeface="Myriad Pro" charset="0"/>
                                  </a:rPr>
                                  <m:t>lim</m:t>
                                </m:r>
                              </m:e>
                              <m:lim>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𝑎</m:t>
                                </m:r>
                              </m:lim>
                            </m:limLow>
                          </m:fName>
                          <m:e>
                            <m:r>
                              <a:rPr lang="en-US" sz="2400" i="1">
                                <a:latin typeface="Cambria Math" panose="02040503050406030204" pitchFamily="18" charset="0"/>
                                <a:ea typeface="Myriad Pro" charset="0"/>
                                <a:cs typeface="Myriad Pro" charset="0"/>
                              </a:rPr>
                              <m:t>𝑓</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e>
                        </m:func>
                        <m:r>
                          <a:rPr lang="en-US" sz="2400" i="1">
                            <a:latin typeface="Cambria Math" panose="02040503050406030204" pitchFamily="18" charset="0"/>
                            <a:ea typeface="Myriad Pro" charset="0"/>
                            <a:cs typeface="Myriad Pro" charset="0"/>
                          </a:rPr>
                          <m:t>+</m:t>
                        </m:r>
                        <m:func>
                          <m:funcPr>
                            <m:ctrlPr>
                              <a:rPr lang="en-US" sz="2400" i="1">
                                <a:latin typeface="Cambria Math" panose="02040503050406030204" pitchFamily="18" charset="0"/>
                                <a:ea typeface="Myriad Pro" charset="0"/>
                                <a:cs typeface="Myriad Pro" charset="0"/>
                              </a:rPr>
                            </m:ctrlPr>
                          </m:funcPr>
                          <m:fName>
                            <m:limLow>
                              <m:limLowPr>
                                <m:ctrlPr>
                                  <a:rPr lang="en-US" sz="2400" i="1">
                                    <a:latin typeface="Cambria Math" panose="02040503050406030204" pitchFamily="18" charset="0"/>
                                    <a:ea typeface="Myriad Pro" charset="0"/>
                                    <a:cs typeface="Myriad Pro" charset="0"/>
                                  </a:rPr>
                                </m:ctrlPr>
                              </m:limLowPr>
                              <m:e>
                                <m:r>
                                  <m:rPr>
                                    <m:sty m:val="p"/>
                                  </m:rPr>
                                  <a:rPr lang="en-US" sz="2400">
                                    <a:latin typeface="Cambria Math" panose="02040503050406030204" pitchFamily="18" charset="0"/>
                                    <a:ea typeface="Myriad Pro" charset="0"/>
                                    <a:cs typeface="Myriad Pro" charset="0"/>
                                  </a:rPr>
                                  <m:t>lim</m:t>
                                </m:r>
                              </m:e>
                              <m:lim>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𝑎</m:t>
                                </m:r>
                              </m:lim>
                            </m:limLow>
                          </m:fName>
                          <m:e>
                            <m:r>
                              <a:rPr lang="en-US" sz="2400" i="1">
                                <a:latin typeface="Cambria Math" panose="02040503050406030204" pitchFamily="18" charset="0"/>
                                <a:ea typeface="Myriad Pro" charset="0"/>
                                <a:cs typeface="Myriad Pro" charset="0"/>
                              </a:rPr>
                              <m:t>𝑔</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e>
                        </m:func>
                      </m:e>
                    </m:func>
                  </m:oMath>
                </a14:m>
                <a:r>
                  <a:rPr lang="en-US" sz="2400" dirty="0">
                    <a:ea typeface="Myriad Pro" charset="0"/>
                    <a:cs typeface="Myriad Pro" charset="0"/>
                  </a:rPr>
                  <a:t>  (</a:t>
                </a:r>
                <a:r>
                  <a:rPr lang="en-US" sz="2400" b="1" dirty="0">
                    <a:solidFill>
                      <a:srgbClr val="C00000"/>
                    </a:solidFill>
                    <a:ea typeface="Myriad Pro" charset="0"/>
                    <a:cs typeface="Myriad Pro" charset="0"/>
                  </a:rPr>
                  <a:t>sum</a:t>
                </a:r>
                <a:r>
                  <a:rPr lang="en-US" sz="2400" dirty="0">
                    <a:ea typeface="Myriad Pro" charset="0"/>
                    <a:cs typeface="Myriad Pro" charset="0"/>
                  </a:rPr>
                  <a:t>)</a:t>
                </a:r>
              </a:p>
              <a:p>
                <a:pPr>
                  <a:lnSpc>
                    <a:spcPts val="2700"/>
                  </a:lnSpc>
                  <a:spcBef>
                    <a:spcPts val="0"/>
                  </a:spcBef>
                  <a:spcAft>
                    <a:spcPts val="900"/>
                  </a:spcAft>
                </a:pPr>
                <a14:m>
                  <m:oMath xmlns:m="http://schemas.openxmlformats.org/officeDocument/2006/math">
                    <m:func>
                      <m:funcPr>
                        <m:ctrlPr>
                          <a:rPr lang="en-US" sz="2400" i="1">
                            <a:latin typeface="Cambria Math" panose="02040503050406030204" pitchFamily="18" charset="0"/>
                            <a:ea typeface="Myriad Pro" charset="0"/>
                            <a:cs typeface="Myriad Pro" charset="0"/>
                          </a:rPr>
                        </m:ctrlPr>
                      </m:funcPr>
                      <m:fName>
                        <m:limLow>
                          <m:limLowPr>
                            <m:ctrlPr>
                              <a:rPr lang="en-US" sz="2400" i="1">
                                <a:latin typeface="Cambria Math" panose="02040503050406030204" pitchFamily="18" charset="0"/>
                                <a:ea typeface="Myriad Pro" charset="0"/>
                                <a:cs typeface="Myriad Pro" charset="0"/>
                              </a:rPr>
                            </m:ctrlPr>
                          </m:limLowPr>
                          <m:e>
                            <m:r>
                              <m:rPr>
                                <m:sty m:val="p"/>
                              </m:rPr>
                              <a:rPr lang="en-US" sz="2400">
                                <a:latin typeface="Cambria Math" panose="02040503050406030204" pitchFamily="18" charset="0"/>
                                <a:ea typeface="Myriad Pro" charset="0"/>
                                <a:cs typeface="Myriad Pro" charset="0"/>
                              </a:rPr>
                              <m:t>lim</m:t>
                            </m:r>
                          </m:e>
                          <m:lim>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𝑎</m:t>
                            </m:r>
                          </m:lim>
                        </m:limLow>
                      </m:fName>
                      <m:e>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𝑓</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r>
                              <a:rPr lang="en-US" sz="2400" b="0" i="1" smtClean="0">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𝑔</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e>
                        </m:d>
                        <m:r>
                          <a:rPr lang="en-US" sz="2400" i="1">
                            <a:latin typeface="Cambria Math" panose="02040503050406030204" pitchFamily="18" charset="0"/>
                            <a:ea typeface="Myriad Pro" charset="0"/>
                            <a:cs typeface="Myriad Pro" charset="0"/>
                          </a:rPr>
                          <m:t>=</m:t>
                        </m:r>
                        <m:func>
                          <m:funcPr>
                            <m:ctrlPr>
                              <a:rPr lang="en-US" sz="2400" i="1">
                                <a:latin typeface="Cambria Math" panose="02040503050406030204" pitchFamily="18" charset="0"/>
                                <a:ea typeface="Myriad Pro" charset="0"/>
                                <a:cs typeface="Myriad Pro" charset="0"/>
                              </a:rPr>
                            </m:ctrlPr>
                          </m:funcPr>
                          <m:fName>
                            <m:limLow>
                              <m:limLowPr>
                                <m:ctrlPr>
                                  <a:rPr lang="en-US" sz="2400" i="1">
                                    <a:latin typeface="Cambria Math" panose="02040503050406030204" pitchFamily="18" charset="0"/>
                                    <a:ea typeface="Myriad Pro" charset="0"/>
                                    <a:cs typeface="Myriad Pro" charset="0"/>
                                  </a:rPr>
                                </m:ctrlPr>
                              </m:limLowPr>
                              <m:e>
                                <m:r>
                                  <m:rPr>
                                    <m:sty m:val="p"/>
                                  </m:rPr>
                                  <a:rPr lang="en-US" sz="2400">
                                    <a:latin typeface="Cambria Math" panose="02040503050406030204" pitchFamily="18" charset="0"/>
                                    <a:ea typeface="Myriad Pro" charset="0"/>
                                    <a:cs typeface="Myriad Pro" charset="0"/>
                                  </a:rPr>
                                  <m:t>lim</m:t>
                                </m:r>
                              </m:e>
                              <m:lim>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𝑎</m:t>
                                </m:r>
                              </m:lim>
                            </m:limLow>
                          </m:fName>
                          <m:e>
                            <m:r>
                              <a:rPr lang="en-US" sz="2400" i="1">
                                <a:latin typeface="Cambria Math" panose="02040503050406030204" pitchFamily="18" charset="0"/>
                                <a:ea typeface="Myriad Pro" charset="0"/>
                                <a:cs typeface="Myriad Pro" charset="0"/>
                              </a:rPr>
                              <m:t>𝑓</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e>
                        </m:func>
                        <m:r>
                          <a:rPr lang="en-US" sz="2400" b="0" i="1" smtClean="0">
                            <a:latin typeface="Cambria Math" panose="02040503050406030204" pitchFamily="18" charset="0"/>
                            <a:ea typeface="Myriad Pro" charset="0"/>
                            <a:cs typeface="Myriad Pro" charset="0"/>
                          </a:rPr>
                          <m:t>−</m:t>
                        </m:r>
                        <m:func>
                          <m:funcPr>
                            <m:ctrlPr>
                              <a:rPr lang="en-US" sz="2400" i="1">
                                <a:latin typeface="Cambria Math" panose="02040503050406030204" pitchFamily="18" charset="0"/>
                                <a:ea typeface="Myriad Pro" charset="0"/>
                                <a:cs typeface="Myriad Pro" charset="0"/>
                              </a:rPr>
                            </m:ctrlPr>
                          </m:funcPr>
                          <m:fName>
                            <m:limLow>
                              <m:limLowPr>
                                <m:ctrlPr>
                                  <a:rPr lang="en-US" sz="2400" i="1">
                                    <a:latin typeface="Cambria Math" panose="02040503050406030204" pitchFamily="18" charset="0"/>
                                    <a:ea typeface="Myriad Pro" charset="0"/>
                                    <a:cs typeface="Myriad Pro" charset="0"/>
                                  </a:rPr>
                                </m:ctrlPr>
                              </m:limLowPr>
                              <m:e>
                                <m:r>
                                  <m:rPr>
                                    <m:sty m:val="p"/>
                                  </m:rPr>
                                  <a:rPr lang="en-US" sz="2400">
                                    <a:latin typeface="Cambria Math" panose="02040503050406030204" pitchFamily="18" charset="0"/>
                                    <a:ea typeface="Myriad Pro" charset="0"/>
                                    <a:cs typeface="Myriad Pro" charset="0"/>
                                  </a:rPr>
                                  <m:t>lim</m:t>
                                </m:r>
                              </m:e>
                              <m:lim>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𝑎</m:t>
                                </m:r>
                              </m:lim>
                            </m:limLow>
                          </m:fName>
                          <m:e>
                            <m:r>
                              <a:rPr lang="en-US" sz="2400" i="1">
                                <a:latin typeface="Cambria Math" panose="02040503050406030204" pitchFamily="18" charset="0"/>
                                <a:ea typeface="Myriad Pro" charset="0"/>
                                <a:cs typeface="Myriad Pro" charset="0"/>
                              </a:rPr>
                              <m:t>𝑔</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e>
                        </m:func>
                      </m:e>
                    </m:func>
                  </m:oMath>
                </a14:m>
                <a:r>
                  <a:rPr lang="en-US" sz="2400" dirty="0">
                    <a:ea typeface="Myriad Pro" charset="0"/>
                    <a:cs typeface="Myriad Pro" charset="0"/>
                  </a:rPr>
                  <a:t>  (</a:t>
                </a:r>
                <a:r>
                  <a:rPr lang="en-US" sz="2400" b="1" dirty="0">
                    <a:solidFill>
                      <a:srgbClr val="C00000"/>
                    </a:solidFill>
                    <a:ea typeface="Myriad Pro" charset="0"/>
                    <a:cs typeface="Myriad Pro" charset="0"/>
                  </a:rPr>
                  <a:t>difference</a:t>
                </a:r>
                <a:r>
                  <a:rPr lang="en-US" sz="2400" dirty="0">
                    <a:ea typeface="Myriad Pro" charset="0"/>
                    <a:cs typeface="Myriad Pro" charset="0"/>
                  </a:rPr>
                  <a:t>)</a:t>
                </a:r>
              </a:p>
              <a:p>
                <a:pPr>
                  <a:lnSpc>
                    <a:spcPts val="2700"/>
                  </a:lnSpc>
                  <a:spcBef>
                    <a:spcPts val="0"/>
                  </a:spcBef>
                  <a:spcAft>
                    <a:spcPts val="900"/>
                  </a:spcAft>
                </a:pPr>
                <a14:m>
                  <m:oMath xmlns:m="http://schemas.openxmlformats.org/officeDocument/2006/math">
                    <m:func>
                      <m:funcPr>
                        <m:ctrlPr>
                          <a:rPr lang="en-US" sz="2400" i="1">
                            <a:latin typeface="Cambria Math" panose="02040503050406030204" pitchFamily="18" charset="0"/>
                            <a:ea typeface="Myriad Pro" charset="0"/>
                            <a:cs typeface="Myriad Pro" charset="0"/>
                          </a:rPr>
                        </m:ctrlPr>
                      </m:funcPr>
                      <m:fName>
                        <m:limLow>
                          <m:limLowPr>
                            <m:ctrlPr>
                              <a:rPr lang="en-US" sz="2400" i="1">
                                <a:latin typeface="Cambria Math" panose="02040503050406030204" pitchFamily="18" charset="0"/>
                                <a:ea typeface="Myriad Pro" charset="0"/>
                                <a:cs typeface="Myriad Pro" charset="0"/>
                              </a:rPr>
                            </m:ctrlPr>
                          </m:limLowPr>
                          <m:e>
                            <m:r>
                              <m:rPr>
                                <m:sty m:val="p"/>
                              </m:rPr>
                              <a:rPr lang="en-US" sz="2400">
                                <a:latin typeface="Cambria Math" panose="02040503050406030204" pitchFamily="18" charset="0"/>
                                <a:ea typeface="Myriad Pro" charset="0"/>
                                <a:cs typeface="Myriad Pro" charset="0"/>
                              </a:rPr>
                              <m:t>lim</m:t>
                            </m:r>
                          </m:e>
                          <m:lim>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𝑎</m:t>
                            </m:r>
                          </m:lim>
                        </m:limLow>
                      </m:fName>
                      <m:e>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𝑓</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r>
                              <a:rPr lang="en-US" sz="2400" b="0" i="1" smtClean="0">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𝑔</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e>
                        </m:d>
                        <m:r>
                          <a:rPr lang="en-US" sz="2400" i="1">
                            <a:latin typeface="Cambria Math" panose="02040503050406030204" pitchFamily="18" charset="0"/>
                            <a:ea typeface="Myriad Pro" charset="0"/>
                            <a:cs typeface="Myriad Pro" charset="0"/>
                          </a:rPr>
                          <m:t>=</m:t>
                        </m:r>
                        <m:func>
                          <m:funcPr>
                            <m:ctrlPr>
                              <a:rPr lang="en-US" sz="2400" i="1">
                                <a:latin typeface="Cambria Math" panose="02040503050406030204" pitchFamily="18" charset="0"/>
                                <a:ea typeface="Myriad Pro" charset="0"/>
                                <a:cs typeface="Myriad Pro" charset="0"/>
                              </a:rPr>
                            </m:ctrlPr>
                          </m:funcPr>
                          <m:fName>
                            <m:limLow>
                              <m:limLowPr>
                                <m:ctrlPr>
                                  <a:rPr lang="en-US" sz="2400" i="1">
                                    <a:latin typeface="Cambria Math" panose="02040503050406030204" pitchFamily="18" charset="0"/>
                                    <a:ea typeface="Myriad Pro" charset="0"/>
                                    <a:cs typeface="Myriad Pro" charset="0"/>
                                  </a:rPr>
                                </m:ctrlPr>
                              </m:limLowPr>
                              <m:e>
                                <m:r>
                                  <m:rPr>
                                    <m:sty m:val="p"/>
                                  </m:rPr>
                                  <a:rPr lang="en-US" sz="2400">
                                    <a:latin typeface="Cambria Math" panose="02040503050406030204" pitchFamily="18" charset="0"/>
                                    <a:ea typeface="Myriad Pro" charset="0"/>
                                    <a:cs typeface="Myriad Pro" charset="0"/>
                                  </a:rPr>
                                  <m:t>lim</m:t>
                                </m:r>
                              </m:e>
                              <m:lim>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𝑎</m:t>
                                </m:r>
                              </m:lim>
                            </m:limLow>
                          </m:fName>
                          <m:e>
                            <m:r>
                              <a:rPr lang="en-US" sz="2400" i="1">
                                <a:latin typeface="Cambria Math" panose="02040503050406030204" pitchFamily="18" charset="0"/>
                                <a:ea typeface="Myriad Pro" charset="0"/>
                                <a:cs typeface="Myriad Pro" charset="0"/>
                              </a:rPr>
                              <m:t>𝑓</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e>
                        </m:func>
                        <m:r>
                          <a:rPr lang="en-US" sz="2400" b="0" i="1" smtClean="0">
                            <a:latin typeface="Cambria Math" panose="02040503050406030204" pitchFamily="18" charset="0"/>
                            <a:ea typeface="Myriad Pro" charset="0"/>
                            <a:cs typeface="Myriad Pro" charset="0"/>
                          </a:rPr>
                          <m:t>⋅</m:t>
                        </m:r>
                        <m:func>
                          <m:funcPr>
                            <m:ctrlPr>
                              <a:rPr lang="en-US" sz="2400" i="1">
                                <a:latin typeface="Cambria Math" panose="02040503050406030204" pitchFamily="18" charset="0"/>
                                <a:ea typeface="Myriad Pro" charset="0"/>
                                <a:cs typeface="Myriad Pro" charset="0"/>
                              </a:rPr>
                            </m:ctrlPr>
                          </m:funcPr>
                          <m:fName>
                            <m:limLow>
                              <m:limLowPr>
                                <m:ctrlPr>
                                  <a:rPr lang="en-US" sz="2400" i="1">
                                    <a:latin typeface="Cambria Math" panose="02040503050406030204" pitchFamily="18" charset="0"/>
                                    <a:ea typeface="Myriad Pro" charset="0"/>
                                    <a:cs typeface="Myriad Pro" charset="0"/>
                                  </a:rPr>
                                </m:ctrlPr>
                              </m:limLowPr>
                              <m:e>
                                <m:r>
                                  <m:rPr>
                                    <m:sty m:val="p"/>
                                  </m:rPr>
                                  <a:rPr lang="en-US" sz="2400">
                                    <a:latin typeface="Cambria Math" panose="02040503050406030204" pitchFamily="18" charset="0"/>
                                    <a:ea typeface="Myriad Pro" charset="0"/>
                                    <a:cs typeface="Myriad Pro" charset="0"/>
                                  </a:rPr>
                                  <m:t>lim</m:t>
                                </m:r>
                              </m:e>
                              <m:lim>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𝑎</m:t>
                                </m:r>
                              </m:lim>
                            </m:limLow>
                          </m:fName>
                          <m:e>
                            <m:r>
                              <a:rPr lang="en-US" sz="2400" i="1">
                                <a:latin typeface="Cambria Math" panose="02040503050406030204" pitchFamily="18" charset="0"/>
                                <a:ea typeface="Myriad Pro" charset="0"/>
                                <a:cs typeface="Myriad Pro" charset="0"/>
                              </a:rPr>
                              <m:t>𝑔</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e>
                        </m:func>
                      </m:e>
                    </m:func>
                  </m:oMath>
                </a14:m>
                <a:r>
                  <a:rPr lang="en-US" sz="2400" dirty="0">
                    <a:ea typeface="Myriad Pro" charset="0"/>
                    <a:cs typeface="Myriad Pro" charset="0"/>
                  </a:rPr>
                  <a:t>  (</a:t>
                </a:r>
                <a:r>
                  <a:rPr lang="en-US" sz="2400" b="1" dirty="0">
                    <a:solidFill>
                      <a:srgbClr val="C00000"/>
                    </a:solidFill>
                    <a:ea typeface="Myriad Pro" charset="0"/>
                    <a:cs typeface="Myriad Pro" charset="0"/>
                  </a:rPr>
                  <a:t>product</a:t>
                </a:r>
                <a:r>
                  <a:rPr lang="en-US" sz="2400" dirty="0">
                    <a:ea typeface="Myriad Pro" charset="0"/>
                    <a:cs typeface="Myriad Pro" charset="0"/>
                  </a:rPr>
                  <a:t>)</a:t>
                </a:r>
              </a:p>
              <a:p>
                <a:pPr>
                  <a:lnSpc>
                    <a:spcPts val="2700"/>
                  </a:lnSpc>
                  <a:spcBef>
                    <a:spcPts val="0"/>
                  </a:spcBef>
                  <a:spcAft>
                    <a:spcPts val="900"/>
                  </a:spcAft>
                </a:pPr>
                <a14:m>
                  <m:oMath xmlns:m="http://schemas.openxmlformats.org/officeDocument/2006/math">
                    <m:func>
                      <m:funcPr>
                        <m:ctrlPr>
                          <a:rPr lang="en-US" sz="2400" i="1">
                            <a:latin typeface="Cambria Math" panose="02040503050406030204" pitchFamily="18" charset="0"/>
                            <a:ea typeface="Myriad Pro" charset="0"/>
                            <a:cs typeface="Myriad Pro" charset="0"/>
                          </a:rPr>
                        </m:ctrlPr>
                      </m:funcPr>
                      <m:fName>
                        <m:limLow>
                          <m:limLowPr>
                            <m:ctrlPr>
                              <a:rPr lang="en-US" sz="2400" i="1">
                                <a:latin typeface="Cambria Math" panose="02040503050406030204" pitchFamily="18" charset="0"/>
                                <a:ea typeface="Myriad Pro" charset="0"/>
                                <a:cs typeface="Myriad Pro" charset="0"/>
                              </a:rPr>
                            </m:ctrlPr>
                          </m:limLowPr>
                          <m:e>
                            <m:r>
                              <m:rPr>
                                <m:sty m:val="p"/>
                              </m:rPr>
                              <a:rPr lang="en-US" sz="2400">
                                <a:latin typeface="Cambria Math" panose="02040503050406030204" pitchFamily="18" charset="0"/>
                                <a:ea typeface="Myriad Pro" charset="0"/>
                                <a:cs typeface="Myriad Pro" charset="0"/>
                              </a:rPr>
                              <m:t>lim</m:t>
                            </m:r>
                          </m:e>
                          <m:lim>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𝑎</m:t>
                            </m:r>
                          </m:lim>
                        </m:limLow>
                      </m:fName>
                      <m:e>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𝑓</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r>
                              <a:rPr lang="en-US" sz="2400" b="0" i="1" smtClean="0">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𝑔</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e>
                        </m:d>
                        <m:r>
                          <a:rPr lang="en-US" sz="2400" i="1">
                            <a:latin typeface="Cambria Math" panose="02040503050406030204" pitchFamily="18" charset="0"/>
                            <a:ea typeface="Myriad Pro" charset="0"/>
                            <a:cs typeface="Myriad Pro" charset="0"/>
                          </a:rPr>
                          <m:t>=</m:t>
                        </m:r>
                        <m:func>
                          <m:funcPr>
                            <m:ctrlPr>
                              <a:rPr lang="en-US" sz="2400" i="1">
                                <a:latin typeface="Cambria Math" panose="02040503050406030204" pitchFamily="18" charset="0"/>
                                <a:ea typeface="Myriad Pro" charset="0"/>
                                <a:cs typeface="Myriad Pro" charset="0"/>
                              </a:rPr>
                            </m:ctrlPr>
                          </m:funcPr>
                          <m:fName>
                            <m:limLow>
                              <m:limLowPr>
                                <m:ctrlPr>
                                  <a:rPr lang="en-US" sz="2400" i="1">
                                    <a:latin typeface="Cambria Math" panose="02040503050406030204" pitchFamily="18" charset="0"/>
                                    <a:ea typeface="Myriad Pro" charset="0"/>
                                    <a:cs typeface="Myriad Pro" charset="0"/>
                                  </a:rPr>
                                </m:ctrlPr>
                              </m:limLowPr>
                              <m:e>
                                <m:r>
                                  <m:rPr>
                                    <m:sty m:val="p"/>
                                  </m:rPr>
                                  <a:rPr lang="en-US" sz="2400">
                                    <a:latin typeface="Cambria Math" panose="02040503050406030204" pitchFamily="18" charset="0"/>
                                    <a:ea typeface="Myriad Pro" charset="0"/>
                                    <a:cs typeface="Myriad Pro" charset="0"/>
                                  </a:rPr>
                                  <m:t>lim</m:t>
                                </m:r>
                              </m:e>
                              <m:lim>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𝑎</m:t>
                                </m:r>
                              </m:lim>
                            </m:limLow>
                          </m:fName>
                          <m:e>
                            <m:r>
                              <a:rPr lang="en-US" sz="2400" i="1">
                                <a:latin typeface="Cambria Math" panose="02040503050406030204" pitchFamily="18" charset="0"/>
                                <a:ea typeface="Myriad Pro" charset="0"/>
                                <a:cs typeface="Myriad Pro" charset="0"/>
                              </a:rPr>
                              <m:t>𝑓</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e>
                        </m:func>
                        <m:r>
                          <a:rPr lang="en-US" sz="2400" b="0" i="1" smtClean="0">
                            <a:latin typeface="Cambria Math" panose="02040503050406030204" pitchFamily="18" charset="0"/>
                            <a:ea typeface="Myriad Pro" charset="0"/>
                            <a:cs typeface="Myriad Pro" charset="0"/>
                          </a:rPr>
                          <m:t>/</m:t>
                        </m:r>
                        <m:func>
                          <m:funcPr>
                            <m:ctrlPr>
                              <a:rPr lang="en-US" sz="2400" i="1">
                                <a:latin typeface="Cambria Math" panose="02040503050406030204" pitchFamily="18" charset="0"/>
                                <a:ea typeface="Myriad Pro" charset="0"/>
                                <a:cs typeface="Myriad Pro" charset="0"/>
                              </a:rPr>
                            </m:ctrlPr>
                          </m:funcPr>
                          <m:fName>
                            <m:limLow>
                              <m:limLowPr>
                                <m:ctrlPr>
                                  <a:rPr lang="en-US" sz="2400" i="1">
                                    <a:latin typeface="Cambria Math" panose="02040503050406030204" pitchFamily="18" charset="0"/>
                                    <a:ea typeface="Myriad Pro" charset="0"/>
                                    <a:cs typeface="Myriad Pro" charset="0"/>
                                  </a:rPr>
                                </m:ctrlPr>
                              </m:limLowPr>
                              <m:e>
                                <m:r>
                                  <m:rPr>
                                    <m:sty m:val="p"/>
                                  </m:rPr>
                                  <a:rPr lang="en-US" sz="2400">
                                    <a:latin typeface="Cambria Math" panose="02040503050406030204" pitchFamily="18" charset="0"/>
                                    <a:ea typeface="Myriad Pro" charset="0"/>
                                    <a:cs typeface="Myriad Pro" charset="0"/>
                                  </a:rPr>
                                  <m:t>lim</m:t>
                                </m:r>
                              </m:e>
                              <m:lim>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𝑎</m:t>
                                </m:r>
                              </m:lim>
                            </m:limLow>
                          </m:fName>
                          <m:e>
                            <m:r>
                              <a:rPr lang="en-US" sz="2400" i="1">
                                <a:latin typeface="Cambria Math" panose="02040503050406030204" pitchFamily="18" charset="0"/>
                                <a:ea typeface="Myriad Pro" charset="0"/>
                                <a:cs typeface="Myriad Pro" charset="0"/>
                              </a:rPr>
                              <m:t>𝑔</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e>
                        </m:func>
                      </m:e>
                    </m:func>
                  </m:oMath>
                </a14:m>
                <a:r>
                  <a:rPr lang="en-US" sz="2400" dirty="0">
                    <a:ea typeface="Myriad Pro" charset="0"/>
                    <a:cs typeface="Myriad Pro" charset="0"/>
                  </a:rPr>
                  <a:t>  (</a:t>
                </a:r>
                <a:r>
                  <a:rPr lang="en-US" sz="2400" b="1" dirty="0">
                    <a:solidFill>
                      <a:srgbClr val="C00000"/>
                    </a:solidFill>
                    <a:ea typeface="Myriad Pro" charset="0"/>
                    <a:cs typeface="Myriad Pro" charset="0"/>
                  </a:rPr>
                  <a:t>division</a:t>
                </a:r>
                <a:r>
                  <a:rPr lang="en-US" sz="2400" dirty="0">
                    <a:ea typeface="Myriad Pro" charset="0"/>
                    <a:cs typeface="Myriad Pro" charset="0"/>
                  </a:rPr>
                  <a:t>)</a:t>
                </a:r>
              </a:p>
              <a:p>
                <a:pPr>
                  <a:lnSpc>
                    <a:spcPts val="2700"/>
                  </a:lnSpc>
                  <a:spcBef>
                    <a:spcPts val="0"/>
                  </a:spcBef>
                  <a:spcAft>
                    <a:spcPts val="900"/>
                  </a:spcAft>
                </a:pPr>
                <a:endParaRPr lang="en-US" sz="2400" dirty="0">
                  <a:ea typeface="Myriad Pro" charset="0"/>
                  <a:cs typeface="Myriad Pro" charset="0"/>
                </a:endParaRPr>
              </a:p>
              <a:p>
                <a:pPr>
                  <a:lnSpc>
                    <a:spcPts val="2700"/>
                  </a:lnSpc>
                  <a:spcBef>
                    <a:spcPts val="0"/>
                  </a:spcBef>
                  <a:spcAft>
                    <a:spcPts val="900"/>
                  </a:spcAft>
                </a:pPr>
                <a:endParaRPr lang="en-US" sz="2400" dirty="0">
                  <a:ea typeface="Myriad Pro" charset="0"/>
                  <a:cs typeface="Myriad Pro" charset="0"/>
                </a:endParaRPr>
              </a:p>
              <a:p>
                <a:pPr>
                  <a:lnSpc>
                    <a:spcPts val="2700"/>
                  </a:lnSpc>
                  <a:spcBef>
                    <a:spcPts val="0"/>
                  </a:spcBef>
                  <a:spcAft>
                    <a:spcPts val="900"/>
                  </a:spcAft>
                </a:pPr>
                <a:endParaRPr lang="en-US" sz="2400" dirty="0">
                  <a:ea typeface="Myriad Pro" charset="0"/>
                  <a:cs typeface="Myriad Pro" charset="0"/>
                </a:endParaRPr>
              </a:p>
            </p:txBody>
          </p:sp>
        </mc:Choice>
        <mc:Fallback xmlns="">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2725368"/>
              </a:xfrm>
              <a:prstGeom prst="rect">
                <a:avLst/>
              </a:prstGeom>
              <a:blipFill>
                <a:blip r:embed="rId2"/>
                <a:stretch>
                  <a:fillRect l="-1007" t="-2791"/>
                </a:stretch>
              </a:blipFill>
            </p:spPr>
            <p:txBody>
              <a:bodyPr/>
              <a:lstStyle/>
              <a:p>
                <a:r>
                  <a:rPr lang="ru-RU">
                    <a:noFill/>
                  </a:rPr>
                  <a:t> </a:t>
                </a:r>
              </a:p>
            </p:txBody>
          </p:sp>
        </mc:Fallback>
      </mc:AlternateContent>
      <p:sp>
        <p:nvSpPr>
          <p:cNvPr id="11" name="Содержимое 2">
            <a:extLst>
              <a:ext uri="{FF2B5EF4-FFF2-40B4-BE49-F238E27FC236}">
                <a16:creationId xmlns:a16="http://schemas.microsoft.com/office/drawing/2014/main" id="{D59EAF6F-9C51-4E4A-8438-80C64EED6C32}"/>
              </a:ext>
            </a:extLst>
          </p:cNvPr>
          <p:cNvSpPr txBox="1">
            <a:spLocks/>
          </p:cNvSpPr>
          <p:nvPr/>
        </p:nvSpPr>
        <p:spPr>
          <a:xfrm>
            <a:off x="161764" y="3501008"/>
            <a:ext cx="8820472" cy="432048"/>
          </a:xfrm>
          <a:prstGeom prst="rect">
            <a:avLst/>
          </a:prstGeom>
          <a:ln w="19050">
            <a:solidFill>
              <a:schemeClr val="tx2"/>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b="1" dirty="0">
                <a:ea typeface="Myriad Pro" charset="0"/>
                <a:cs typeface="Myriad Pro" charset="0"/>
              </a:rPr>
              <a:t>Remember</a:t>
            </a:r>
            <a:r>
              <a:rPr lang="en-US" sz="2400" dirty="0">
                <a:ea typeface="Myriad Pro" charset="0"/>
                <a:cs typeface="Myriad Pro" charset="0"/>
              </a:rPr>
              <a:t>: it’s only true if all the limits in the right hand side exist!</a:t>
            </a:r>
          </a:p>
        </p:txBody>
      </p:sp>
      <mc:AlternateContent xmlns:mc="http://schemas.openxmlformats.org/markup-compatibility/2006" xmlns:a14="http://schemas.microsoft.com/office/drawing/2010/main">
        <mc:Choice Requires="a14">
          <p:sp>
            <p:nvSpPr>
              <p:cNvPr id="12" name="Содержимое 2">
                <a:extLst>
                  <a:ext uri="{FF2B5EF4-FFF2-40B4-BE49-F238E27FC236}">
                    <a16:creationId xmlns:a16="http://schemas.microsoft.com/office/drawing/2014/main" id="{CFC522CC-917E-0143-B4D2-219E75B48B2B}"/>
                  </a:ext>
                </a:extLst>
              </p:cNvPr>
              <p:cNvSpPr txBox="1">
                <a:spLocks/>
              </p:cNvSpPr>
              <p:nvPr/>
            </p:nvSpPr>
            <p:spPr>
              <a:xfrm>
                <a:off x="161764" y="4077072"/>
                <a:ext cx="8820472" cy="1944216"/>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br>
                  <a:rPr lang="en-US" sz="2400" b="1" dirty="0">
                    <a:solidFill>
                      <a:schemeClr val="accent3">
                        <a:lumMod val="75000"/>
                      </a:schemeClr>
                    </a:solidFill>
                    <a:ea typeface="Myriad Pro" charset="0"/>
                    <a:cs typeface="Myriad Pro" charset="0"/>
                  </a:rPr>
                </a:br>
                <a:r>
                  <a:rPr lang="en-US" sz="2400" b="1" dirty="0">
                    <a:solidFill>
                      <a:schemeClr val="accent3">
                        <a:lumMod val="75000"/>
                      </a:schemeClr>
                    </a:solidFill>
                    <a:ea typeface="Myriad Pro" charset="0"/>
                    <a:cs typeface="Myriad Pro" charset="0"/>
                  </a:rPr>
                  <a:t>Example</a:t>
                </a:r>
                <a:r>
                  <a:rPr lang="en-US" sz="2400" dirty="0">
                    <a:ea typeface="Myriad Pro" charset="0"/>
                    <a:cs typeface="Myriad Pro" charset="0"/>
                  </a:rPr>
                  <a:t>: </a:t>
                </a:r>
                <a14:m>
                  <m:oMath xmlns:m="http://schemas.openxmlformats.org/officeDocument/2006/math">
                    <m:func>
                      <m:funcPr>
                        <m:ctrlPr>
                          <a:rPr lang="en-US" sz="2400" b="0" i="1" smtClean="0">
                            <a:latin typeface="Cambria Math" panose="02040503050406030204" pitchFamily="18" charset="0"/>
                            <a:ea typeface="Myriad Pro" charset="0"/>
                            <a:cs typeface="Myriad Pro" charset="0"/>
                          </a:rPr>
                        </m:ctrlPr>
                      </m:funcPr>
                      <m:fName>
                        <m:limLow>
                          <m:limLowPr>
                            <m:ctrlPr>
                              <a:rPr lang="en-US" sz="2400" b="0" i="1" smtClean="0">
                                <a:latin typeface="Cambria Math" panose="02040503050406030204" pitchFamily="18" charset="0"/>
                                <a:ea typeface="Myriad Pro" charset="0"/>
                                <a:cs typeface="Myriad Pro" charset="0"/>
                              </a:rPr>
                            </m:ctrlPr>
                          </m:limLowPr>
                          <m:e>
                            <m:r>
                              <m:rPr>
                                <m:sty m:val="p"/>
                              </m:rPr>
                              <a:rPr lang="en-US" sz="2400" b="0" i="0" smtClean="0">
                                <a:latin typeface="Cambria Math" panose="02040503050406030204" pitchFamily="18" charset="0"/>
                                <a:ea typeface="Myriad Pro" charset="0"/>
                                <a:cs typeface="Myriad Pro" charset="0"/>
                              </a:rPr>
                              <m:t>lim</m:t>
                            </m:r>
                          </m:e>
                          <m:lim>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→1</m:t>
                            </m:r>
                          </m:lim>
                        </m:limLow>
                      </m:fName>
                      <m:e>
                        <m:f>
                          <m:fPr>
                            <m:ctrlPr>
                              <a:rPr lang="en-US" sz="2400" b="0" i="1" smtClean="0">
                                <a:latin typeface="Cambria Math" panose="02040503050406030204" pitchFamily="18" charset="0"/>
                                <a:ea typeface="Myriad Pro" charset="0"/>
                                <a:cs typeface="Myriad Pro" charset="0"/>
                              </a:rPr>
                            </m:ctrlPr>
                          </m:fPr>
                          <m:num>
                            <m:sSup>
                              <m:sSupPr>
                                <m:ctrlPr>
                                  <a:rPr lang="en-US" sz="2400" b="0" i="1" smtClean="0">
                                    <a:latin typeface="Cambria Math" panose="02040503050406030204" pitchFamily="18" charset="0"/>
                                    <a:ea typeface="Myriad Pro" charset="0"/>
                                    <a:cs typeface="Myriad Pro" charset="0"/>
                                  </a:rPr>
                                </m:ctrlPr>
                              </m:sSupPr>
                              <m:e>
                                <m:r>
                                  <a:rPr lang="en-US" sz="2400" b="0" i="1" smtClean="0">
                                    <a:latin typeface="Cambria Math" panose="02040503050406030204" pitchFamily="18" charset="0"/>
                                    <a:ea typeface="Myriad Pro" charset="0"/>
                                    <a:cs typeface="Myriad Pro" charset="0"/>
                                  </a:rPr>
                                  <m:t>𝑥</m:t>
                                </m:r>
                              </m:e>
                              <m:sup>
                                <m:r>
                                  <a:rPr lang="en-US" sz="2400" b="0" i="1" smtClean="0">
                                    <a:latin typeface="Cambria Math" panose="02040503050406030204" pitchFamily="18" charset="0"/>
                                    <a:ea typeface="Myriad Pro" charset="0"/>
                                    <a:cs typeface="Myriad Pro" charset="0"/>
                                  </a:rPr>
                                  <m:t>2</m:t>
                                </m:r>
                              </m:sup>
                            </m:sSup>
                            <m:r>
                              <a:rPr lang="en-US" sz="2400" b="0" i="1" smtClean="0">
                                <a:latin typeface="Cambria Math" panose="02040503050406030204" pitchFamily="18" charset="0"/>
                                <a:ea typeface="Myriad Pro" charset="0"/>
                                <a:cs typeface="Myriad Pro" charset="0"/>
                              </a:rPr>
                              <m:t>−1</m:t>
                            </m:r>
                          </m:num>
                          <m:den>
                            <m:sSup>
                              <m:sSupPr>
                                <m:ctrlPr>
                                  <a:rPr lang="en-US" sz="2400" b="0" i="1" smtClean="0">
                                    <a:latin typeface="Cambria Math" panose="02040503050406030204" pitchFamily="18" charset="0"/>
                                    <a:ea typeface="Myriad Pro" charset="0"/>
                                    <a:cs typeface="Myriad Pro" charset="0"/>
                                  </a:rPr>
                                </m:ctrlPr>
                              </m:sSupPr>
                              <m:e>
                                <m:r>
                                  <a:rPr lang="en-US" sz="2400" b="0" i="1" smtClean="0">
                                    <a:latin typeface="Cambria Math" panose="02040503050406030204" pitchFamily="18" charset="0"/>
                                    <a:ea typeface="Myriad Pro" charset="0"/>
                                    <a:cs typeface="Myriad Pro" charset="0"/>
                                  </a:rPr>
                                  <m:t>𝑥</m:t>
                                </m:r>
                              </m:e>
                              <m:sup>
                                <m:r>
                                  <a:rPr lang="en-US" sz="2400" b="0" i="1" smtClean="0">
                                    <a:latin typeface="Cambria Math" panose="02040503050406030204" pitchFamily="18" charset="0"/>
                                    <a:ea typeface="Myriad Pro" charset="0"/>
                                    <a:cs typeface="Myriad Pro" charset="0"/>
                                  </a:rPr>
                                  <m:t>3</m:t>
                                </m:r>
                              </m:sup>
                            </m:sSup>
                            <m:r>
                              <a:rPr lang="en-US" sz="2400" b="0" i="1" smtClean="0">
                                <a:latin typeface="Cambria Math" panose="02040503050406030204" pitchFamily="18" charset="0"/>
                                <a:ea typeface="Myriad Pro" charset="0"/>
                                <a:cs typeface="Myriad Pro" charset="0"/>
                              </a:rPr>
                              <m:t>−1</m:t>
                            </m:r>
                          </m:den>
                        </m:f>
                      </m:e>
                    </m:func>
                  </m:oMath>
                </a14:m>
                <a:endParaRPr lang="en-US" sz="2400" dirty="0">
                  <a:ea typeface="Myriad Pro" charset="0"/>
                  <a:cs typeface="Myriad Pro" charset="0"/>
                </a:endParaRPr>
              </a:p>
            </p:txBody>
          </p:sp>
        </mc:Choice>
        <mc:Fallback xmlns="">
          <p:sp>
            <p:nvSpPr>
              <p:cNvPr id="12" name="Содержимое 2">
                <a:extLst>
                  <a:ext uri="{FF2B5EF4-FFF2-40B4-BE49-F238E27FC236}">
                    <a16:creationId xmlns:a16="http://schemas.microsoft.com/office/drawing/2014/main" id="{CFC522CC-917E-0143-B4D2-219E75B48B2B}"/>
                  </a:ext>
                </a:extLst>
              </p:cNvPr>
              <p:cNvSpPr txBox="1">
                <a:spLocks noRot="1" noChangeAspect="1" noMove="1" noResize="1" noEditPoints="1" noAdjustHandles="1" noChangeArrowheads="1" noChangeShapeType="1" noTextEdit="1"/>
              </p:cNvSpPr>
              <p:nvPr/>
            </p:nvSpPr>
            <p:spPr>
              <a:xfrm>
                <a:off x="161764" y="4077072"/>
                <a:ext cx="8820472" cy="1944216"/>
              </a:xfrm>
              <a:prstGeom prst="rect">
                <a:avLst/>
              </a:prstGeom>
              <a:blipFill>
                <a:blip r:embed="rId3"/>
                <a:stretch>
                  <a:fillRect l="-1007"/>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2626354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Function Limits: arithmetic</a:t>
            </a:r>
            <a:endParaRPr lang="ru-RU" sz="3200" b="1" dirty="0">
              <a:solidFill>
                <a:schemeClr val="accent1">
                  <a:lumMod val="75000"/>
                </a:schemeClr>
              </a:solidFill>
              <a:latin typeface="+mn-lt"/>
              <a:cs typeface="Times New Roman" pitchFamily="18" charset="0"/>
            </a:endParaRPr>
          </a:p>
        </p:txBody>
      </p:sp>
      <mc:AlternateContent xmlns:mc="http://schemas.openxmlformats.org/markup-compatibility/2006">
        <mc:Choice xmlns:a14="http://schemas.microsoft.com/office/drawing/2010/main"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272536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Arithmetic of function’s limits is inherently the same as for the sequence:</a:t>
                </a:r>
              </a:p>
              <a:p>
                <a:pPr>
                  <a:lnSpc>
                    <a:spcPts val="2700"/>
                  </a:lnSpc>
                  <a:spcBef>
                    <a:spcPts val="0"/>
                  </a:spcBef>
                  <a:spcAft>
                    <a:spcPts val="900"/>
                  </a:spcAft>
                </a:pPr>
                <a14:m>
                  <m:oMath xmlns:m="http://schemas.openxmlformats.org/officeDocument/2006/math">
                    <m:func>
                      <m:funcPr>
                        <m:ctrlPr>
                          <a:rPr lang="en-US" sz="2400" i="1">
                            <a:latin typeface="Cambria Math" panose="02040503050406030204" pitchFamily="18" charset="0"/>
                            <a:ea typeface="Myriad Pro" charset="0"/>
                            <a:cs typeface="Myriad Pro" charset="0"/>
                          </a:rPr>
                        </m:ctrlPr>
                      </m:funcPr>
                      <m:fName>
                        <m:limLow>
                          <m:limLowPr>
                            <m:ctrlPr>
                              <a:rPr lang="en-US" sz="2400" i="1">
                                <a:latin typeface="Cambria Math" panose="02040503050406030204" pitchFamily="18" charset="0"/>
                                <a:ea typeface="Myriad Pro" charset="0"/>
                                <a:cs typeface="Myriad Pro" charset="0"/>
                              </a:rPr>
                            </m:ctrlPr>
                          </m:limLowPr>
                          <m:e>
                            <m:r>
                              <m:rPr>
                                <m:sty m:val="p"/>
                              </m:rPr>
                              <a:rPr lang="en-US" sz="2400">
                                <a:latin typeface="Cambria Math" panose="02040503050406030204" pitchFamily="18" charset="0"/>
                                <a:ea typeface="Myriad Pro" charset="0"/>
                                <a:cs typeface="Myriad Pro" charset="0"/>
                              </a:rPr>
                              <m:t>lim</m:t>
                            </m:r>
                          </m:e>
                          <m:lim>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𝑎</m:t>
                            </m:r>
                          </m:lim>
                        </m:limLow>
                      </m:fName>
                      <m:e>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𝑓</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𝑔</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e>
                        </m:d>
                        <m:r>
                          <a:rPr lang="en-US" sz="2400" i="1">
                            <a:latin typeface="Cambria Math" panose="02040503050406030204" pitchFamily="18" charset="0"/>
                            <a:ea typeface="Myriad Pro" charset="0"/>
                            <a:cs typeface="Myriad Pro" charset="0"/>
                          </a:rPr>
                          <m:t>=</m:t>
                        </m:r>
                        <m:func>
                          <m:funcPr>
                            <m:ctrlPr>
                              <a:rPr lang="en-US" sz="2400" i="1">
                                <a:latin typeface="Cambria Math" panose="02040503050406030204" pitchFamily="18" charset="0"/>
                                <a:ea typeface="Myriad Pro" charset="0"/>
                                <a:cs typeface="Myriad Pro" charset="0"/>
                              </a:rPr>
                            </m:ctrlPr>
                          </m:funcPr>
                          <m:fName>
                            <m:limLow>
                              <m:limLowPr>
                                <m:ctrlPr>
                                  <a:rPr lang="en-US" sz="2400" i="1">
                                    <a:latin typeface="Cambria Math" panose="02040503050406030204" pitchFamily="18" charset="0"/>
                                    <a:ea typeface="Myriad Pro" charset="0"/>
                                    <a:cs typeface="Myriad Pro" charset="0"/>
                                  </a:rPr>
                                </m:ctrlPr>
                              </m:limLowPr>
                              <m:e>
                                <m:r>
                                  <m:rPr>
                                    <m:sty m:val="p"/>
                                  </m:rPr>
                                  <a:rPr lang="en-US" sz="2400">
                                    <a:latin typeface="Cambria Math" panose="02040503050406030204" pitchFamily="18" charset="0"/>
                                    <a:ea typeface="Myriad Pro" charset="0"/>
                                    <a:cs typeface="Myriad Pro" charset="0"/>
                                  </a:rPr>
                                  <m:t>lim</m:t>
                                </m:r>
                              </m:e>
                              <m:lim>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𝑎</m:t>
                                </m:r>
                              </m:lim>
                            </m:limLow>
                          </m:fName>
                          <m:e>
                            <m:r>
                              <a:rPr lang="en-US" sz="2400" i="1">
                                <a:latin typeface="Cambria Math" panose="02040503050406030204" pitchFamily="18" charset="0"/>
                                <a:ea typeface="Myriad Pro" charset="0"/>
                                <a:cs typeface="Myriad Pro" charset="0"/>
                              </a:rPr>
                              <m:t>𝑓</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e>
                        </m:func>
                        <m:r>
                          <a:rPr lang="en-US" sz="2400" i="1">
                            <a:latin typeface="Cambria Math" panose="02040503050406030204" pitchFamily="18" charset="0"/>
                            <a:ea typeface="Myriad Pro" charset="0"/>
                            <a:cs typeface="Myriad Pro" charset="0"/>
                          </a:rPr>
                          <m:t>+</m:t>
                        </m:r>
                        <m:func>
                          <m:funcPr>
                            <m:ctrlPr>
                              <a:rPr lang="en-US" sz="2400" i="1">
                                <a:latin typeface="Cambria Math" panose="02040503050406030204" pitchFamily="18" charset="0"/>
                                <a:ea typeface="Myriad Pro" charset="0"/>
                                <a:cs typeface="Myriad Pro" charset="0"/>
                              </a:rPr>
                            </m:ctrlPr>
                          </m:funcPr>
                          <m:fName>
                            <m:limLow>
                              <m:limLowPr>
                                <m:ctrlPr>
                                  <a:rPr lang="en-US" sz="2400" i="1">
                                    <a:latin typeface="Cambria Math" panose="02040503050406030204" pitchFamily="18" charset="0"/>
                                    <a:ea typeface="Myriad Pro" charset="0"/>
                                    <a:cs typeface="Myriad Pro" charset="0"/>
                                  </a:rPr>
                                </m:ctrlPr>
                              </m:limLowPr>
                              <m:e>
                                <m:r>
                                  <m:rPr>
                                    <m:sty m:val="p"/>
                                  </m:rPr>
                                  <a:rPr lang="en-US" sz="2400">
                                    <a:latin typeface="Cambria Math" panose="02040503050406030204" pitchFamily="18" charset="0"/>
                                    <a:ea typeface="Myriad Pro" charset="0"/>
                                    <a:cs typeface="Myriad Pro" charset="0"/>
                                  </a:rPr>
                                  <m:t>lim</m:t>
                                </m:r>
                              </m:e>
                              <m:lim>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𝑎</m:t>
                                </m:r>
                              </m:lim>
                            </m:limLow>
                          </m:fName>
                          <m:e>
                            <m:r>
                              <a:rPr lang="en-US" sz="2400" i="1">
                                <a:latin typeface="Cambria Math" panose="02040503050406030204" pitchFamily="18" charset="0"/>
                                <a:ea typeface="Myriad Pro" charset="0"/>
                                <a:cs typeface="Myriad Pro" charset="0"/>
                              </a:rPr>
                              <m:t>𝑔</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e>
                        </m:func>
                      </m:e>
                    </m:func>
                  </m:oMath>
                </a14:m>
                <a:r>
                  <a:rPr lang="en-US" sz="2400" dirty="0">
                    <a:ea typeface="Myriad Pro" charset="0"/>
                    <a:cs typeface="Myriad Pro" charset="0"/>
                  </a:rPr>
                  <a:t>  (</a:t>
                </a:r>
                <a:r>
                  <a:rPr lang="en-US" sz="2400" b="1" dirty="0">
                    <a:solidFill>
                      <a:srgbClr val="C00000"/>
                    </a:solidFill>
                    <a:ea typeface="Myriad Pro" charset="0"/>
                    <a:cs typeface="Myriad Pro" charset="0"/>
                  </a:rPr>
                  <a:t>sum</a:t>
                </a:r>
                <a:r>
                  <a:rPr lang="en-US" sz="2400" dirty="0">
                    <a:ea typeface="Myriad Pro" charset="0"/>
                    <a:cs typeface="Myriad Pro" charset="0"/>
                  </a:rPr>
                  <a:t>)</a:t>
                </a:r>
              </a:p>
              <a:p>
                <a:pPr>
                  <a:lnSpc>
                    <a:spcPts val="2700"/>
                  </a:lnSpc>
                  <a:spcBef>
                    <a:spcPts val="0"/>
                  </a:spcBef>
                  <a:spcAft>
                    <a:spcPts val="900"/>
                  </a:spcAft>
                </a:pPr>
                <a14:m>
                  <m:oMath xmlns:m="http://schemas.openxmlformats.org/officeDocument/2006/math">
                    <m:func>
                      <m:funcPr>
                        <m:ctrlPr>
                          <a:rPr lang="en-US" sz="2400" i="1">
                            <a:latin typeface="Cambria Math" panose="02040503050406030204" pitchFamily="18" charset="0"/>
                            <a:ea typeface="Myriad Pro" charset="0"/>
                            <a:cs typeface="Myriad Pro" charset="0"/>
                          </a:rPr>
                        </m:ctrlPr>
                      </m:funcPr>
                      <m:fName>
                        <m:limLow>
                          <m:limLowPr>
                            <m:ctrlPr>
                              <a:rPr lang="en-US" sz="2400" i="1">
                                <a:latin typeface="Cambria Math" panose="02040503050406030204" pitchFamily="18" charset="0"/>
                                <a:ea typeface="Myriad Pro" charset="0"/>
                                <a:cs typeface="Myriad Pro" charset="0"/>
                              </a:rPr>
                            </m:ctrlPr>
                          </m:limLowPr>
                          <m:e>
                            <m:r>
                              <m:rPr>
                                <m:sty m:val="p"/>
                              </m:rPr>
                              <a:rPr lang="en-US" sz="2400">
                                <a:latin typeface="Cambria Math" panose="02040503050406030204" pitchFamily="18" charset="0"/>
                                <a:ea typeface="Myriad Pro" charset="0"/>
                                <a:cs typeface="Myriad Pro" charset="0"/>
                              </a:rPr>
                              <m:t>lim</m:t>
                            </m:r>
                          </m:e>
                          <m:lim>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𝑎</m:t>
                            </m:r>
                          </m:lim>
                        </m:limLow>
                      </m:fName>
                      <m:e>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𝑓</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r>
                              <a:rPr lang="en-US" sz="2400" b="0" i="1" smtClean="0">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𝑔</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e>
                        </m:d>
                        <m:r>
                          <a:rPr lang="en-US" sz="2400" i="1">
                            <a:latin typeface="Cambria Math" panose="02040503050406030204" pitchFamily="18" charset="0"/>
                            <a:ea typeface="Myriad Pro" charset="0"/>
                            <a:cs typeface="Myriad Pro" charset="0"/>
                          </a:rPr>
                          <m:t>=</m:t>
                        </m:r>
                        <m:func>
                          <m:funcPr>
                            <m:ctrlPr>
                              <a:rPr lang="en-US" sz="2400" i="1">
                                <a:latin typeface="Cambria Math" panose="02040503050406030204" pitchFamily="18" charset="0"/>
                                <a:ea typeface="Myriad Pro" charset="0"/>
                                <a:cs typeface="Myriad Pro" charset="0"/>
                              </a:rPr>
                            </m:ctrlPr>
                          </m:funcPr>
                          <m:fName>
                            <m:limLow>
                              <m:limLowPr>
                                <m:ctrlPr>
                                  <a:rPr lang="en-US" sz="2400" i="1">
                                    <a:latin typeface="Cambria Math" panose="02040503050406030204" pitchFamily="18" charset="0"/>
                                    <a:ea typeface="Myriad Pro" charset="0"/>
                                    <a:cs typeface="Myriad Pro" charset="0"/>
                                  </a:rPr>
                                </m:ctrlPr>
                              </m:limLowPr>
                              <m:e>
                                <m:r>
                                  <m:rPr>
                                    <m:sty m:val="p"/>
                                  </m:rPr>
                                  <a:rPr lang="en-US" sz="2400">
                                    <a:latin typeface="Cambria Math" panose="02040503050406030204" pitchFamily="18" charset="0"/>
                                    <a:ea typeface="Myriad Pro" charset="0"/>
                                    <a:cs typeface="Myriad Pro" charset="0"/>
                                  </a:rPr>
                                  <m:t>lim</m:t>
                                </m:r>
                              </m:e>
                              <m:lim>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𝑎</m:t>
                                </m:r>
                              </m:lim>
                            </m:limLow>
                          </m:fName>
                          <m:e>
                            <m:r>
                              <a:rPr lang="en-US" sz="2400" i="1">
                                <a:latin typeface="Cambria Math" panose="02040503050406030204" pitchFamily="18" charset="0"/>
                                <a:ea typeface="Myriad Pro" charset="0"/>
                                <a:cs typeface="Myriad Pro" charset="0"/>
                              </a:rPr>
                              <m:t>𝑓</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e>
                        </m:func>
                        <m:r>
                          <a:rPr lang="en-US" sz="2400" b="0" i="1" smtClean="0">
                            <a:latin typeface="Cambria Math" panose="02040503050406030204" pitchFamily="18" charset="0"/>
                            <a:ea typeface="Myriad Pro" charset="0"/>
                            <a:cs typeface="Myriad Pro" charset="0"/>
                          </a:rPr>
                          <m:t>−</m:t>
                        </m:r>
                        <m:func>
                          <m:funcPr>
                            <m:ctrlPr>
                              <a:rPr lang="en-US" sz="2400" i="1">
                                <a:latin typeface="Cambria Math" panose="02040503050406030204" pitchFamily="18" charset="0"/>
                                <a:ea typeface="Myriad Pro" charset="0"/>
                                <a:cs typeface="Myriad Pro" charset="0"/>
                              </a:rPr>
                            </m:ctrlPr>
                          </m:funcPr>
                          <m:fName>
                            <m:limLow>
                              <m:limLowPr>
                                <m:ctrlPr>
                                  <a:rPr lang="en-US" sz="2400" i="1">
                                    <a:latin typeface="Cambria Math" panose="02040503050406030204" pitchFamily="18" charset="0"/>
                                    <a:ea typeface="Myriad Pro" charset="0"/>
                                    <a:cs typeface="Myriad Pro" charset="0"/>
                                  </a:rPr>
                                </m:ctrlPr>
                              </m:limLowPr>
                              <m:e>
                                <m:r>
                                  <m:rPr>
                                    <m:sty m:val="p"/>
                                  </m:rPr>
                                  <a:rPr lang="en-US" sz="2400">
                                    <a:latin typeface="Cambria Math" panose="02040503050406030204" pitchFamily="18" charset="0"/>
                                    <a:ea typeface="Myriad Pro" charset="0"/>
                                    <a:cs typeface="Myriad Pro" charset="0"/>
                                  </a:rPr>
                                  <m:t>lim</m:t>
                                </m:r>
                              </m:e>
                              <m:lim>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𝑎</m:t>
                                </m:r>
                              </m:lim>
                            </m:limLow>
                          </m:fName>
                          <m:e>
                            <m:r>
                              <a:rPr lang="en-US" sz="2400" i="1">
                                <a:latin typeface="Cambria Math" panose="02040503050406030204" pitchFamily="18" charset="0"/>
                                <a:ea typeface="Myriad Pro" charset="0"/>
                                <a:cs typeface="Myriad Pro" charset="0"/>
                              </a:rPr>
                              <m:t>𝑔</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e>
                        </m:func>
                      </m:e>
                    </m:func>
                  </m:oMath>
                </a14:m>
                <a:r>
                  <a:rPr lang="en-US" sz="2400" dirty="0">
                    <a:ea typeface="Myriad Pro" charset="0"/>
                    <a:cs typeface="Myriad Pro" charset="0"/>
                  </a:rPr>
                  <a:t>  (</a:t>
                </a:r>
                <a:r>
                  <a:rPr lang="en-US" sz="2400" b="1" dirty="0">
                    <a:solidFill>
                      <a:srgbClr val="C00000"/>
                    </a:solidFill>
                    <a:ea typeface="Myriad Pro" charset="0"/>
                    <a:cs typeface="Myriad Pro" charset="0"/>
                  </a:rPr>
                  <a:t>difference</a:t>
                </a:r>
                <a:r>
                  <a:rPr lang="en-US" sz="2400" dirty="0">
                    <a:ea typeface="Myriad Pro" charset="0"/>
                    <a:cs typeface="Myriad Pro" charset="0"/>
                  </a:rPr>
                  <a:t>)</a:t>
                </a:r>
              </a:p>
              <a:p>
                <a:pPr>
                  <a:lnSpc>
                    <a:spcPts val="2700"/>
                  </a:lnSpc>
                  <a:spcBef>
                    <a:spcPts val="0"/>
                  </a:spcBef>
                  <a:spcAft>
                    <a:spcPts val="900"/>
                  </a:spcAft>
                </a:pPr>
                <a14:m>
                  <m:oMath xmlns:m="http://schemas.openxmlformats.org/officeDocument/2006/math">
                    <m:func>
                      <m:funcPr>
                        <m:ctrlPr>
                          <a:rPr lang="en-US" sz="2400" i="1">
                            <a:latin typeface="Cambria Math" panose="02040503050406030204" pitchFamily="18" charset="0"/>
                            <a:ea typeface="Myriad Pro" charset="0"/>
                            <a:cs typeface="Myriad Pro" charset="0"/>
                          </a:rPr>
                        </m:ctrlPr>
                      </m:funcPr>
                      <m:fName>
                        <m:limLow>
                          <m:limLowPr>
                            <m:ctrlPr>
                              <a:rPr lang="en-US" sz="2400" i="1">
                                <a:latin typeface="Cambria Math" panose="02040503050406030204" pitchFamily="18" charset="0"/>
                                <a:ea typeface="Myriad Pro" charset="0"/>
                                <a:cs typeface="Myriad Pro" charset="0"/>
                              </a:rPr>
                            </m:ctrlPr>
                          </m:limLowPr>
                          <m:e>
                            <m:r>
                              <m:rPr>
                                <m:sty m:val="p"/>
                              </m:rPr>
                              <a:rPr lang="en-US" sz="2400">
                                <a:latin typeface="Cambria Math" panose="02040503050406030204" pitchFamily="18" charset="0"/>
                                <a:ea typeface="Myriad Pro" charset="0"/>
                                <a:cs typeface="Myriad Pro" charset="0"/>
                              </a:rPr>
                              <m:t>lim</m:t>
                            </m:r>
                          </m:e>
                          <m:lim>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𝑎</m:t>
                            </m:r>
                          </m:lim>
                        </m:limLow>
                      </m:fName>
                      <m:e>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𝑓</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r>
                              <a:rPr lang="en-US" sz="2400" b="0" i="1" smtClean="0">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𝑔</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e>
                        </m:d>
                        <m:r>
                          <a:rPr lang="en-US" sz="2400" i="1">
                            <a:latin typeface="Cambria Math" panose="02040503050406030204" pitchFamily="18" charset="0"/>
                            <a:ea typeface="Myriad Pro" charset="0"/>
                            <a:cs typeface="Myriad Pro" charset="0"/>
                          </a:rPr>
                          <m:t>=</m:t>
                        </m:r>
                        <m:func>
                          <m:funcPr>
                            <m:ctrlPr>
                              <a:rPr lang="en-US" sz="2400" i="1">
                                <a:latin typeface="Cambria Math" panose="02040503050406030204" pitchFamily="18" charset="0"/>
                                <a:ea typeface="Myriad Pro" charset="0"/>
                                <a:cs typeface="Myriad Pro" charset="0"/>
                              </a:rPr>
                            </m:ctrlPr>
                          </m:funcPr>
                          <m:fName>
                            <m:limLow>
                              <m:limLowPr>
                                <m:ctrlPr>
                                  <a:rPr lang="en-US" sz="2400" i="1">
                                    <a:latin typeface="Cambria Math" panose="02040503050406030204" pitchFamily="18" charset="0"/>
                                    <a:ea typeface="Myriad Pro" charset="0"/>
                                    <a:cs typeface="Myriad Pro" charset="0"/>
                                  </a:rPr>
                                </m:ctrlPr>
                              </m:limLowPr>
                              <m:e>
                                <m:r>
                                  <m:rPr>
                                    <m:sty m:val="p"/>
                                  </m:rPr>
                                  <a:rPr lang="en-US" sz="2400">
                                    <a:latin typeface="Cambria Math" panose="02040503050406030204" pitchFamily="18" charset="0"/>
                                    <a:ea typeface="Myriad Pro" charset="0"/>
                                    <a:cs typeface="Myriad Pro" charset="0"/>
                                  </a:rPr>
                                  <m:t>lim</m:t>
                                </m:r>
                              </m:e>
                              <m:lim>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𝑎</m:t>
                                </m:r>
                              </m:lim>
                            </m:limLow>
                          </m:fName>
                          <m:e>
                            <m:r>
                              <a:rPr lang="en-US" sz="2400" i="1">
                                <a:latin typeface="Cambria Math" panose="02040503050406030204" pitchFamily="18" charset="0"/>
                                <a:ea typeface="Myriad Pro" charset="0"/>
                                <a:cs typeface="Myriad Pro" charset="0"/>
                              </a:rPr>
                              <m:t>𝑓</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e>
                        </m:func>
                        <m:r>
                          <a:rPr lang="en-US" sz="2400" b="0" i="1" smtClean="0">
                            <a:latin typeface="Cambria Math" panose="02040503050406030204" pitchFamily="18" charset="0"/>
                            <a:ea typeface="Myriad Pro" charset="0"/>
                            <a:cs typeface="Myriad Pro" charset="0"/>
                          </a:rPr>
                          <m:t>⋅</m:t>
                        </m:r>
                        <m:func>
                          <m:funcPr>
                            <m:ctrlPr>
                              <a:rPr lang="en-US" sz="2400" i="1">
                                <a:latin typeface="Cambria Math" panose="02040503050406030204" pitchFamily="18" charset="0"/>
                                <a:ea typeface="Myriad Pro" charset="0"/>
                                <a:cs typeface="Myriad Pro" charset="0"/>
                              </a:rPr>
                            </m:ctrlPr>
                          </m:funcPr>
                          <m:fName>
                            <m:limLow>
                              <m:limLowPr>
                                <m:ctrlPr>
                                  <a:rPr lang="en-US" sz="2400" i="1">
                                    <a:latin typeface="Cambria Math" panose="02040503050406030204" pitchFamily="18" charset="0"/>
                                    <a:ea typeface="Myriad Pro" charset="0"/>
                                    <a:cs typeface="Myriad Pro" charset="0"/>
                                  </a:rPr>
                                </m:ctrlPr>
                              </m:limLowPr>
                              <m:e>
                                <m:r>
                                  <m:rPr>
                                    <m:sty m:val="p"/>
                                  </m:rPr>
                                  <a:rPr lang="en-US" sz="2400">
                                    <a:latin typeface="Cambria Math" panose="02040503050406030204" pitchFamily="18" charset="0"/>
                                    <a:ea typeface="Myriad Pro" charset="0"/>
                                    <a:cs typeface="Myriad Pro" charset="0"/>
                                  </a:rPr>
                                  <m:t>lim</m:t>
                                </m:r>
                              </m:e>
                              <m:lim>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𝑎</m:t>
                                </m:r>
                              </m:lim>
                            </m:limLow>
                          </m:fName>
                          <m:e>
                            <m:r>
                              <a:rPr lang="en-US" sz="2400" i="1">
                                <a:latin typeface="Cambria Math" panose="02040503050406030204" pitchFamily="18" charset="0"/>
                                <a:ea typeface="Myriad Pro" charset="0"/>
                                <a:cs typeface="Myriad Pro" charset="0"/>
                              </a:rPr>
                              <m:t>𝑔</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e>
                        </m:func>
                      </m:e>
                    </m:func>
                  </m:oMath>
                </a14:m>
                <a:r>
                  <a:rPr lang="en-US" sz="2400" dirty="0">
                    <a:ea typeface="Myriad Pro" charset="0"/>
                    <a:cs typeface="Myriad Pro" charset="0"/>
                  </a:rPr>
                  <a:t>  (</a:t>
                </a:r>
                <a:r>
                  <a:rPr lang="en-US" sz="2400" b="1" dirty="0">
                    <a:solidFill>
                      <a:srgbClr val="C00000"/>
                    </a:solidFill>
                    <a:ea typeface="Myriad Pro" charset="0"/>
                    <a:cs typeface="Myriad Pro" charset="0"/>
                  </a:rPr>
                  <a:t>product</a:t>
                </a:r>
                <a:r>
                  <a:rPr lang="en-US" sz="2400" dirty="0">
                    <a:ea typeface="Myriad Pro" charset="0"/>
                    <a:cs typeface="Myriad Pro" charset="0"/>
                  </a:rPr>
                  <a:t>)</a:t>
                </a:r>
              </a:p>
              <a:p>
                <a:pPr>
                  <a:lnSpc>
                    <a:spcPts val="2700"/>
                  </a:lnSpc>
                  <a:spcBef>
                    <a:spcPts val="0"/>
                  </a:spcBef>
                  <a:spcAft>
                    <a:spcPts val="900"/>
                  </a:spcAft>
                </a:pPr>
                <a14:m>
                  <m:oMath xmlns:m="http://schemas.openxmlformats.org/officeDocument/2006/math">
                    <m:func>
                      <m:funcPr>
                        <m:ctrlPr>
                          <a:rPr lang="en-US" sz="2400" i="1">
                            <a:latin typeface="Cambria Math" panose="02040503050406030204" pitchFamily="18" charset="0"/>
                            <a:ea typeface="Myriad Pro" charset="0"/>
                            <a:cs typeface="Myriad Pro" charset="0"/>
                          </a:rPr>
                        </m:ctrlPr>
                      </m:funcPr>
                      <m:fName>
                        <m:limLow>
                          <m:limLowPr>
                            <m:ctrlPr>
                              <a:rPr lang="en-US" sz="2400" i="1">
                                <a:latin typeface="Cambria Math" panose="02040503050406030204" pitchFamily="18" charset="0"/>
                                <a:ea typeface="Myriad Pro" charset="0"/>
                                <a:cs typeface="Myriad Pro" charset="0"/>
                              </a:rPr>
                            </m:ctrlPr>
                          </m:limLowPr>
                          <m:e>
                            <m:r>
                              <m:rPr>
                                <m:sty m:val="p"/>
                              </m:rPr>
                              <a:rPr lang="en-US" sz="2400">
                                <a:latin typeface="Cambria Math" panose="02040503050406030204" pitchFamily="18" charset="0"/>
                                <a:ea typeface="Myriad Pro" charset="0"/>
                                <a:cs typeface="Myriad Pro" charset="0"/>
                              </a:rPr>
                              <m:t>lim</m:t>
                            </m:r>
                          </m:e>
                          <m:lim>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𝑎</m:t>
                            </m:r>
                          </m:lim>
                        </m:limLow>
                      </m:fName>
                      <m:e>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𝑓</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r>
                              <a:rPr lang="en-US" sz="2400" b="0" i="1" smtClean="0">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𝑔</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e>
                        </m:d>
                        <m:r>
                          <a:rPr lang="en-US" sz="2400" i="1">
                            <a:latin typeface="Cambria Math" panose="02040503050406030204" pitchFamily="18" charset="0"/>
                            <a:ea typeface="Myriad Pro" charset="0"/>
                            <a:cs typeface="Myriad Pro" charset="0"/>
                          </a:rPr>
                          <m:t>=</m:t>
                        </m:r>
                        <m:func>
                          <m:funcPr>
                            <m:ctrlPr>
                              <a:rPr lang="en-US" sz="2400" i="1">
                                <a:latin typeface="Cambria Math" panose="02040503050406030204" pitchFamily="18" charset="0"/>
                                <a:ea typeface="Myriad Pro" charset="0"/>
                                <a:cs typeface="Myriad Pro" charset="0"/>
                              </a:rPr>
                            </m:ctrlPr>
                          </m:funcPr>
                          <m:fName>
                            <m:limLow>
                              <m:limLowPr>
                                <m:ctrlPr>
                                  <a:rPr lang="en-US" sz="2400" i="1">
                                    <a:latin typeface="Cambria Math" panose="02040503050406030204" pitchFamily="18" charset="0"/>
                                    <a:ea typeface="Myriad Pro" charset="0"/>
                                    <a:cs typeface="Myriad Pro" charset="0"/>
                                  </a:rPr>
                                </m:ctrlPr>
                              </m:limLowPr>
                              <m:e>
                                <m:r>
                                  <m:rPr>
                                    <m:sty m:val="p"/>
                                  </m:rPr>
                                  <a:rPr lang="en-US" sz="2400">
                                    <a:latin typeface="Cambria Math" panose="02040503050406030204" pitchFamily="18" charset="0"/>
                                    <a:ea typeface="Myriad Pro" charset="0"/>
                                    <a:cs typeface="Myriad Pro" charset="0"/>
                                  </a:rPr>
                                  <m:t>lim</m:t>
                                </m:r>
                              </m:e>
                              <m:lim>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𝑎</m:t>
                                </m:r>
                              </m:lim>
                            </m:limLow>
                          </m:fName>
                          <m:e>
                            <m:r>
                              <a:rPr lang="en-US" sz="2400" i="1">
                                <a:latin typeface="Cambria Math" panose="02040503050406030204" pitchFamily="18" charset="0"/>
                                <a:ea typeface="Myriad Pro" charset="0"/>
                                <a:cs typeface="Myriad Pro" charset="0"/>
                              </a:rPr>
                              <m:t>𝑓</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e>
                        </m:func>
                        <m:r>
                          <a:rPr lang="en-US" sz="2400" b="0" i="1" smtClean="0">
                            <a:latin typeface="Cambria Math" panose="02040503050406030204" pitchFamily="18" charset="0"/>
                            <a:ea typeface="Myriad Pro" charset="0"/>
                            <a:cs typeface="Myriad Pro" charset="0"/>
                          </a:rPr>
                          <m:t>/</m:t>
                        </m:r>
                        <m:func>
                          <m:funcPr>
                            <m:ctrlPr>
                              <a:rPr lang="en-US" sz="2400" i="1">
                                <a:latin typeface="Cambria Math" panose="02040503050406030204" pitchFamily="18" charset="0"/>
                                <a:ea typeface="Myriad Pro" charset="0"/>
                                <a:cs typeface="Myriad Pro" charset="0"/>
                              </a:rPr>
                            </m:ctrlPr>
                          </m:funcPr>
                          <m:fName>
                            <m:limLow>
                              <m:limLowPr>
                                <m:ctrlPr>
                                  <a:rPr lang="en-US" sz="2400" i="1">
                                    <a:latin typeface="Cambria Math" panose="02040503050406030204" pitchFamily="18" charset="0"/>
                                    <a:ea typeface="Myriad Pro" charset="0"/>
                                    <a:cs typeface="Myriad Pro" charset="0"/>
                                  </a:rPr>
                                </m:ctrlPr>
                              </m:limLowPr>
                              <m:e>
                                <m:r>
                                  <m:rPr>
                                    <m:sty m:val="p"/>
                                  </m:rPr>
                                  <a:rPr lang="en-US" sz="2400">
                                    <a:latin typeface="Cambria Math" panose="02040503050406030204" pitchFamily="18" charset="0"/>
                                    <a:ea typeface="Myriad Pro" charset="0"/>
                                    <a:cs typeface="Myriad Pro" charset="0"/>
                                  </a:rPr>
                                  <m:t>lim</m:t>
                                </m:r>
                              </m:e>
                              <m:lim>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𝑎</m:t>
                                </m:r>
                              </m:lim>
                            </m:limLow>
                          </m:fName>
                          <m:e>
                            <m:r>
                              <a:rPr lang="en-US" sz="2400" i="1">
                                <a:latin typeface="Cambria Math" panose="02040503050406030204" pitchFamily="18" charset="0"/>
                                <a:ea typeface="Myriad Pro" charset="0"/>
                                <a:cs typeface="Myriad Pro" charset="0"/>
                              </a:rPr>
                              <m:t>𝑔</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e>
                        </m:func>
                      </m:e>
                    </m:func>
                  </m:oMath>
                </a14:m>
                <a:r>
                  <a:rPr lang="en-US" sz="2400" dirty="0">
                    <a:ea typeface="Myriad Pro" charset="0"/>
                    <a:cs typeface="Myriad Pro" charset="0"/>
                  </a:rPr>
                  <a:t>  (</a:t>
                </a:r>
                <a:r>
                  <a:rPr lang="en-US" sz="2400" b="1" dirty="0">
                    <a:solidFill>
                      <a:srgbClr val="C00000"/>
                    </a:solidFill>
                    <a:ea typeface="Myriad Pro" charset="0"/>
                    <a:cs typeface="Myriad Pro" charset="0"/>
                  </a:rPr>
                  <a:t>division</a:t>
                </a:r>
                <a:r>
                  <a:rPr lang="en-US" sz="2400" dirty="0">
                    <a:ea typeface="Myriad Pro" charset="0"/>
                    <a:cs typeface="Myriad Pro" charset="0"/>
                  </a:rPr>
                  <a:t>)</a:t>
                </a:r>
              </a:p>
              <a:p>
                <a:pPr>
                  <a:lnSpc>
                    <a:spcPts val="2700"/>
                  </a:lnSpc>
                  <a:spcBef>
                    <a:spcPts val="0"/>
                  </a:spcBef>
                  <a:spcAft>
                    <a:spcPts val="900"/>
                  </a:spcAft>
                </a:pPr>
                <a:endParaRPr lang="en-US" sz="2400" dirty="0">
                  <a:ea typeface="Myriad Pro" charset="0"/>
                  <a:cs typeface="Myriad Pro" charset="0"/>
                </a:endParaRPr>
              </a:p>
            </p:txBody>
          </p:sp>
        </mc:Choice>
        <mc:Fallback>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2725368"/>
              </a:xfrm>
              <a:prstGeom prst="rect">
                <a:avLst/>
              </a:prstGeom>
              <a:blipFill>
                <a:blip r:embed="rId2"/>
                <a:stretch>
                  <a:fillRect l="-1007" t="-2791"/>
                </a:stretch>
              </a:blipFill>
            </p:spPr>
            <p:txBody>
              <a:bodyPr/>
              <a:lstStyle/>
              <a:p>
                <a:r>
                  <a:rPr lang="ru-RU">
                    <a:noFill/>
                  </a:rPr>
                  <a:t> </a:t>
                </a:r>
              </a:p>
            </p:txBody>
          </p:sp>
        </mc:Fallback>
      </mc:AlternateContent>
      <p:sp>
        <p:nvSpPr>
          <p:cNvPr id="11" name="Содержимое 2">
            <a:extLst>
              <a:ext uri="{FF2B5EF4-FFF2-40B4-BE49-F238E27FC236}">
                <a16:creationId xmlns:a16="http://schemas.microsoft.com/office/drawing/2014/main" id="{D59EAF6F-9C51-4E4A-8438-80C64EED6C32}"/>
              </a:ext>
            </a:extLst>
          </p:cNvPr>
          <p:cNvSpPr txBox="1">
            <a:spLocks/>
          </p:cNvSpPr>
          <p:nvPr/>
        </p:nvSpPr>
        <p:spPr>
          <a:xfrm>
            <a:off x="161764" y="3501008"/>
            <a:ext cx="8820472" cy="432048"/>
          </a:xfrm>
          <a:prstGeom prst="rect">
            <a:avLst/>
          </a:prstGeom>
          <a:ln w="19050">
            <a:solidFill>
              <a:schemeClr val="tx2"/>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b="1" dirty="0">
                <a:ea typeface="Myriad Pro" charset="0"/>
                <a:cs typeface="Myriad Pro" charset="0"/>
              </a:rPr>
              <a:t>Remember</a:t>
            </a:r>
            <a:r>
              <a:rPr lang="en-US" sz="2400" dirty="0">
                <a:ea typeface="Myriad Pro" charset="0"/>
                <a:cs typeface="Myriad Pro" charset="0"/>
              </a:rPr>
              <a:t>: it’s only true if all the limits in the right hand side exist!</a:t>
            </a:r>
          </a:p>
        </p:txBody>
      </p:sp>
      <mc:AlternateContent xmlns:mc="http://schemas.openxmlformats.org/markup-compatibility/2006" xmlns:a14="http://schemas.microsoft.com/office/drawing/2010/main">
        <mc:Choice Requires="a14">
          <p:sp>
            <p:nvSpPr>
              <p:cNvPr id="12" name="Содержимое 2">
                <a:extLst>
                  <a:ext uri="{FF2B5EF4-FFF2-40B4-BE49-F238E27FC236}">
                    <a16:creationId xmlns:a16="http://schemas.microsoft.com/office/drawing/2014/main" id="{CFC522CC-917E-0143-B4D2-219E75B48B2B}"/>
                  </a:ext>
                </a:extLst>
              </p:cNvPr>
              <p:cNvSpPr txBox="1">
                <a:spLocks/>
              </p:cNvSpPr>
              <p:nvPr/>
            </p:nvSpPr>
            <p:spPr>
              <a:xfrm>
                <a:off x="161764" y="4077072"/>
                <a:ext cx="8820472" cy="1944216"/>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br>
                  <a:rPr lang="en-US" sz="2400" b="1" dirty="0">
                    <a:solidFill>
                      <a:schemeClr val="accent3">
                        <a:lumMod val="75000"/>
                      </a:schemeClr>
                    </a:solidFill>
                    <a:ea typeface="Myriad Pro" charset="0"/>
                    <a:cs typeface="Myriad Pro" charset="0"/>
                  </a:rPr>
                </a:br>
                <a:r>
                  <a:rPr lang="en-US" sz="2400" b="1" dirty="0">
                    <a:solidFill>
                      <a:schemeClr val="accent3">
                        <a:lumMod val="75000"/>
                      </a:schemeClr>
                    </a:solidFill>
                    <a:ea typeface="Myriad Pro" charset="0"/>
                    <a:cs typeface="Myriad Pro" charset="0"/>
                  </a:rPr>
                  <a:t>Example</a:t>
                </a:r>
                <a:r>
                  <a:rPr lang="en-US" sz="2400" dirty="0">
                    <a:ea typeface="Myriad Pro" charset="0"/>
                    <a:cs typeface="Myriad Pro" charset="0"/>
                  </a:rPr>
                  <a:t>: </a:t>
                </a:r>
                <a14:m>
                  <m:oMath xmlns:m="http://schemas.openxmlformats.org/officeDocument/2006/math">
                    <m:func>
                      <m:funcPr>
                        <m:ctrlPr>
                          <a:rPr lang="en-US" sz="2400" b="0" i="1" smtClean="0">
                            <a:latin typeface="Cambria Math" panose="02040503050406030204" pitchFamily="18" charset="0"/>
                            <a:ea typeface="Myriad Pro" charset="0"/>
                            <a:cs typeface="Myriad Pro" charset="0"/>
                          </a:rPr>
                        </m:ctrlPr>
                      </m:funcPr>
                      <m:fName>
                        <m:limLow>
                          <m:limLowPr>
                            <m:ctrlPr>
                              <a:rPr lang="en-US" sz="2400" b="0" i="1" smtClean="0">
                                <a:latin typeface="Cambria Math" panose="02040503050406030204" pitchFamily="18" charset="0"/>
                                <a:ea typeface="Myriad Pro" charset="0"/>
                                <a:cs typeface="Myriad Pro" charset="0"/>
                              </a:rPr>
                            </m:ctrlPr>
                          </m:limLowPr>
                          <m:e>
                            <m:r>
                              <m:rPr>
                                <m:sty m:val="p"/>
                              </m:rPr>
                              <a:rPr lang="en-US" sz="2400" b="0" i="0" smtClean="0">
                                <a:latin typeface="Cambria Math" panose="02040503050406030204" pitchFamily="18" charset="0"/>
                                <a:ea typeface="Myriad Pro" charset="0"/>
                                <a:cs typeface="Myriad Pro" charset="0"/>
                              </a:rPr>
                              <m:t>lim</m:t>
                            </m:r>
                          </m:e>
                          <m:lim>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→1</m:t>
                            </m:r>
                          </m:lim>
                        </m:limLow>
                      </m:fName>
                      <m:e>
                        <m:f>
                          <m:fPr>
                            <m:ctrlPr>
                              <a:rPr lang="en-US" sz="2400" b="0" i="1" smtClean="0">
                                <a:latin typeface="Cambria Math" panose="02040503050406030204" pitchFamily="18" charset="0"/>
                                <a:ea typeface="Myriad Pro" charset="0"/>
                                <a:cs typeface="Myriad Pro" charset="0"/>
                              </a:rPr>
                            </m:ctrlPr>
                          </m:fPr>
                          <m:num>
                            <m:sSup>
                              <m:sSupPr>
                                <m:ctrlPr>
                                  <a:rPr lang="en-US" sz="2400" b="0" i="1" smtClean="0">
                                    <a:latin typeface="Cambria Math" panose="02040503050406030204" pitchFamily="18" charset="0"/>
                                    <a:ea typeface="Myriad Pro" charset="0"/>
                                    <a:cs typeface="Myriad Pro" charset="0"/>
                                  </a:rPr>
                                </m:ctrlPr>
                              </m:sSupPr>
                              <m:e>
                                <m:r>
                                  <a:rPr lang="en-US" sz="2400" b="0" i="1" smtClean="0">
                                    <a:latin typeface="Cambria Math" panose="02040503050406030204" pitchFamily="18" charset="0"/>
                                    <a:ea typeface="Myriad Pro" charset="0"/>
                                    <a:cs typeface="Myriad Pro" charset="0"/>
                                  </a:rPr>
                                  <m:t>𝑥</m:t>
                                </m:r>
                              </m:e>
                              <m:sup>
                                <m:r>
                                  <a:rPr lang="en-US" sz="2400" b="0" i="1" smtClean="0">
                                    <a:latin typeface="Cambria Math" panose="02040503050406030204" pitchFamily="18" charset="0"/>
                                    <a:ea typeface="Myriad Pro" charset="0"/>
                                    <a:cs typeface="Myriad Pro" charset="0"/>
                                  </a:rPr>
                                  <m:t>2</m:t>
                                </m:r>
                              </m:sup>
                            </m:sSup>
                            <m:r>
                              <a:rPr lang="en-US" sz="2400" b="0" i="1" smtClean="0">
                                <a:latin typeface="Cambria Math" panose="02040503050406030204" pitchFamily="18" charset="0"/>
                                <a:ea typeface="Myriad Pro" charset="0"/>
                                <a:cs typeface="Myriad Pro" charset="0"/>
                              </a:rPr>
                              <m:t>−1</m:t>
                            </m:r>
                          </m:num>
                          <m:den>
                            <m:sSup>
                              <m:sSupPr>
                                <m:ctrlPr>
                                  <a:rPr lang="en-US" sz="2400" b="0" i="1" smtClean="0">
                                    <a:latin typeface="Cambria Math" panose="02040503050406030204" pitchFamily="18" charset="0"/>
                                    <a:ea typeface="Myriad Pro" charset="0"/>
                                    <a:cs typeface="Myriad Pro" charset="0"/>
                                  </a:rPr>
                                </m:ctrlPr>
                              </m:sSupPr>
                              <m:e>
                                <m:r>
                                  <a:rPr lang="en-US" sz="2400" b="0" i="1" smtClean="0">
                                    <a:latin typeface="Cambria Math" panose="02040503050406030204" pitchFamily="18" charset="0"/>
                                    <a:ea typeface="Myriad Pro" charset="0"/>
                                    <a:cs typeface="Myriad Pro" charset="0"/>
                                  </a:rPr>
                                  <m:t>𝑥</m:t>
                                </m:r>
                              </m:e>
                              <m:sup>
                                <m:r>
                                  <a:rPr lang="en-US" sz="2400" b="0" i="1" smtClean="0">
                                    <a:latin typeface="Cambria Math" panose="02040503050406030204" pitchFamily="18" charset="0"/>
                                    <a:ea typeface="Myriad Pro" charset="0"/>
                                    <a:cs typeface="Myriad Pro" charset="0"/>
                                  </a:rPr>
                                  <m:t>3</m:t>
                                </m:r>
                              </m:sup>
                            </m:sSup>
                            <m:r>
                              <a:rPr lang="en-US" sz="2400" b="0" i="1" smtClean="0">
                                <a:latin typeface="Cambria Math" panose="02040503050406030204" pitchFamily="18" charset="0"/>
                                <a:ea typeface="Myriad Pro" charset="0"/>
                                <a:cs typeface="Myriad Pro" charset="0"/>
                              </a:rPr>
                              <m:t>−1</m:t>
                            </m:r>
                          </m:den>
                        </m:f>
                      </m:e>
                    </m:func>
                  </m:oMath>
                </a14:m>
                <a:endParaRPr lang="en-US" sz="2400" dirty="0">
                  <a:ea typeface="Myriad Pro" charset="0"/>
                  <a:cs typeface="Myriad Pro" charset="0"/>
                </a:endParaRPr>
              </a:p>
            </p:txBody>
          </p:sp>
        </mc:Choice>
        <mc:Fallback xmlns="">
          <p:sp>
            <p:nvSpPr>
              <p:cNvPr id="12" name="Содержимое 2">
                <a:extLst>
                  <a:ext uri="{FF2B5EF4-FFF2-40B4-BE49-F238E27FC236}">
                    <a16:creationId xmlns:a16="http://schemas.microsoft.com/office/drawing/2014/main" id="{CFC522CC-917E-0143-B4D2-219E75B48B2B}"/>
                  </a:ext>
                </a:extLst>
              </p:cNvPr>
              <p:cNvSpPr txBox="1">
                <a:spLocks noRot="1" noChangeAspect="1" noMove="1" noResize="1" noEditPoints="1" noAdjustHandles="1" noChangeArrowheads="1" noChangeShapeType="1" noTextEdit="1"/>
              </p:cNvSpPr>
              <p:nvPr/>
            </p:nvSpPr>
            <p:spPr>
              <a:xfrm>
                <a:off x="161764" y="4077072"/>
                <a:ext cx="8820472" cy="1944216"/>
              </a:xfrm>
              <a:prstGeom prst="rect">
                <a:avLst/>
              </a:prstGeom>
              <a:blipFill>
                <a:blip r:embed="rId3"/>
                <a:stretch>
                  <a:fillRect l="-1007"/>
                </a:stretch>
              </a:blipFill>
              <a:ln>
                <a:noFill/>
              </a:ln>
            </p:spPr>
            <p:txBody>
              <a:bodyPr/>
              <a:lstStyle/>
              <a:p>
                <a:r>
                  <a:rPr lang="ru-RU">
                    <a:noFill/>
                  </a:rPr>
                  <a:t> </a:t>
                </a:r>
              </a:p>
            </p:txBody>
          </p:sp>
        </mc:Fallback>
      </mc:AlternateContent>
      <p:sp>
        <p:nvSpPr>
          <p:cNvPr id="6" name="Содержимое 2">
            <a:extLst>
              <a:ext uri="{FF2B5EF4-FFF2-40B4-BE49-F238E27FC236}">
                <a16:creationId xmlns:a16="http://schemas.microsoft.com/office/drawing/2014/main" id="{86A63B91-74F7-1B45-8CDF-3F5F50254504}"/>
              </a:ext>
            </a:extLst>
          </p:cNvPr>
          <p:cNvSpPr txBox="1">
            <a:spLocks/>
          </p:cNvSpPr>
          <p:nvPr/>
        </p:nvSpPr>
        <p:spPr>
          <a:xfrm>
            <a:off x="161764" y="6029977"/>
            <a:ext cx="8820472" cy="432048"/>
          </a:xfrm>
          <a:prstGeom prst="rect">
            <a:avLst/>
          </a:prstGeom>
          <a:ln w="19050">
            <a:solidFill>
              <a:schemeClr val="tx2"/>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Remember about the indeterminate forms!</a:t>
            </a:r>
          </a:p>
        </p:txBody>
      </p:sp>
    </p:spTree>
    <p:extLst>
      <p:ext uri="{BB962C8B-B14F-4D97-AF65-F5344CB8AC3E}">
        <p14:creationId xmlns:p14="http://schemas.microsoft.com/office/powerpoint/2010/main" val="2573612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Function Limits: the indeterminate forms</a:t>
            </a:r>
            <a:endParaRPr lang="ru-RU" sz="3200" b="1" dirty="0">
              <a:solidFill>
                <a:schemeClr val="accent1">
                  <a:lumMod val="75000"/>
                </a:schemeClr>
              </a:solidFill>
              <a:latin typeface="+mn-lt"/>
              <a:cs typeface="Times New Roman" pitchFamily="18" charset="0"/>
            </a:endParaRPr>
          </a:p>
        </p:txBody>
      </p:sp>
      <mc:AlternateContent xmlns:mc="http://schemas.openxmlformats.org/markup-compatibility/2006" xmlns:a14="http://schemas.microsoft.com/office/drawing/2010/main">
        <mc:Choice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207729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We already established indeterminate forms for the sequences. They hold in case of function’s limits:</a:t>
                </a:r>
              </a:p>
              <a:p>
                <a:pPr marL="0" indent="0">
                  <a:lnSpc>
                    <a:spcPts val="2700"/>
                  </a:lnSpc>
                  <a:spcBef>
                    <a:spcPts val="0"/>
                  </a:spcBef>
                  <a:spcAft>
                    <a:spcPts val="900"/>
                  </a:spcAft>
                  <a:buNone/>
                </a:pPr>
                <a:br>
                  <a:rPr lang="en-US" sz="2400" b="0" i="1" dirty="0">
                    <a:ea typeface="Myriad Pro" charset="0"/>
                    <a:cs typeface="Myriad Pro" charset="0"/>
                  </a:rPr>
                </a:b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ea typeface="Myriad Pro" charset="0"/>
                              <a:cs typeface="Myriad Pro" charset="0"/>
                            </a:rPr>
                          </m:ctrlPr>
                        </m:fPr>
                        <m:num>
                          <m:r>
                            <a:rPr lang="en-US" sz="2400" b="0" i="1" smtClean="0">
                              <a:latin typeface="Cambria Math" panose="02040503050406030204" pitchFamily="18" charset="0"/>
                              <a:ea typeface="Myriad Pro" charset="0"/>
                              <a:cs typeface="Myriad Pro" charset="0"/>
                            </a:rPr>
                            <m:t>0</m:t>
                          </m:r>
                        </m:num>
                        <m:den>
                          <m:r>
                            <a:rPr lang="en-US" sz="2400" b="0" i="1" smtClean="0">
                              <a:latin typeface="Cambria Math" panose="02040503050406030204" pitchFamily="18" charset="0"/>
                              <a:ea typeface="Myriad Pro" charset="0"/>
                              <a:cs typeface="Myriad Pro" charset="0"/>
                            </a:rPr>
                            <m:t>0</m:t>
                          </m:r>
                        </m:den>
                      </m:f>
                      <m:r>
                        <a:rPr lang="en-US" sz="2400" b="0" i="1" smtClean="0">
                          <a:latin typeface="Cambria Math" panose="02040503050406030204" pitchFamily="18" charset="0"/>
                          <a:ea typeface="Myriad Pro" charset="0"/>
                          <a:cs typeface="Myriad Pro" charset="0"/>
                        </a:rPr>
                        <m:t>, </m:t>
                      </m:r>
                      <m:f>
                        <m:fPr>
                          <m:ctrlPr>
                            <a:rPr lang="en-US" sz="2400" b="0" i="1" smtClean="0">
                              <a:latin typeface="Cambria Math" panose="02040503050406030204" pitchFamily="18" charset="0"/>
                              <a:ea typeface="Myriad Pro" charset="0"/>
                              <a:cs typeface="Myriad Pro" charset="0"/>
                            </a:rPr>
                          </m:ctrlPr>
                        </m:fPr>
                        <m:num>
                          <m:r>
                            <a:rPr lang="en-US" sz="2400" b="0" i="1" smtClean="0">
                              <a:latin typeface="Cambria Math" panose="02040503050406030204" pitchFamily="18" charset="0"/>
                              <a:ea typeface="Myriad Pro" charset="0"/>
                              <a:cs typeface="Myriad Pro" charset="0"/>
                            </a:rPr>
                            <m:t>∞</m:t>
                          </m:r>
                        </m:num>
                        <m:den>
                          <m:r>
                            <a:rPr lang="en-US" sz="2400" b="0" i="1" smtClean="0">
                              <a:latin typeface="Cambria Math" panose="02040503050406030204" pitchFamily="18" charset="0"/>
                              <a:ea typeface="Myriad Pro" charset="0"/>
                              <a:cs typeface="Myriad Pro" charset="0"/>
                            </a:rPr>
                            <m:t>∞</m:t>
                          </m:r>
                        </m:den>
                      </m:f>
                      <m:r>
                        <a:rPr lang="en-US" sz="2400" b="0" i="1" smtClean="0">
                          <a:latin typeface="Cambria Math" panose="02040503050406030204" pitchFamily="18" charset="0"/>
                          <a:ea typeface="Myriad Pro" charset="0"/>
                          <a:cs typeface="Myriad Pro" charset="0"/>
                        </a:rPr>
                        <m:t>, 0×∞, ∞−∞, </m:t>
                      </m:r>
                      <m:sSup>
                        <m:sSupPr>
                          <m:ctrlPr>
                            <a:rPr lang="en-US" sz="2400" b="0" i="1" smtClean="0">
                              <a:latin typeface="Cambria Math" panose="02040503050406030204" pitchFamily="18" charset="0"/>
                              <a:ea typeface="Myriad Pro" charset="0"/>
                              <a:cs typeface="Myriad Pro" charset="0"/>
                            </a:rPr>
                          </m:ctrlPr>
                        </m:sSupPr>
                        <m:e>
                          <m:r>
                            <a:rPr lang="en-US" sz="2400" b="0" i="1" smtClean="0">
                              <a:latin typeface="Cambria Math" panose="02040503050406030204" pitchFamily="18" charset="0"/>
                              <a:ea typeface="Myriad Pro" charset="0"/>
                              <a:cs typeface="Myriad Pro" charset="0"/>
                            </a:rPr>
                            <m:t>0</m:t>
                          </m:r>
                        </m:e>
                        <m:sup>
                          <m:r>
                            <a:rPr lang="en-US" sz="2400" b="0" i="1" smtClean="0">
                              <a:latin typeface="Cambria Math" panose="02040503050406030204" pitchFamily="18" charset="0"/>
                              <a:ea typeface="Myriad Pro" charset="0"/>
                              <a:cs typeface="Myriad Pro" charset="0"/>
                            </a:rPr>
                            <m:t>0</m:t>
                          </m:r>
                        </m:sup>
                      </m:sSup>
                      <m:r>
                        <a:rPr lang="en-US" sz="2400" b="0" i="1" smtClean="0">
                          <a:latin typeface="Cambria Math" panose="02040503050406030204" pitchFamily="18" charset="0"/>
                          <a:ea typeface="Myriad Pro" charset="0"/>
                          <a:cs typeface="Myriad Pro" charset="0"/>
                        </a:rPr>
                        <m:t>, </m:t>
                      </m:r>
                      <m:sSup>
                        <m:sSupPr>
                          <m:ctrlPr>
                            <a:rPr lang="en-US" sz="2400" b="0" i="1" smtClean="0">
                              <a:latin typeface="Cambria Math" panose="02040503050406030204" pitchFamily="18" charset="0"/>
                              <a:ea typeface="Myriad Pro" charset="0"/>
                              <a:cs typeface="Myriad Pro" charset="0"/>
                            </a:rPr>
                          </m:ctrlPr>
                        </m:sSupPr>
                        <m:e>
                          <m:r>
                            <a:rPr lang="en-US" sz="2400" b="0" i="1" smtClean="0">
                              <a:latin typeface="Cambria Math" panose="02040503050406030204" pitchFamily="18" charset="0"/>
                              <a:ea typeface="Myriad Pro" charset="0"/>
                              <a:cs typeface="Myriad Pro" charset="0"/>
                            </a:rPr>
                            <m:t>1</m:t>
                          </m:r>
                        </m:e>
                        <m:sup>
                          <m:r>
                            <a:rPr lang="en-US" sz="2400" b="0" i="1" smtClean="0">
                              <a:latin typeface="Cambria Math" panose="02040503050406030204" pitchFamily="18" charset="0"/>
                              <a:ea typeface="Myriad Pro" charset="0"/>
                              <a:cs typeface="Myriad Pro" charset="0"/>
                            </a:rPr>
                            <m:t>∞</m:t>
                          </m:r>
                        </m:sup>
                      </m:sSup>
                    </m:oMath>
                  </m:oMathPara>
                </a14:m>
                <a:endParaRPr lang="en-US" sz="2400" dirty="0">
                  <a:ea typeface="Myriad Pro" charset="0"/>
                  <a:cs typeface="Myriad Pro" charset="0"/>
                </a:endParaRPr>
              </a:p>
              <a:p>
                <a:pPr marL="0" indent="0">
                  <a:lnSpc>
                    <a:spcPts val="2700"/>
                  </a:lnSpc>
                  <a:spcBef>
                    <a:spcPts val="0"/>
                  </a:spcBef>
                  <a:spcAft>
                    <a:spcPts val="900"/>
                  </a:spcAft>
                  <a:buNone/>
                </a:pPr>
                <a:r>
                  <a:rPr lang="en-US" sz="2400" dirty="0">
                    <a:ea typeface="Myriad Pro" charset="0"/>
                    <a:cs typeface="Myriad Pro" charset="0"/>
                  </a:rPr>
                  <a:t>Remember that one of them can be derived to the other!</a:t>
                </a:r>
              </a:p>
            </p:txBody>
          </p:sp>
        </mc:Choice>
        <mc:Fallback xmlns="">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2077296"/>
              </a:xfrm>
              <a:prstGeom prst="rect">
                <a:avLst/>
              </a:prstGeom>
              <a:blipFill>
                <a:blip r:embed="rId2"/>
                <a:stretch>
                  <a:fillRect l="-1007" t="-3659" b="-4878"/>
                </a:stretch>
              </a:blipFill>
            </p:spPr>
            <p:txBody>
              <a:bodyPr/>
              <a:lstStyle/>
              <a:p>
                <a:r>
                  <a:rPr lang="ru-RU">
                    <a:noFill/>
                  </a:rPr>
                  <a:t> </a:t>
                </a:r>
              </a:p>
            </p:txBody>
          </p:sp>
        </mc:Fallback>
      </mc:AlternateContent>
    </p:spTree>
    <p:extLst>
      <p:ext uri="{BB962C8B-B14F-4D97-AF65-F5344CB8AC3E}">
        <p14:creationId xmlns:p14="http://schemas.microsoft.com/office/powerpoint/2010/main" val="849118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Function Limits: the indeterminate forms</a:t>
            </a:r>
            <a:endParaRPr lang="ru-RU" sz="3200" b="1" dirty="0">
              <a:solidFill>
                <a:schemeClr val="accent1">
                  <a:lumMod val="75000"/>
                </a:schemeClr>
              </a:solidFill>
              <a:latin typeface="+mn-lt"/>
              <a:cs typeface="Times New Roman" pitchFamily="18" charset="0"/>
            </a:endParaRPr>
          </a:p>
        </p:txBody>
      </p:sp>
      <mc:AlternateContent xmlns:mc="http://schemas.openxmlformats.org/markup-compatibility/2006" xmlns:a14="http://schemas.microsoft.com/office/drawing/2010/main">
        <mc:Choice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207729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We already established indeterminate forms for the sequences. They hold in case of function’s limits:</a:t>
                </a:r>
              </a:p>
              <a:p>
                <a:pPr marL="0" indent="0">
                  <a:lnSpc>
                    <a:spcPts val="2700"/>
                  </a:lnSpc>
                  <a:spcBef>
                    <a:spcPts val="0"/>
                  </a:spcBef>
                  <a:spcAft>
                    <a:spcPts val="900"/>
                  </a:spcAft>
                  <a:buNone/>
                </a:pPr>
                <a:br>
                  <a:rPr lang="en-US" sz="2400" b="0" i="1" dirty="0">
                    <a:ea typeface="Myriad Pro" charset="0"/>
                    <a:cs typeface="Myriad Pro" charset="0"/>
                  </a:rPr>
                </a:b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ea typeface="Myriad Pro" charset="0"/>
                              <a:cs typeface="Myriad Pro" charset="0"/>
                            </a:rPr>
                          </m:ctrlPr>
                        </m:fPr>
                        <m:num>
                          <m:r>
                            <a:rPr lang="en-US" sz="2400" b="0" i="1" smtClean="0">
                              <a:latin typeface="Cambria Math" panose="02040503050406030204" pitchFamily="18" charset="0"/>
                              <a:ea typeface="Myriad Pro" charset="0"/>
                              <a:cs typeface="Myriad Pro" charset="0"/>
                            </a:rPr>
                            <m:t>0</m:t>
                          </m:r>
                        </m:num>
                        <m:den>
                          <m:r>
                            <a:rPr lang="en-US" sz="2400" b="0" i="1" smtClean="0">
                              <a:latin typeface="Cambria Math" panose="02040503050406030204" pitchFamily="18" charset="0"/>
                              <a:ea typeface="Myriad Pro" charset="0"/>
                              <a:cs typeface="Myriad Pro" charset="0"/>
                            </a:rPr>
                            <m:t>0</m:t>
                          </m:r>
                        </m:den>
                      </m:f>
                      <m:r>
                        <a:rPr lang="en-US" sz="2400" b="0" i="1" smtClean="0">
                          <a:latin typeface="Cambria Math" panose="02040503050406030204" pitchFamily="18" charset="0"/>
                          <a:ea typeface="Myriad Pro" charset="0"/>
                          <a:cs typeface="Myriad Pro" charset="0"/>
                        </a:rPr>
                        <m:t>, </m:t>
                      </m:r>
                      <m:f>
                        <m:fPr>
                          <m:ctrlPr>
                            <a:rPr lang="en-US" sz="2400" b="0" i="1" smtClean="0">
                              <a:latin typeface="Cambria Math" panose="02040503050406030204" pitchFamily="18" charset="0"/>
                              <a:ea typeface="Myriad Pro" charset="0"/>
                              <a:cs typeface="Myriad Pro" charset="0"/>
                            </a:rPr>
                          </m:ctrlPr>
                        </m:fPr>
                        <m:num>
                          <m:r>
                            <a:rPr lang="en-US" sz="2400" b="0" i="1" smtClean="0">
                              <a:latin typeface="Cambria Math" panose="02040503050406030204" pitchFamily="18" charset="0"/>
                              <a:ea typeface="Myriad Pro" charset="0"/>
                              <a:cs typeface="Myriad Pro" charset="0"/>
                            </a:rPr>
                            <m:t>∞</m:t>
                          </m:r>
                        </m:num>
                        <m:den>
                          <m:r>
                            <a:rPr lang="en-US" sz="2400" b="0" i="1" smtClean="0">
                              <a:latin typeface="Cambria Math" panose="02040503050406030204" pitchFamily="18" charset="0"/>
                              <a:ea typeface="Myriad Pro" charset="0"/>
                              <a:cs typeface="Myriad Pro" charset="0"/>
                            </a:rPr>
                            <m:t>∞</m:t>
                          </m:r>
                        </m:den>
                      </m:f>
                      <m:r>
                        <a:rPr lang="en-US" sz="2400" b="0" i="1" smtClean="0">
                          <a:latin typeface="Cambria Math" panose="02040503050406030204" pitchFamily="18" charset="0"/>
                          <a:ea typeface="Myriad Pro" charset="0"/>
                          <a:cs typeface="Myriad Pro" charset="0"/>
                        </a:rPr>
                        <m:t>, 0×∞, ∞−∞, </m:t>
                      </m:r>
                      <m:sSup>
                        <m:sSupPr>
                          <m:ctrlPr>
                            <a:rPr lang="en-US" sz="2400" b="0" i="1" smtClean="0">
                              <a:latin typeface="Cambria Math" panose="02040503050406030204" pitchFamily="18" charset="0"/>
                              <a:ea typeface="Myriad Pro" charset="0"/>
                              <a:cs typeface="Myriad Pro" charset="0"/>
                            </a:rPr>
                          </m:ctrlPr>
                        </m:sSupPr>
                        <m:e>
                          <m:r>
                            <a:rPr lang="en-US" sz="2400" b="0" i="1" smtClean="0">
                              <a:latin typeface="Cambria Math" panose="02040503050406030204" pitchFamily="18" charset="0"/>
                              <a:ea typeface="Myriad Pro" charset="0"/>
                              <a:cs typeface="Myriad Pro" charset="0"/>
                            </a:rPr>
                            <m:t>0</m:t>
                          </m:r>
                        </m:e>
                        <m:sup>
                          <m:r>
                            <a:rPr lang="en-US" sz="2400" b="0" i="1" smtClean="0">
                              <a:latin typeface="Cambria Math" panose="02040503050406030204" pitchFamily="18" charset="0"/>
                              <a:ea typeface="Myriad Pro" charset="0"/>
                              <a:cs typeface="Myriad Pro" charset="0"/>
                            </a:rPr>
                            <m:t>0</m:t>
                          </m:r>
                        </m:sup>
                      </m:sSup>
                      <m:r>
                        <a:rPr lang="en-US" sz="2400" b="0" i="1" smtClean="0">
                          <a:latin typeface="Cambria Math" panose="02040503050406030204" pitchFamily="18" charset="0"/>
                          <a:ea typeface="Myriad Pro" charset="0"/>
                          <a:cs typeface="Myriad Pro" charset="0"/>
                        </a:rPr>
                        <m:t>, </m:t>
                      </m:r>
                      <m:sSup>
                        <m:sSupPr>
                          <m:ctrlPr>
                            <a:rPr lang="en-US" sz="2400" b="0" i="1" smtClean="0">
                              <a:latin typeface="Cambria Math" panose="02040503050406030204" pitchFamily="18" charset="0"/>
                              <a:ea typeface="Myriad Pro" charset="0"/>
                              <a:cs typeface="Myriad Pro" charset="0"/>
                            </a:rPr>
                          </m:ctrlPr>
                        </m:sSupPr>
                        <m:e>
                          <m:r>
                            <a:rPr lang="en-US" sz="2400" b="0" i="1" smtClean="0">
                              <a:latin typeface="Cambria Math" panose="02040503050406030204" pitchFamily="18" charset="0"/>
                              <a:ea typeface="Myriad Pro" charset="0"/>
                              <a:cs typeface="Myriad Pro" charset="0"/>
                            </a:rPr>
                            <m:t>1</m:t>
                          </m:r>
                        </m:e>
                        <m:sup>
                          <m:r>
                            <a:rPr lang="en-US" sz="2400" b="0" i="1" smtClean="0">
                              <a:latin typeface="Cambria Math" panose="02040503050406030204" pitchFamily="18" charset="0"/>
                              <a:ea typeface="Myriad Pro" charset="0"/>
                              <a:cs typeface="Myriad Pro" charset="0"/>
                            </a:rPr>
                            <m:t>∞</m:t>
                          </m:r>
                        </m:sup>
                      </m:sSup>
                    </m:oMath>
                  </m:oMathPara>
                </a14:m>
                <a:endParaRPr lang="en-US" sz="2400" dirty="0">
                  <a:ea typeface="Myriad Pro" charset="0"/>
                  <a:cs typeface="Myriad Pro" charset="0"/>
                </a:endParaRPr>
              </a:p>
              <a:p>
                <a:pPr marL="0" indent="0">
                  <a:lnSpc>
                    <a:spcPts val="2700"/>
                  </a:lnSpc>
                  <a:spcBef>
                    <a:spcPts val="0"/>
                  </a:spcBef>
                  <a:spcAft>
                    <a:spcPts val="900"/>
                  </a:spcAft>
                  <a:buNone/>
                </a:pPr>
                <a:r>
                  <a:rPr lang="en-US" sz="2400" dirty="0">
                    <a:ea typeface="Myriad Pro" charset="0"/>
                    <a:cs typeface="Myriad Pro" charset="0"/>
                  </a:rPr>
                  <a:t>Remember that one of them can be derived to the other!</a:t>
                </a:r>
              </a:p>
            </p:txBody>
          </p:sp>
        </mc:Choice>
        <mc:Fallback xmlns="">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2077296"/>
              </a:xfrm>
              <a:prstGeom prst="rect">
                <a:avLst/>
              </a:prstGeom>
              <a:blipFill>
                <a:blip r:embed="rId2"/>
                <a:stretch>
                  <a:fillRect l="-1007" t="-3659" b="-487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 name="Содержимое 2">
                <a:extLst>
                  <a:ext uri="{FF2B5EF4-FFF2-40B4-BE49-F238E27FC236}">
                    <a16:creationId xmlns:a16="http://schemas.microsoft.com/office/drawing/2014/main" id="{93C3F7AE-EDAA-E743-9BD7-5F142FFFD6ED}"/>
                  </a:ext>
                </a:extLst>
              </p:cNvPr>
              <p:cNvSpPr txBox="1">
                <a:spLocks/>
              </p:cNvSpPr>
              <p:nvPr/>
            </p:nvSpPr>
            <p:spPr>
              <a:xfrm>
                <a:off x="161764" y="2719856"/>
                <a:ext cx="8820472" cy="207729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b="1" dirty="0">
                    <a:solidFill>
                      <a:schemeClr val="accent3">
                        <a:lumMod val="75000"/>
                      </a:schemeClr>
                    </a:solidFill>
                    <a:ea typeface="Myriad Pro" charset="0"/>
                    <a:cs typeface="Myriad Pro" charset="0"/>
                  </a:rPr>
                  <a:t>Example</a:t>
                </a:r>
                <a:r>
                  <a:rPr lang="en-US" sz="2400" dirty="0">
                    <a:ea typeface="Myriad Pro" charset="0"/>
                    <a:cs typeface="Myriad Pro" charset="0"/>
                  </a:rPr>
                  <a:t>:  </a:t>
                </a:r>
                <a:br>
                  <a:rPr lang="en-US" sz="2400" b="0" i="1" dirty="0">
                    <a:ea typeface="Myriad Pro" charset="0"/>
                    <a:cs typeface="Myriad Pro" charset="0"/>
                  </a:rPr>
                </a:b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ea typeface="Myriad Pro" charset="0"/>
                              <a:cs typeface="Myriad Pro" charset="0"/>
                            </a:rPr>
                          </m:ctrlPr>
                        </m:funcPr>
                        <m:fName>
                          <m:limLow>
                            <m:limLowPr>
                              <m:ctrlPr>
                                <a:rPr lang="en-US" sz="2400" b="0" i="1" smtClean="0">
                                  <a:latin typeface="Cambria Math" panose="02040503050406030204" pitchFamily="18" charset="0"/>
                                  <a:ea typeface="Myriad Pro" charset="0"/>
                                  <a:cs typeface="Myriad Pro" charset="0"/>
                                </a:rPr>
                              </m:ctrlPr>
                            </m:limLowPr>
                            <m:e>
                              <m:r>
                                <m:rPr>
                                  <m:sty m:val="p"/>
                                </m:rPr>
                                <a:rPr lang="en-US" sz="2400" b="0" i="0" smtClean="0">
                                  <a:latin typeface="Cambria Math" panose="02040503050406030204" pitchFamily="18" charset="0"/>
                                  <a:ea typeface="Myriad Pro" charset="0"/>
                                  <a:cs typeface="Myriad Pro" charset="0"/>
                                </a:rPr>
                                <m:t>lim</m:t>
                              </m:r>
                            </m:e>
                            <m:lim>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m:t>
                              </m:r>
                            </m:lim>
                          </m:limLow>
                        </m:fName>
                        <m:e>
                          <m:f>
                            <m:fPr>
                              <m:ctrlPr>
                                <a:rPr lang="en-US" sz="2400" b="0" i="1" smtClean="0">
                                  <a:latin typeface="Cambria Math" panose="02040503050406030204" pitchFamily="18" charset="0"/>
                                  <a:ea typeface="Myriad Pro" charset="0"/>
                                  <a:cs typeface="Myriad Pro" charset="0"/>
                                </a:rPr>
                              </m:ctrlPr>
                            </m:fPr>
                            <m:num>
                              <m:sSub>
                                <m:sSubPr>
                                  <m:ctrlPr>
                                    <a:rPr lang="en-US" sz="2400" b="0" i="1" smtClean="0">
                                      <a:latin typeface="Cambria Math" panose="02040503050406030204" pitchFamily="18" charset="0"/>
                                      <a:ea typeface="Myriad Pro" charset="0"/>
                                      <a:cs typeface="Myriad Pro" charset="0"/>
                                    </a:rPr>
                                  </m:ctrlPr>
                                </m:sSubPr>
                                <m:e>
                                  <m:r>
                                    <a:rPr lang="en-US" sz="2400" b="0" i="1" smtClean="0">
                                      <a:latin typeface="Cambria Math" panose="02040503050406030204" pitchFamily="18" charset="0"/>
                                      <a:ea typeface="Myriad Pro" charset="0"/>
                                      <a:cs typeface="Myriad Pro" charset="0"/>
                                    </a:rPr>
                                    <m:t>𝑎</m:t>
                                  </m:r>
                                </m:e>
                                <m:sub>
                                  <m:r>
                                    <a:rPr lang="en-US" sz="2400" b="0" i="1" smtClean="0">
                                      <a:latin typeface="Cambria Math" panose="02040503050406030204" pitchFamily="18" charset="0"/>
                                      <a:ea typeface="Myriad Pro" charset="0"/>
                                      <a:cs typeface="Myriad Pro" charset="0"/>
                                    </a:rPr>
                                    <m:t>0</m:t>
                                  </m:r>
                                </m:sub>
                              </m:sSub>
                              <m:r>
                                <a:rPr lang="en-US" sz="2400" b="0" i="1" smtClean="0">
                                  <a:latin typeface="Cambria Math" panose="02040503050406030204" pitchFamily="18" charset="0"/>
                                  <a:ea typeface="Myriad Pro" charset="0"/>
                                  <a:cs typeface="Myriad Pro" charset="0"/>
                                </a:rPr>
                                <m:t>+</m:t>
                              </m:r>
                              <m:sSub>
                                <m:sSubPr>
                                  <m:ctrlPr>
                                    <a:rPr lang="en-US" sz="2400" b="0" i="1" smtClean="0">
                                      <a:latin typeface="Cambria Math" panose="02040503050406030204" pitchFamily="18" charset="0"/>
                                      <a:ea typeface="Myriad Pro" charset="0"/>
                                      <a:cs typeface="Myriad Pro" charset="0"/>
                                    </a:rPr>
                                  </m:ctrlPr>
                                </m:sSubPr>
                                <m:e>
                                  <m:r>
                                    <a:rPr lang="en-US" sz="2400" b="0" i="1" smtClean="0">
                                      <a:latin typeface="Cambria Math" panose="02040503050406030204" pitchFamily="18" charset="0"/>
                                      <a:ea typeface="Myriad Pro" charset="0"/>
                                      <a:cs typeface="Myriad Pro" charset="0"/>
                                    </a:rPr>
                                    <m:t>𝑎</m:t>
                                  </m:r>
                                </m:e>
                                <m:sub>
                                  <m:r>
                                    <a:rPr lang="en-US" sz="2400" b="0" i="1" smtClean="0">
                                      <a:latin typeface="Cambria Math" panose="02040503050406030204" pitchFamily="18" charset="0"/>
                                      <a:ea typeface="Myriad Pro" charset="0"/>
                                      <a:cs typeface="Myriad Pro" charset="0"/>
                                    </a:rPr>
                                    <m:t>1</m:t>
                                  </m:r>
                                </m:sub>
                              </m:sSub>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m:t>
                              </m:r>
                              <m:sSub>
                                <m:sSubPr>
                                  <m:ctrlPr>
                                    <a:rPr lang="en-US" sz="2400" b="0" i="1" smtClean="0">
                                      <a:latin typeface="Cambria Math" panose="02040503050406030204" pitchFamily="18" charset="0"/>
                                      <a:ea typeface="Myriad Pro" charset="0"/>
                                      <a:cs typeface="Myriad Pro" charset="0"/>
                                    </a:rPr>
                                  </m:ctrlPr>
                                </m:sSubPr>
                                <m:e>
                                  <m:r>
                                    <a:rPr lang="en-US" sz="2400" b="0" i="1" smtClean="0">
                                      <a:latin typeface="Cambria Math" panose="02040503050406030204" pitchFamily="18" charset="0"/>
                                      <a:ea typeface="Myriad Pro" charset="0"/>
                                      <a:cs typeface="Myriad Pro" charset="0"/>
                                    </a:rPr>
                                    <m:t>𝑎</m:t>
                                  </m:r>
                                </m:e>
                                <m:sub>
                                  <m:r>
                                    <a:rPr lang="en-US" sz="2400" b="0" i="1" smtClean="0">
                                      <a:latin typeface="Cambria Math" panose="02040503050406030204" pitchFamily="18" charset="0"/>
                                      <a:ea typeface="Myriad Pro" charset="0"/>
                                      <a:cs typeface="Myriad Pro" charset="0"/>
                                    </a:rPr>
                                    <m:t>2</m:t>
                                  </m:r>
                                </m:sub>
                              </m:sSub>
                              <m:sSup>
                                <m:sSupPr>
                                  <m:ctrlPr>
                                    <a:rPr lang="en-US" sz="2400" b="0" i="1" smtClean="0">
                                      <a:latin typeface="Cambria Math" panose="02040503050406030204" pitchFamily="18" charset="0"/>
                                      <a:ea typeface="Myriad Pro" charset="0"/>
                                      <a:cs typeface="Myriad Pro" charset="0"/>
                                    </a:rPr>
                                  </m:ctrlPr>
                                </m:sSupPr>
                                <m:e>
                                  <m:r>
                                    <a:rPr lang="en-US" sz="2400" b="0" i="1" smtClean="0">
                                      <a:latin typeface="Cambria Math" panose="02040503050406030204" pitchFamily="18" charset="0"/>
                                      <a:ea typeface="Myriad Pro" charset="0"/>
                                      <a:cs typeface="Myriad Pro" charset="0"/>
                                    </a:rPr>
                                    <m:t>𝑥</m:t>
                                  </m:r>
                                </m:e>
                                <m:sup>
                                  <m:r>
                                    <a:rPr lang="en-US" sz="2400" b="0" i="1" smtClean="0">
                                      <a:latin typeface="Cambria Math" panose="02040503050406030204" pitchFamily="18" charset="0"/>
                                      <a:ea typeface="Myriad Pro" charset="0"/>
                                      <a:cs typeface="Myriad Pro" charset="0"/>
                                    </a:rPr>
                                    <m:t>2</m:t>
                                  </m:r>
                                </m:sup>
                              </m:sSup>
                              <m:r>
                                <a:rPr lang="en-US" sz="2400" b="0" i="1" smtClean="0">
                                  <a:latin typeface="Cambria Math" panose="02040503050406030204" pitchFamily="18" charset="0"/>
                                  <a:ea typeface="Myriad Pro" charset="0"/>
                                  <a:cs typeface="Myriad Pro" charset="0"/>
                                </a:rPr>
                                <m:t>+…+</m:t>
                              </m:r>
                              <m:sSub>
                                <m:sSubPr>
                                  <m:ctrlPr>
                                    <a:rPr lang="en-US" sz="2400" b="0" i="1" smtClean="0">
                                      <a:latin typeface="Cambria Math" panose="02040503050406030204" pitchFamily="18" charset="0"/>
                                      <a:ea typeface="Myriad Pro" charset="0"/>
                                      <a:cs typeface="Myriad Pro" charset="0"/>
                                    </a:rPr>
                                  </m:ctrlPr>
                                </m:sSubPr>
                                <m:e>
                                  <m:r>
                                    <a:rPr lang="en-US" sz="2400" b="0" i="1" smtClean="0">
                                      <a:latin typeface="Cambria Math" panose="02040503050406030204" pitchFamily="18" charset="0"/>
                                      <a:ea typeface="Myriad Pro" charset="0"/>
                                      <a:cs typeface="Myriad Pro" charset="0"/>
                                    </a:rPr>
                                    <m:t>𝑎</m:t>
                                  </m:r>
                                </m:e>
                                <m:sub>
                                  <m:r>
                                    <a:rPr lang="en-US" sz="2400" b="0" i="1" smtClean="0">
                                      <a:latin typeface="Cambria Math" panose="02040503050406030204" pitchFamily="18" charset="0"/>
                                      <a:ea typeface="Myriad Pro" charset="0"/>
                                      <a:cs typeface="Myriad Pro" charset="0"/>
                                    </a:rPr>
                                    <m:t>𝑛</m:t>
                                  </m:r>
                                </m:sub>
                              </m:sSub>
                              <m:sSup>
                                <m:sSupPr>
                                  <m:ctrlPr>
                                    <a:rPr lang="en-US" sz="2400" b="0" i="1" smtClean="0">
                                      <a:latin typeface="Cambria Math" panose="02040503050406030204" pitchFamily="18" charset="0"/>
                                      <a:ea typeface="Myriad Pro" charset="0"/>
                                      <a:cs typeface="Myriad Pro" charset="0"/>
                                    </a:rPr>
                                  </m:ctrlPr>
                                </m:sSupPr>
                                <m:e>
                                  <m:r>
                                    <a:rPr lang="en-US" sz="2400" b="0" i="1" smtClean="0">
                                      <a:latin typeface="Cambria Math" panose="02040503050406030204" pitchFamily="18" charset="0"/>
                                      <a:ea typeface="Myriad Pro" charset="0"/>
                                      <a:cs typeface="Myriad Pro" charset="0"/>
                                    </a:rPr>
                                    <m:t>𝑥</m:t>
                                  </m:r>
                                </m:e>
                                <m:sup>
                                  <m:r>
                                    <a:rPr lang="en-US" sz="2400" b="0" i="1" smtClean="0">
                                      <a:latin typeface="Cambria Math" panose="02040503050406030204" pitchFamily="18" charset="0"/>
                                      <a:ea typeface="Myriad Pro" charset="0"/>
                                      <a:cs typeface="Myriad Pro" charset="0"/>
                                    </a:rPr>
                                    <m:t>𝑛</m:t>
                                  </m:r>
                                </m:sup>
                              </m:sSup>
                            </m:num>
                            <m:den>
                              <m:sSub>
                                <m:sSubPr>
                                  <m:ctrlPr>
                                    <a:rPr lang="en-US" sz="2400" b="0" i="1" smtClean="0">
                                      <a:latin typeface="Cambria Math" panose="02040503050406030204" pitchFamily="18" charset="0"/>
                                      <a:ea typeface="Myriad Pro" charset="0"/>
                                      <a:cs typeface="Myriad Pro" charset="0"/>
                                    </a:rPr>
                                  </m:ctrlPr>
                                </m:sSubPr>
                                <m:e>
                                  <m:r>
                                    <a:rPr lang="en-US" sz="2400" b="0" i="1" smtClean="0">
                                      <a:latin typeface="Cambria Math" panose="02040503050406030204" pitchFamily="18" charset="0"/>
                                      <a:ea typeface="Myriad Pro" charset="0"/>
                                      <a:cs typeface="Myriad Pro" charset="0"/>
                                    </a:rPr>
                                    <m:t>𝑏</m:t>
                                  </m:r>
                                </m:e>
                                <m:sub>
                                  <m:r>
                                    <a:rPr lang="en-US" sz="2400" b="0" i="1" smtClean="0">
                                      <a:latin typeface="Cambria Math" panose="02040503050406030204" pitchFamily="18" charset="0"/>
                                      <a:ea typeface="Myriad Pro" charset="0"/>
                                      <a:cs typeface="Myriad Pro" charset="0"/>
                                    </a:rPr>
                                    <m:t>0</m:t>
                                  </m:r>
                                </m:sub>
                              </m:sSub>
                              <m:r>
                                <a:rPr lang="en-US" sz="2400" b="0" i="1" smtClean="0">
                                  <a:latin typeface="Cambria Math" panose="02040503050406030204" pitchFamily="18" charset="0"/>
                                  <a:ea typeface="Myriad Pro" charset="0"/>
                                  <a:cs typeface="Myriad Pro" charset="0"/>
                                </a:rPr>
                                <m:t>+</m:t>
                              </m:r>
                              <m:sSub>
                                <m:sSubPr>
                                  <m:ctrlPr>
                                    <a:rPr lang="en-US" sz="2400" b="0" i="1" smtClean="0">
                                      <a:latin typeface="Cambria Math" panose="02040503050406030204" pitchFamily="18" charset="0"/>
                                      <a:ea typeface="Myriad Pro" charset="0"/>
                                      <a:cs typeface="Myriad Pro" charset="0"/>
                                    </a:rPr>
                                  </m:ctrlPr>
                                </m:sSubPr>
                                <m:e>
                                  <m:r>
                                    <a:rPr lang="en-US" sz="2400" b="0" i="1" smtClean="0">
                                      <a:latin typeface="Cambria Math" panose="02040503050406030204" pitchFamily="18" charset="0"/>
                                      <a:ea typeface="Myriad Pro" charset="0"/>
                                      <a:cs typeface="Myriad Pro" charset="0"/>
                                    </a:rPr>
                                    <m:t>𝑏</m:t>
                                  </m:r>
                                </m:e>
                                <m:sub>
                                  <m:r>
                                    <a:rPr lang="en-US" sz="2400" b="0" i="1" smtClean="0">
                                      <a:latin typeface="Cambria Math" panose="02040503050406030204" pitchFamily="18" charset="0"/>
                                      <a:ea typeface="Myriad Pro" charset="0"/>
                                      <a:cs typeface="Myriad Pro" charset="0"/>
                                    </a:rPr>
                                    <m:t>1</m:t>
                                  </m:r>
                                </m:sub>
                              </m:sSub>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m:t>
                              </m:r>
                              <m:sSub>
                                <m:sSubPr>
                                  <m:ctrlPr>
                                    <a:rPr lang="en-US" sz="2400" b="0" i="1" smtClean="0">
                                      <a:latin typeface="Cambria Math" panose="02040503050406030204" pitchFamily="18" charset="0"/>
                                      <a:ea typeface="Myriad Pro" charset="0"/>
                                      <a:cs typeface="Myriad Pro" charset="0"/>
                                    </a:rPr>
                                  </m:ctrlPr>
                                </m:sSubPr>
                                <m:e>
                                  <m:r>
                                    <a:rPr lang="en-US" sz="2400" b="0" i="1" smtClean="0">
                                      <a:latin typeface="Cambria Math" panose="02040503050406030204" pitchFamily="18" charset="0"/>
                                      <a:ea typeface="Myriad Pro" charset="0"/>
                                      <a:cs typeface="Myriad Pro" charset="0"/>
                                    </a:rPr>
                                    <m:t>𝑏</m:t>
                                  </m:r>
                                </m:e>
                                <m:sub>
                                  <m:r>
                                    <a:rPr lang="en-US" sz="2400" b="0" i="1" smtClean="0">
                                      <a:latin typeface="Cambria Math" panose="02040503050406030204" pitchFamily="18" charset="0"/>
                                      <a:ea typeface="Myriad Pro" charset="0"/>
                                      <a:cs typeface="Myriad Pro" charset="0"/>
                                    </a:rPr>
                                    <m:t>2</m:t>
                                  </m:r>
                                </m:sub>
                              </m:sSub>
                              <m:sSup>
                                <m:sSupPr>
                                  <m:ctrlPr>
                                    <a:rPr lang="en-US" sz="2400" b="0" i="1" smtClean="0">
                                      <a:latin typeface="Cambria Math" panose="02040503050406030204" pitchFamily="18" charset="0"/>
                                      <a:ea typeface="Myriad Pro" charset="0"/>
                                      <a:cs typeface="Myriad Pro" charset="0"/>
                                    </a:rPr>
                                  </m:ctrlPr>
                                </m:sSupPr>
                                <m:e>
                                  <m:r>
                                    <a:rPr lang="en-US" sz="2400" b="0" i="1" smtClean="0">
                                      <a:latin typeface="Cambria Math" panose="02040503050406030204" pitchFamily="18" charset="0"/>
                                      <a:ea typeface="Myriad Pro" charset="0"/>
                                      <a:cs typeface="Myriad Pro" charset="0"/>
                                    </a:rPr>
                                    <m:t>𝑥</m:t>
                                  </m:r>
                                </m:e>
                                <m:sup>
                                  <m:r>
                                    <a:rPr lang="en-US" sz="2400" b="0" i="1" smtClean="0">
                                      <a:latin typeface="Cambria Math" panose="02040503050406030204" pitchFamily="18" charset="0"/>
                                      <a:ea typeface="Myriad Pro" charset="0"/>
                                      <a:cs typeface="Myriad Pro" charset="0"/>
                                    </a:rPr>
                                    <m:t>2</m:t>
                                  </m:r>
                                </m:sup>
                              </m:sSup>
                              <m:r>
                                <a:rPr lang="en-US" sz="2400" b="0" i="1" smtClean="0">
                                  <a:latin typeface="Cambria Math" panose="02040503050406030204" pitchFamily="18" charset="0"/>
                                  <a:ea typeface="Myriad Pro" charset="0"/>
                                  <a:cs typeface="Myriad Pro" charset="0"/>
                                </a:rPr>
                                <m:t>+…+</m:t>
                              </m:r>
                              <m:sSub>
                                <m:sSubPr>
                                  <m:ctrlPr>
                                    <a:rPr lang="en-US" sz="2400" b="0" i="1" smtClean="0">
                                      <a:latin typeface="Cambria Math" panose="02040503050406030204" pitchFamily="18" charset="0"/>
                                      <a:ea typeface="Myriad Pro" charset="0"/>
                                      <a:cs typeface="Myriad Pro" charset="0"/>
                                    </a:rPr>
                                  </m:ctrlPr>
                                </m:sSubPr>
                                <m:e>
                                  <m:r>
                                    <a:rPr lang="en-US" sz="2400" b="0" i="1" smtClean="0">
                                      <a:latin typeface="Cambria Math" panose="02040503050406030204" pitchFamily="18" charset="0"/>
                                      <a:ea typeface="Myriad Pro" charset="0"/>
                                      <a:cs typeface="Myriad Pro" charset="0"/>
                                    </a:rPr>
                                    <m:t>𝑏</m:t>
                                  </m:r>
                                </m:e>
                                <m:sub>
                                  <m:r>
                                    <a:rPr lang="en-US" sz="2400" b="0" i="1" smtClean="0">
                                      <a:latin typeface="Cambria Math" panose="02040503050406030204" pitchFamily="18" charset="0"/>
                                      <a:ea typeface="Myriad Pro" charset="0"/>
                                      <a:cs typeface="Myriad Pro" charset="0"/>
                                    </a:rPr>
                                    <m:t>𝑚</m:t>
                                  </m:r>
                                </m:sub>
                              </m:sSub>
                              <m:sSup>
                                <m:sSupPr>
                                  <m:ctrlPr>
                                    <a:rPr lang="en-US" sz="2400" b="0" i="1" smtClean="0">
                                      <a:latin typeface="Cambria Math" panose="02040503050406030204" pitchFamily="18" charset="0"/>
                                      <a:ea typeface="Myriad Pro" charset="0"/>
                                      <a:cs typeface="Myriad Pro" charset="0"/>
                                    </a:rPr>
                                  </m:ctrlPr>
                                </m:sSupPr>
                                <m:e>
                                  <m:r>
                                    <a:rPr lang="en-US" sz="2400" b="0" i="1" smtClean="0">
                                      <a:latin typeface="Cambria Math" panose="02040503050406030204" pitchFamily="18" charset="0"/>
                                      <a:ea typeface="Myriad Pro" charset="0"/>
                                      <a:cs typeface="Myriad Pro" charset="0"/>
                                    </a:rPr>
                                    <m:t>𝑥</m:t>
                                  </m:r>
                                </m:e>
                                <m:sup>
                                  <m:r>
                                    <a:rPr lang="en-US" sz="2400" b="0" i="1" smtClean="0">
                                      <a:latin typeface="Cambria Math" panose="02040503050406030204" pitchFamily="18" charset="0"/>
                                      <a:ea typeface="Myriad Pro" charset="0"/>
                                      <a:cs typeface="Myriad Pro" charset="0"/>
                                    </a:rPr>
                                    <m:t>𝑚</m:t>
                                  </m:r>
                                </m:sup>
                              </m:sSup>
                            </m:den>
                          </m:f>
                        </m:e>
                      </m:func>
                    </m:oMath>
                  </m:oMathPara>
                </a14:m>
                <a:endParaRPr lang="en-US" sz="2400" dirty="0">
                  <a:ea typeface="Myriad Pro" charset="0"/>
                  <a:cs typeface="Myriad Pro" charset="0"/>
                </a:endParaRPr>
              </a:p>
            </p:txBody>
          </p:sp>
        </mc:Choice>
        <mc:Fallback xmlns="">
          <p:sp>
            <p:nvSpPr>
              <p:cNvPr id="7" name="Содержимое 2">
                <a:extLst>
                  <a:ext uri="{FF2B5EF4-FFF2-40B4-BE49-F238E27FC236}">
                    <a16:creationId xmlns:a16="http://schemas.microsoft.com/office/drawing/2014/main" id="{93C3F7AE-EDAA-E743-9BD7-5F142FFFD6ED}"/>
                  </a:ext>
                </a:extLst>
              </p:cNvPr>
              <p:cNvSpPr txBox="1">
                <a:spLocks noRot="1" noChangeAspect="1" noMove="1" noResize="1" noEditPoints="1" noAdjustHandles="1" noChangeArrowheads="1" noChangeShapeType="1" noTextEdit="1"/>
              </p:cNvSpPr>
              <p:nvPr/>
            </p:nvSpPr>
            <p:spPr>
              <a:xfrm>
                <a:off x="161764" y="2719856"/>
                <a:ext cx="8820472" cy="2077296"/>
              </a:xfrm>
              <a:prstGeom prst="rect">
                <a:avLst/>
              </a:prstGeom>
              <a:blipFill>
                <a:blip r:embed="rId3"/>
                <a:stretch>
                  <a:fillRect l="-1007" t="-3030"/>
                </a:stretch>
              </a:blipFill>
            </p:spPr>
            <p:txBody>
              <a:bodyPr/>
              <a:lstStyle/>
              <a:p>
                <a:r>
                  <a:rPr lang="ru-RU">
                    <a:noFill/>
                  </a:rPr>
                  <a:t> </a:t>
                </a:r>
              </a:p>
            </p:txBody>
          </p:sp>
        </mc:Fallback>
      </mc:AlternateContent>
    </p:spTree>
    <p:extLst>
      <p:ext uri="{BB962C8B-B14F-4D97-AF65-F5344CB8AC3E}">
        <p14:creationId xmlns:p14="http://schemas.microsoft.com/office/powerpoint/2010/main" val="3996321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Function Limits: the boundary rule</a:t>
            </a:r>
            <a:endParaRPr lang="ru-RU" sz="3200" b="1" dirty="0">
              <a:solidFill>
                <a:schemeClr val="accent1">
                  <a:lumMod val="75000"/>
                </a:schemeClr>
              </a:solidFill>
              <a:latin typeface="+mn-lt"/>
              <a:cs typeface="Times New Roman" pitchFamily="18" charset="0"/>
            </a:endParaRPr>
          </a:p>
        </p:txBody>
      </p:sp>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213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Another usual case  of easily calculated limits is the product of </a:t>
            </a:r>
            <a:r>
              <a:rPr lang="en-US" sz="2400" b="1" dirty="0">
                <a:solidFill>
                  <a:srgbClr val="C00000"/>
                </a:solidFill>
                <a:ea typeface="Myriad Pro" charset="0"/>
                <a:cs typeface="Myriad Pro" charset="0"/>
              </a:rPr>
              <a:t>bounded</a:t>
            </a:r>
            <a:r>
              <a:rPr lang="en-US" sz="2400" dirty="0">
                <a:ea typeface="Myriad Pro" charset="0"/>
                <a:cs typeface="Myriad Pro" charset="0"/>
              </a:rPr>
              <a:t> and </a:t>
            </a:r>
            <a:r>
              <a:rPr lang="en-US" sz="2400" b="1" dirty="0">
                <a:solidFill>
                  <a:srgbClr val="C00000"/>
                </a:solidFill>
                <a:ea typeface="Myriad Pro" charset="0"/>
                <a:cs typeface="Myriad Pro" charset="0"/>
              </a:rPr>
              <a:t>infinitesimal</a:t>
            </a:r>
            <a:r>
              <a:rPr lang="en-US" sz="2400" dirty="0">
                <a:ea typeface="Myriad Pro" charset="0"/>
                <a:cs typeface="Myriad Pro" charset="0"/>
              </a:rPr>
              <a:t> function which is, in turn, </a:t>
            </a:r>
            <a:r>
              <a:rPr lang="en-US" sz="2400" b="1" dirty="0">
                <a:solidFill>
                  <a:srgbClr val="C00000"/>
                </a:solidFill>
                <a:ea typeface="Myriad Pro" charset="0"/>
                <a:cs typeface="Myriad Pro" charset="0"/>
              </a:rPr>
              <a:t>infinitesimal</a:t>
            </a:r>
            <a:r>
              <a:rPr lang="en-US" sz="2400" dirty="0">
                <a:ea typeface="Myriad Pro" charset="0"/>
                <a:cs typeface="Myriad Pro" charset="0"/>
              </a:rPr>
              <a:t> too.</a:t>
            </a:r>
          </a:p>
        </p:txBody>
      </p:sp>
    </p:spTree>
    <p:extLst>
      <p:ext uri="{BB962C8B-B14F-4D97-AF65-F5344CB8AC3E}">
        <p14:creationId xmlns:p14="http://schemas.microsoft.com/office/powerpoint/2010/main" val="2276960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yriad Pro" pitchFamily="34" charset="0"/>
                <a:cs typeface="Times New Roman" pitchFamily="18" charset="0"/>
              </a:rPr>
              <a:t>Introduction</a:t>
            </a:r>
            <a:endParaRPr lang="ru-RU" sz="3200" b="1" dirty="0">
              <a:solidFill>
                <a:schemeClr val="accent1">
                  <a:lumMod val="75000"/>
                </a:schemeClr>
              </a:solidFill>
              <a:latin typeface="Myriad Pro" pitchFamily="34" charset="0"/>
              <a:cs typeface="Times New Roman" pitchFamily="18" charset="0"/>
            </a:endParaRPr>
          </a:p>
        </p:txBody>
      </p:sp>
      <p:sp>
        <p:nvSpPr>
          <p:cNvPr id="3" name="Содержимое 2"/>
          <p:cNvSpPr>
            <a:spLocks noGrp="1"/>
          </p:cNvSpPr>
          <p:nvPr>
            <p:ph idx="1"/>
          </p:nvPr>
        </p:nvSpPr>
        <p:spPr>
          <a:xfrm>
            <a:off x="323528" y="638682"/>
            <a:ext cx="6120680" cy="3438390"/>
          </a:xfrm>
        </p:spPr>
        <p:txBody>
          <a:bodyPr>
            <a:noAutofit/>
          </a:bodyPr>
          <a:lstStyle/>
          <a:p>
            <a:pPr>
              <a:lnSpc>
                <a:spcPts val="2700"/>
              </a:lnSpc>
              <a:spcBef>
                <a:spcPts val="0"/>
              </a:spcBef>
              <a:spcAft>
                <a:spcPts val="900"/>
              </a:spcAft>
            </a:pPr>
            <a:r>
              <a:rPr lang="en-US" sz="2400" i="1" dirty="0">
                <a:latin typeface="Myriad Pro" charset="0"/>
                <a:ea typeface="Myriad Pro" charset="0"/>
                <a:cs typeface="Myriad Pro" charset="0"/>
              </a:rPr>
              <a:t>We now know how to compute limits of sequences</a:t>
            </a:r>
          </a:p>
          <a:p>
            <a:pPr>
              <a:lnSpc>
                <a:spcPts val="2700"/>
              </a:lnSpc>
              <a:spcBef>
                <a:spcPts val="0"/>
              </a:spcBef>
              <a:spcAft>
                <a:spcPts val="900"/>
              </a:spcAft>
            </a:pPr>
            <a:r>
              <a:rPr lang="en-US" sz="2400" i="1" dirty="0">
                <a:latin typeface="Myriad Pro" charset="0"/>
                <a:ea typeface="Myriad Pro" charset="0"/>
                <a:cs typeface="Myriad Pro" charset="0"/>
              </a:rPr>
              <a:t>How does it change in case of real instead of natural domain?</a:t>
            </a:r>
          </a:p>
          <a:p>
            <a:pPr>
              <a:lnSpc>
                <a:spcPts val="2700"/>
              </a:lnSpc>
              <a:spcBef>
                <a:spcPts val="0"/>
              </a:spcBef>
              <a:spcAft>
                <a:spcPts val="900"/>
              </a:spcAft>
            </a:pPr>
            <a:r>
              <a:rPr lang="en-US" sz="2400" i="1" dirty="0">
                <a:latin typeface="Myriad Pro" charset="0"/>
                <a:ea typeface="Myriad Pro" charset="0"/>
                <a:cs typeface="Myriad Pro" charset="0"/>
              </a:rPr>
              <a:t>How to compare function asymptotic point-wise?</a:t>
            </a:r>
          </a:p>
          <a:p>
            <a:pPr>
              <a:lnSpc>
                <a:spcPts val="2700"/>
              </a:lnSpc>
              <a:spcBef>
                <a:spcPts val="0"/>
              </a:spcBef>
              <a:spcAft>
                <a:spcPts val="900"/>
              </a:spcAft>
            </a:pPr>
            <a:r>
              <a:rPr lang="en-US" sz="2400" i="1" dirty="0">
                <a:latin typeface="Myriad Pro" charset="0"/>
                <a:ea typeface="Myriad Pro" charset="0"/>
                <a:cs typeface="Myriad Pro" charset="0"/>
              </a:rPr>
              <a:t>How does administering additional degree of freedom – second and other variables – affect the limit concept? </a:t>
            </a:r>
          </a:p>
        </p:txBody>
      </p:sp>
      <p:pic>
        <p:nvPicPr>
          <p:cNvPr id="5" name="Рисунок 4">
            <a:extLst>
              <a:ext uri="{FF2B5EF4-FFF2-40B4-BE49-F238E27FC236}">
                <a16:creationId xmlns:a16="http://schemas.microsoft.com/office/drawing/2014/main" id="{76DDFEC5-EDE3-1E42-AC54-24BE1820FC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7878" y="3933056"/>
            <a:ext cx="3412660" cy="2629940"/>
          </a:xfrm>
          <a:prstGeom prst="rect">
            <a:avLst/>
          </a:prstGeom>
        </p:spPr>
      </p:pic>
    </p:spTree>
    <p:extLst>
      <p:ext uri="{BB962C8B-B14F-4D97-AF65-F5344CB8AC3E}">
        <p14:creationId xmlns:p14="http://schemas.microsoft.com/office/powerpoint/2010/main" val="630609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Function Limits: the boundary rule</a:t>
            </a:r>
            <a:endParaRPr lang="ru-RU" sz="3200" b="1" dirty="0">
              <a:solidFill>
                <a:schemeClr val="accent1">
                  <a:lumMod val="75000"/>
                </a:schemeClr>
              </a:solidFill>
              <a:latin typeface="+mn-lt"/>
              <a:cs typeface="Times New Roman" pitchFamily="18" charset="0"/>
            </a:endParaRPr>
          </a:p>
        </p:txBody>
      </p:sp>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213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Another usual case  of easily calculated limits is the product of </a:t>
            </a:r>
            <a:r>
              <a:rPr lang="en-US" sz="2400" b="1" dirty="0">
                <a:solidFill>
                  <a:srgbClr val="C00000"/>
                </a:solidFill>
                <a:ea typeface="Myriad Pro" charset="0"/>
                <a:cs typeface="Myriad Pro" charset="0"/>
              </a:rPr>
              <a:t>bounded</a:t>
            </a:r>
            <a:r>
              <a:rPr lang="en-US" sz="2400" dirty="0">
                <a:ea typeface="Myriad Pro" charset="0"/>
                <a:cs typeface="Myriad Pro" charset="0"/>
              </a:rPr>
              <a:t> and </a:t>
            </a:r>
            <a:r>
              <a:rPr lang="en-US" sz="2400" b="1" dirty="0">
                <a:solidFill>
                  <a:srgbClr val="C00000"/>
                </a:solidFill>
                <a:ea typeface="Myriad Pro" charset="0"/>
                <a:cs typeface="Myriad Pro" charset="0"/>
              </a:rPr>
              <a:t>infinitesimal</a:t>
            </a:r>
            <a:r>
              <a:rPr lang="en-US" sz="2400" dirty="0">
                <a:ea typeface="Myriad Pro" charset="0"/>
                <a:cs typeface="Myriad Pro" charset="0"/>
              </a:rPr>
              <a:t> function which is, in turn, </a:t>
            </a:r>
            <a:r>
              <a:rPr lang="en-US" sz="2400" b="1" dirty="0">
                <a:solidFill>
                  <a:srgbClr val="C00000"/>
                </a:solidFill>
                <a:ea typeface="Myriad Pro" charset="0"/>
                <a:cs typeface="Myriad Pro" charset="0"/>
              </a:rPr>
              <a:t>infinitesimal</a:t>
            </a:r>
            <a:r>
              <a:rPr lang="en-US" sz="2400" dirty="0">
                <a:ea typeface="Myriad Pro" charset="0"/>
                <a:cs typeface="Myriad Pro" charset="0"/>
              </a:rPr>
              <a:t> too.</a:t>
            </a:r>
          </a:p>
        </p:txBody>
      </p:sp>
      <mc:AlternateContent xmlns:mc="http://schemas.openxmlformats.org/markup-compatibility/2006" xmlns:a14="http://schemas.microsoft.com/office/drawing/2010/main">
        <mc:Choice Requires="a14">
          <p:sp>
            <p:nvSpPr>
              <p:cNvPr id="7" name="Содержимое 2">
                <a:extLst>
                  <a:ext uri="{FF2B5EF4-FFF2-40B4-BE49-F238E27FC236}">
                    <a16:creationId xmlns:a16="http://schemas.microsoft.com/office/drawing/2014/main" id="{93C3F7AE-EDAA-E743-9BD7-5F142FFFD6ED}"/>
                  </a:ext>
                </a:extLst>
              </p:cNvPr>
              <p:cNvSpPr txBox="1">
                <a:spLocks/>
              </p:cNvSpPr>
              <p:nvPr/>
            </p:nvSpPr>
            <p:spPr>
              <a:xfrm>
                <a:off x="161764" y="1864010"/>
                <a:ext cx="8820472" cy="207729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b="1" dirty="0">
                    <a:solidFill>
                      <a:schemeClr val="accent3">
                        <a:lumMod val="75000"/>
                      </a:schemeClr>
                    </a:solidFill>
                    <a:ea typeface="Myriad Pro" charset="0"/>
                    <a:cs typeface="Myriad Pro" charset="0"/>
                  </a:rPr>
                  <a:t>Example</a:t>
                </a:r>
                <a:r>
                  <a:rPr lang="en-US" sz="2400" dirty="0">
                    <a:ea typeface="Myriad Pro" charset="0"/>
                    <a:cs typeface="Myriad Pro" charset="0"/>
                  </a:rPr>
                  <a:t>:  </a:t>
                </a:r>
                <a:br>
                  <a:rPr lang="en-US" sz="2400" b="0" i="1" dirty="0">
                    <a:ea typeface="Myriad Pro" charset="0"/>
                    <a:cs typeface="Myriad Pro" charset="0"/>
                  </a:rPr>
                </a:b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ea typeface="Myriad Pro" charset="0"/>
                              <a:cs typeface="Myriad Pro" charset="0"/>
                            </a:rPr>
                          </m:ctrlPr>
                        </m:funcPr>
                        <m:fName>
                          <m:limLow>
                            <m:limLowPr>
                              <m:ctrlPr>
                                <a:rPr lang="en-US" sz="2400" b="0" i="1" smtClean="0">
                                  <a:latin typeface="Cambria Math" panose="02040503050406030204" pitchFamily="18" charset="0"/>
                                  <a:ea typeface="Myriad Pro" charset="0"/>
                                  <a:cs typeface="Myriad Pro" charset="0"/>
                                </a:rPr>
                              </m:ctrlPr>
                            </m:limLowPr>
                            <m:e>
                              <m:r>
                                <m:rPr>
                                  <m:sty m:val="p"/>
                                </m:rPr>
                                <a:rPr lang="en-US" sz="2400" b="0" i="0" smtClean="0">
                                  <a:latin typeface="Cambria Math" panose="02040503050406030204" pitchFamily="18" charset="0"/>
                                  <a:ea typeface="Myriad Pro" charset="0"/>
                                  <a:cs typeface="Myriad Pro" charset="0"/>
                                </a:rPr>
                                <m:t>lim</m:t>
                              </m:r>
                            </m:e>
                            <m:lim>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m:t>
                              </m:r>
                            </m:lim>
                          </m:limLow>
                        </m:fName>
                        <m:e>
                          <m:f>
                            <m:fPr>
                              <m:ctrlPr>
                                <a:rPr lang="en-US" sz="2400" b="0" i="1" smtClean="0">
                                  <a:latin typeface="Cambria Math" panose="02040503050406030204" pitchFamily="18" charset="0"/>
                                  <a:ea typeface="Myriad Pro" charset="0"/>
                                  <a:cs typeface="Myriad Pro" charset="0"/>
                                </a:rPr>
                              </m:ctrlPr>
                            </m:fPr>
                            <m:num>
                              <m:func>
                                <m:funcPr>
                                  <m:ctrlPr>
                                    <a:rPr lang="en-US" sz="2400" b="0" i="1" smtClean="0">
                                      <a:latin typeface="Cambria Math" panose="02040503050406030204" pitchFamily="18" charset="0"/>
                                      <a:ea typeface="Myriad Pro" charset="0"/>
                                      <a:cs typeface="Myriad Pro" charset="0"/>
                                    </a:rPr>
                                  </m:ctrlPr>
                                </m:funcPr>
                                <m:fName>
                                  <m:r>
                                    <m:rPr>
                                      <m:sty m:val="p"/>
                                    </m:rPr>
                                    <a:rPr lang="en-US" sz="2400" b="0" i="0" smtClean="0">
                                      <a:latin typeface="Cambria Math" panose="02040503050406030204" pitchFamily="18" charset="0"/>
                                      <a:ea typeface="Myriad Pro" charset="0"/>
                                      <a:cs typeface="Myriad Pro" charset="0"/>
                                    </a:rPr>
                                    <m:t>sin</m:t>
                                  </m:r>
                                </m:fName>
                                <m:e>
                                  <m:r>
                                    <a:rPr lang="en-US" sz="2400" b="0" i="1" smtClean="0">
                                      <a:latin typeface="Cambria Math" panose="02040503050406030204" pitchFamily="18" charset="0"/>
                                      <a:ea typeface="Myriad Pro" charset="0"/>
                                      <a:cs typeface="Myriad Pro" charset="0"/>
                                    </a:rPr>
                                    <m:t>𝑥</m:t>
                                  </m:r>
                                </m:e>
                              </m:func>
                            </m:num>
                            <m:den>
                              <m:r>
                                <a:rPr lang="en-US" sz="2400" b="0" i="1" smtClean="0">
                                  <a:latin typeface="Cambria Math" panose="02040503050406030204" pitchFamily="18" charset="0"/>
                                  <a:ea typeface="Myriad Pro" charset="0"/>
                                  <a:cs typeface="Myriad Pro" charset="0"/>
                                </a:rPr>
                                <m:t>𝑥</m:t>
                              </m:r>
                            </m:den>
                          </m:f>
                        </m:e>
                      </m:func>
                      <m:r>
                        <a:rPr lang="en-US" sz="2400" b="0" i="1" smtClean="0">
                          <a:latin typeface="Cambria Math" panose="02040503050406030204" pitchFamily="18" charset="0"/>
                          <a:ea typeface="Myriad Pro" charset="0"/>
                          <a:cs typeface="Myriad Pro" charset="0"/>
                        </a:rPr>
                        <m:t>                  </m:t>
                      </m:r>
                      <m:func>
                        <m:funcPr>
                          <m:ctrlPr>
                            <a:rPr lang="en-US" sz="2400" b="0" i="1" smtClean="0">
                              <a:latin typeface="Cambria Math" panose="02040503050406030204" pitchFamily="18" charset="0"/>
                              <a:ea typeface="Myriad Pro" charset="0"/>
                              <a:cs typeface="Myriad Pro" charset="0"/>
                            </a:rPr>
                          </m:ctrlPr>
                        </m:funcPr>
                        <m:fName>
                          <m:limLow>
                            <m:limLowPr>
                              <m:ctrlPr>
                                <a:rPr lang="en-US" sz="2400" b="0" i="1" smtClean="0">
                                  <a:latin typeface="Cambria Math" panose="02040503050406030204" pitchFamily="18" charset="0"/>
                                  <a:ea typeface="Myriad Pro" charset="0"/>
                                  <a:cs typeface="Myriad Pro" charset="0"/>
                                </a:rPr>
                              </m:ctrlPr>
                            </m:limLowPr>
                            <m:e>
                              <m:r>
                                <m:rPr>
                                  <m:sty m:val="p"/>
                                </m:rPr>
                                <a:rPr lang="en-US" sz="2400" b="0" i="0" smtClean="0">
                                  <a:latin typeface="Cambria Math" panose="02040503050406030204" pitchFamily="18" charset="0"/>
                                  <a:ea typeface="Myriad Pro" charset="0"/>
                                  <a:cs typeface="Myriad Pro" charset="0"/>
                                </a:rPr>
                                <m:t>lim</m:t>
                              </m:r>
                            </m:e>
                            <m:lim>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→0+</m:t>
                              </m:r>
                            </m:lim>
                          </m:limLow>
                        </m:fName>
                        <m:e>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m:t>
                          </m:r>
                          <m:func>
                            <m:funcPr>
                              <m:ctrlPr>
                                <a:rPr lang="en-US" sz="2400" b="0" i="1" smtClean="0">
                                  <a:latin typeface="Cambria Math" panose="02040503050406030204" pitchFamily="18" charset="0"/>
                                  <a:ea typeface="Myriad Pro" charset="0"/>
                                  <a:cs typeface="Myriad Pro" charset="0"/>
                                </a:rPr>
                              </m:ctrlPr>
                            </m:funcPr>
                            <m:fName>
                              <m:r>
                                <m:rPr>
                                  <m:sty m:val="p"/>
                                </m:rPr>
                                <a:rPr lang="en-US" sz="2400" b="0" i="0" smtClean="0">
                                  <a:latin typeface="Cambria Math" panose="02040503050406030204" pitchFamily="18" charset="0"/>
                                  <a:ea typeface="Myriad Pro" charset="0"/>
                                  <a:cs typeface="Myriad Pro" charset="0"/>
                                </a:rPr>
                                <m:t>cos</m:t>
                              </m:r>
                            </m:fName>
                            <m:e>
                              <m:sSup>
                                <m:sSupPr>
                                  <m:ctrlPr>
                                    <a:rPr lang="en-US" sz="2400" b="0" i="1" smtClean="0">
                                      <a:latin typeface="Cambria Math" panose="02040503050406030204" pitchFamily="18" charset="0"/>
                                      <a:ea typeface="Myriad Pro" charset="0"/>
                                      <a:cs typeface="Myriad Pro" charset="0"/>
                                    </a:rPr>
                                  </m:ctrlPr>
                                </m:sSupPr>
                                <m:e>
                                  <m:r>
                                    <a:rPr lang="en-US" sz="2400" b="0" i="1" smtClean="0">
                                      <a:latin typeface="Cambria Math" panose="02040503050406030204" pitchFamily="18" charset="0"/>
                                      <a:ea typeface="Myriad Pro" charset="0"/>
                                      <a:cs typeface="Myriad Pro" charset="0"/>
                                    </a:rPr>
                                    <m:t>𝑒</m:t>
                                  </m:r>
                                </m:e>
                                <m:sup>
                                  <m:d>
                                    <m:dPr>
                                      <m:begChr m:val="["/>
                                      <m:endChr m:val="]"/>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1/</m:t>
                                      </m:r>
                                      <m:r>
                                        <a:rPr lang="en-US" sz="2400" b="0" i="1" smtClean="0">
                                          <a:latin typeface="Cambria Math" panose="02040503050406030204" pitchFamily="18" charset="0"/>
                                          <a:ea typeface="Myriad Pro" charset="0"/>
                                          <a:cs typeface="Myriad Pro" charset="0"/>
                                        </a:rPr>
                                        <m:t>𝑥</m:t>
                                      </m:r>
                                    </m:e>
                                  </m:d>
                                  <m:r>
                                    <a:rPr lang="en-US" sz="2400" b="0" i="1" smtClean="0">
                                      <a:latin typeface="Cambria Math" panose="02040503050406030204" pitchFamily="18" charset="0"/>
                                      <a:ea typeface="Myriad Pro" charset="0"/>
                                      <a:cs typeface="Myriad Pro" charset="0"/>
                                    </a:rPr>
                                    <m:t>!</m:t>
                                  </m:r>
                                </m:sup>
                              </m:sSup>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m:t>
                              </m:r>
                            </m:e>
                          </m:func>
                        </m:e>
                      </m:func>
                    </m:oMath>
                  </m:oMathPara>
                </a14:m>
                <a:endParaRPr lang="en-US" sz="2400" dirty="0">
                  <a:ea typeface="Myriad Pro" charset="0"/>
                  <a:cs typeface="Myriad Pro" charset="0"/>
                </a:endParaRPr>
              </a:p>
            </p:txBody>
          </p:sp>
        </mc:Choice>
        <mc:Fallback xmlns="">
          <p:sp>
            <p:nvSpPr>
              <p:cNvPr id="7" name="Содержимое 2">
                <a:extLst>
                  <a:ext uri="{FF2B5EF4-FFF2-40B4-BE49-F238E27FC236}">
                    <a16:creationId xmlns:a16="http://schemas.microsoft.com/office/drawing/2014/main" id="{93C3F7AE-EDAA-E743-9BD7-5F142FFFD6ED}"/>
                  </a:ext>
                </a:extLst>
              </p:cNvPr>
              <p:cNvSpPr txBox="1">
                <a:spLocks noRot="1" noChangeAspect="1" noMove="1" noResize="1" noEditPoints="1" noAdjustHandles="1" noChangeArrowheads="1" noChangeShapeType="1" noTextEdit="1"/>
              </p:cNvSpPr>
              <p:nvPr/>
            </p:nvSpPr>
            <p:spPr>
              <a:xfrm>
                <a:off x="161764" y="1864010"/>
                <a:ext cx="8820472" cy="2077296"/>
              </a:xfrm>
              <a:prstGeom prst="rect">
                <a:avLst/>
              </a:prstGeom>
              <a:blipFill>
                <a:blip r:embed="rId2"/>
                <a:stretch>
                  <a:fillRect l="-1007" t="-3049"/>
                </a:stretch>
              </a:blipFill>
            </p:spPr>
            <p:txBody>
              <a:bodyPr/>
              <a:lstStyle/>
              <a:p>
                <a:r>
                  <a:rPr lang="ru-RU">
                    <a:noFill/>
                  </a:rPr>
                  <a:t> </a:t>
                </a:r>
              </a:p>
            </p:txBody>
          </p:sp>
        </mc:Fallback>
      </mc:AlternateContent>
      <p:pic>
        <p:nvPicPr>
          <p:cNvPr id="5" name="Рисунок 4">
            <a:extLst>
              <a:ext uri="{FF2B5EF4-FFF2-40B4-BE49-F238E27FC236}">
                <a16:creationId xmlns:a16="http://schemas.microsoft.com/office/drawing/2014/main" id="{2D2254F0-D964-2942-8925-CFD88A5E38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1740" y="2921466"/>
            <a:ext cx="4680520" cy="3514128"/>
          </a:xfrm>
          <a:prstGeom prst="rect">
            <a:avLst/>
          </a:prstGeom>
        </p:spPr>
      </p:pic>
    </p:spTree>
    <p:extLst>
      <p:ext uri="{BB962C8B-B14F-4D97-AF65-F5344CB8AC3E}">
        <p14:creationId xmlns:p14="http://schemas.microsoft.com/office/powerpoint/2010/main" val="23193684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a:xfrm>
            <a:off x="2762926" y="2857500"/>
            <a:ext cx="3618148" cy="1143000"/>
          </a:xfrm>
        </p:spPr>
        <p:txBody>
          <a:bodyPr>
            <a:noAutofit/>
          </a:bodyPr>
          <a:lstStyle/>
          <a:p>
            <a:pPr algn="l"/>
            <a:r>
              <a:rPr lang="en-US" sz="3200" b="1" dirty="0">
                <a:solidFill>
                  <a:schemeClr val="accent1">
                    <a:lumMod val="75000"/>
                  </a:schemeClr>
                </a:solidFill>
              </a:rPr>
              <a:t>Two important limits</a:t>
            </a:r>
          </a:p>
        </p:txBody>
      </p:sp>
    </p:spTree>
    <p:extLst>
      <p:ext uri="{BB962C8B-B14F-4D97-AF65-F5344CB8AC3E}">
        <p14:creationId xmlns:p14="http://schemas.microsoft.com/office/powerpoint/2010/main" val="42047098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Function Limits: important limits</a:t>
            </a:r>
            <a:endParaRPr lang="ru-RU" sz="3200" b="1" dirty="0">
              <a:solidFill>
                <a:schemeClr val="accent1">
                  <a:lumMod val="75000"/>
                </a:schemeClr>
              </a:solidFill>
              <a:latin typeface="+mn-lt"/>
              <a:cs typeface="Times New Roman" pitchFamily="18" charset="0"/>
            </a:endParaRPr>
          </a:p>
        </p:txBody>
      </p:sp>
      <mc:AlternateContent xmlns:mc="http://schemas.openxmlformats.org/markup-compatibility/2006" xmlns:a14="http://schemas.microsoft.com/office/drawing/2010/main">
        <mc:Choice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7892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There are two </a:t>
                </a:r>
                <a:r>
                  <a:rPr lang="en-US" sz="2400" b="1" dirty="0">
                    <a:solidFill>
                      <a:srgbClr val="C00000"/>
                    </a:solidFill>
                    <a:ea typeface="Myriad Pro" charset="0"/>
                    <a:cs typeface="Myriad Pro" charset="0"/>
                  </a:rPr>
                  <a:t>important</a:t>
                </a:r>
                <a:r>
                  <a:rPr lang="en-US" sz="2400" dirty="0">
                    <a:ea typeface="Myriad Pro" charset="0"/>
                    <a:cs typeface="Myriad Pro" charset="0"/>
                  </a:rPr>
                  <a:t> and famous limits that we mention before going any further. The first you have already seen: it concerns the definition of </a:t>
                </a:r>
                <a14:m>
                  <m:oMath xmlns:m="http://schemas.openxmlformats.org/officeDocument/2006/math">
                    <m:r>
                      <a:rPr lang="en-US" sz="2400" b="0" i="1" smtClean="0">
                        <a:latin typeface="Cambria Math" panose="02040503050406030204" pitchFamily="18" charset="0"/>
                        <a:ea typeface="Myriad Pro" charset="0"/>
                        <a:cs typeface="Myriad Pro" charset="0"/>
                      </a:rPr>
                      <m:t>𝑒</m:t>
                    </m:r>
                  </m:oMath>
                </a14:m>
                <a:r>
                  <a:rPr lang="en-US" sz="2400" dirty="0">
                    <a:ea typeface="Myriad Pro" charset="0"/>
                    <a:cs typeface="Myriad Pro" charset="0"/>
                  </a:rPr>
                  <a:t>:</a:t>
                </a:r>
              </a:p>
              <a:p>
                <a:pPr marL="0" indent="0">
                  <a:lnSpc>
                    <a:spcPts val="2700"/>
                  </a:lnSpc>
                  <a:spcBef>
                    <a:spcPts val="0"/>
                  </a:spcBef>
                  <a:spcAft>
                    <a:spcPts val="900"/>
                  </a:spcAft>
                  <a:buNone/>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ea typeface="Myriad Pro" charset="0"/>
                              <a:cs typeface="Myriad Pro" charset="0"/>
                            </a:rPr>
                          </m:ctrlPr>
                        </m:funcPr>
                        <m:fName>
                          <m:limLow>
                            <m:limLowPr>
                              <m:ctrlPr>
                                <a:rPr lang="en-US" sz="2400" b="0" i="1" smtClean="0">
                                  <a:latin typeface="Cambria Math" panose="02040503050406030204" pitchFamily="18" charset="0"/>
                                  <a:ea typeface="Myriad Pro" charset="0"/>
                                  <a:cs typeface="Myriad Pro" charset="0"/>
                                </a:rPr>
                              </m:ctrlPr>
                            </m:limLowPr>
                            <m:e>
                              <m:r>
                                <m:rPr>
                                  <m:sty m:val="p"/>
                                </m:rPr>
                                <a:rPr lang="en-US" sz="2400" b="0" i="0" smtClean="0">
                                  <a:latin typeface="Cambria Math" panose="02040503050406030204" pitchFamily="18" charset="0"/>
                                  <a:ea typeface="Myriad Pro" charset="0"/>
                                  <a:cs typeface="Myriad Pro" charset="0"/>
                                </a:rPr>
                                <m:t>lim</m:t>
                              </m:r>
                            </m:e>
                            <m:lim>
                              <m:r>
                                <a:rPr lang="en-US" sz="2400" b="0" i="1" smtClean="0">
                                  <a:latin typeface="Cambria Math" panose="02040503050406030204" pitchFamily="18" charset="0"/>
                                  <a:ea typeface="Myriad Pro" charset="0"/>
                                  <a:cs typeface="Myriad Pro" charset="0"/>
                                </a:rPr>
                                <m:t>𝑛</m:t>
                              </m:r>
                              <m:r>
                                <a:rPr lang="en-US" sz="2400" b="0" i="1" smtClean="0">
                                  <a:latin typeface="Cambria Math" panose="02040503050406030204" pitchFamily="18" charset="0"/>
                                  <a:ea typeface="Myriad Pro" charset="0"/>
                                  <a:cs typeface="Myriad Pro" charset="0"/>
                                </a:rPr>
                                <m:t>→∞</m:t>
                              </m:r>
                            </m:lim>
                          </m:limLow>
                        </m:fName>
                        <m:e>
                          <m:sSup>
                            <m:sSupPr>
                              <m:ctrlPr>
                                <a:rPr lang="en-US" sz="2400" b="0" i="1" smtClean="0">
                                  <a:latin typeface="Cambria Math" panose="02040503050406030204" pitchFamily="18" charset="0"/>
                                  <a:ea typeface="Myriad Pro" charset="0"/>
                                  <a:cs typeface="Myriad Pro" charset="0"/>
                                </a:rPr>
                              </m:ctrlPr>
                            </m:sSupPr>
                            <m:e>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1+</m:t>
                                  </m:r>
                                  <m:f>
                                    <m:fPr>
                                      <m:ctrlPr>
                                        <a:rPr lang="en-US" sz="2400" b="0" i="1" smtClean="0">
                                          <a:latin typeface="Cambria Math" panose="02040503050406030204" pitchFamily="18" charset="0"/>
                                          <a:ea typeface="Myriad Pro" charset="0"/>
                                          <a:cs typeface="Myriad Pro" charset="0"/>
                                        </a:rPr>
                                      </m:ctrlPr>
                                    </m:fPr>
                                    <m:num>
                                      <m:r>
                                        <a:rPr lang="en-US" sz="2400" b="0" i="1" smtClean="0">
                                          <a:latin typeface="Cambria Math" panose="02040503050406030204" pitchFamily="18" charset="0"/>
                                          <a:ea typeface="Myriad Pro" charset="0"/>
                                          <a:cs typeface="Myriad Pro" charset="0"/>
                                        </a:rPr>
                                        <m:t>1</m:t>
                                      </m:r>
                                    </m:num>
                                    <m:den>
                                      <m:r>
                                        <a:rPr lang="en-US" sz="2400" b="0" i="1" smtClean="0">
                                          <a:latin typeface="Cambria Math" panose="02040503050406030204" pitchFamily="18" charset="0"/>
                                          <a:ea typeface="Myriad Pro" charset="0"/>
                                          <a:cs typeface="Myriad Pro" charset="0"/>
                                        </a:rPr>
                                        <m:t>𝑛</m:t>
                                      </m:r>
                                    </m:den>
                                  </m:f>
                                </m:e>
                              </m:d>
                            </m:e>
                            <m:sup>
                              <m:r>
                                <a:rPr lang="en-US" sz="2400" b="0" i="1" smtClean="0">
                                  <a:latin typeface="Cambria Math" panose="02040503050406030204" pitchFamily="18" charset="0"/>
                                  <a:ea typeface="Myriad Pro" charset="0"/>
                                  <a:cs typeface="Myriad Pro" charset="0"/>
                                </a:rPr>
                                <m:t>𝑛</m:t>
                              </m:r>
                            </m:sup>
                          </m:sSup>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𝑒</m:t>
                          </m:r>
                          <m:r>
                            <a:rPr lang="en-US" sz="2400" b="0" i="1" smtClean="0">
                              <a:latin typeface="Cambria Math" panose="02040503050406030204" pitchFamily="18" charset="0"/>
                              <a:ea typeface="Myriad Pro" charset="0"/>
                              <a:cs typeface="Myriad Pro" charset="0"/>
                            </a:rPr>
                            <m:t>      ⇒      </m:t>
                          </m:r>
                          <m:func>
                            <m:funcPr>
                              <m:ctrlPr>
                                <a:rPr lang="en-US" sz="2400" b="0" i="1" smtClean="0">
                                  <a:latin typeface="Cambria Math" panose="02040503050406030204" pitchFamily="18" charset="0"/>
                                  <a:ea typeface="Myriad Pro" charset="0"/>
                                  <a:cs typeface="Myriad Pro" charset="0"/>
                                </a:rPr>
                              </m:ctrlPr>
                            </m:funcPr>
                            <m:fName>
                              <m:limLow>
                                <m:limLowPr>
                                  <m:ctrlPr>
                                    <a:rPr lang="en-US" sz="2400" b="0" i="1" smtClean="0">
                                      <a:latin typeface="Cambria Math" panose="02040503050406030204" pitchFamily="18" charset="0"/>
                                      <a:ea typeface="Myriad Pro" charset="0"/>
                                      <a:cs typeface="Myriad Pro" charset="0"/>
                                    </a:rPr>
                                  </m:ctrlPr>
                                </m:limLowPr>
                                <m:e>
                                  <m:r>
                                    <m:rPr>
                                      <m:sty m:val="p"/>
                                    </m:rPr>
                                    <a:rPr lang="en-US" sz="2400" b="0" i="0" smtClean="0">
                                      <a:latin typeface="Cambria Math" panose="02040503050406030204" pitchFamily="18" charset="0"/>
                                      <a:ea typeface="Myriad Pro" charset="0"/>
                                      <a:cs typeface="Myriad Pro" charset="0"/>
                                    </a:rPr>
                                    <m:t>lim</m:t>
                                  </m:r>
                                </m:e>
                                <m:lim>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→0</m:t>
                                  </m:r>
                                </m:lim>
                              </m:limLow>
                            </m:fName>
                            <m:e>
                              <m:sSup>
                                <m:sSupPr>
                                  <m:ctrlPr>
                                    <a:rPr lang="en-US" sz="2400" b="0" i="1" smtClean="0">
                                      <a:latin typeface="Cambria Math" panose="02040503050406030204" pitchFamily="18" charset="0"/>
                                      <a:ea typeface="Myriad Pro" charset="0"/>
                                      <a:cs typeface="Myriad Pro" charset="0"/>
                                    </a:rPr>
                                  </m:ctrlPr>
                                </m:sSupPr>
                                <m:e>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1+</m:t>
                                      </m:r>
                                      <m:r>
                                        <a:rPr lang="en-US" sz="2400" b="0" i="1" smtClean="0">
                                          <a:latin typeface="Cambria Math" panose="02040503050406030204" pitchFamily="18" charset="0"/>
                                          <a:ea typeface="Myriad Pro" charset="0"/>
                                          <a:cs typeface="Myriad Pro" charset="0"/>
                                        </a:rPr>
                                        <m:t>𝑥</m:t>
                                      </m:r>
                                    </m:e>
                                  </m:d>
                                </m:e>
                                <m:sup>
                                  <m:r>
                                    <a:rPr lang="en-US" sz="2400" b="0" i="1" smtClean="0">
                                      <a:latin typeface="Cambria Math" panose="02040503050406030204" pitchFamily="18" charset="0"/>
                                      <a:ea typeface="Myriad Pro" charset="0"/>
                                      <a:cs typeface="Myriad Pro" charset="0"/>
                                    </a:rPr>
                                    <m:t>1/</m:t>
                                  </m:r>
                                  <m:r>
                                    <a:rPr lang="en-US" sz="2400" b="0" i="1" smtClean="0">
                                      <a:latin typeface="Cambria Math" panose="02040503050406030204" pitchFamily="18" charset="0"/>
                                      <a:ea typeface="Myriad Pro" charset="0"/>
                                      <a:cs typeface="Myriad Pro" charset="0"/>
                                    </a:rPr>
                                    <m:t>𝑥</m:t>
                                  </m:r>
                                </m:sup>
                              </m:sSup>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𝑒</m:t>
                              </m:r>
                            </m:e>
                          </m:func>
                        </m:e>
                      </m:func>
                    </m:oMath>
                  </m:oMathPara>
                </a14:m>
                <a:endParaRPr lang="en-US" sz="2400" dirty="0">
                  <a:ea typeface="Myriad Pro" charset="0"/>
                  <a:cs typeface="Myriad Pro" charset="0"/>
                </a:endParaRPr>
              </a:p>
            </p:txBody>
          </p:sp>
        </mc:Choice>
        <mc:Fallback xmlns="">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1789264"/>
              </a:xfrm>
              <a:prstGeom prst="rect">
                <a:avLst/>
              </a:prstGeom>
              <a:blipFill>
                <a:blip r:embed="rId2"/>
                <a:stretch>
                  <a:fillRect l="-1007" t="-4225" r="-1295"/>
                </a:stretch>
              </a:blipFill>
            </p:spPr>
            <p:txBody>
              <a:bodyPr/>
              <a:lstStyle/>
              <a:p>
                <a:r>
                  <a:rPr lang="ru-RU">
                    <a:noFill/>
                  </a:rPr>
                  <a:t> </a:t>
                </a:r>
              </a:p>
            </p:txBody>
          </p:sp>
        </mc:Fallback>
      </mc:AlternateContent>
    </p:spTree>
    <p:extLst>
      <p:ext uri="{BB962C8B-B14F-4D97-AF65-F5344CB8AC3E}">
        <p14:creationId xmlns:p14="http://schemas.microsoft.com/office/powerpoint/2010/main" val="6477621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Function Limits: important limits</a:t>
            </a:r>
            <a:endParaRPr lang="ru-RU" sz="3200" b="1" dirty="0">
              <a:solidFill>
                <a:schemeClr val="accent1">
                  <a:lumMod val="75000"/>
                </a:schemeClr>
              </a:solidFill>
              <a:latin typeface="+mn-lt"/>
              <a:cs typeface="Times New Roman" pitchFamily="18" charset="0"/>
            </a:endParaRPr>
          </a:p>
        </p:txBody>
      </p:sp>
      <mc:AlternateContent xmlns:mc="http://schemas.openxmlformats.org/markup-compatibility/2006" xmlns:a14="http://schemas.microsoft.com/office/drawing/2010/main">
        <mc:Choice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7892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There are two </a:t>
                </a:r>
                <a:r>
                  <a:rPr lang="en-US" sz="2400" b="1" dirty="0">
                    <a:solidFill>
                      <a:srgbClr val="C00000"/>
                    </a:solidFill>
                    <a:ea typeface="Myriad Pro" charset="0"/>
                    <a:cs typeface="Myriad Pro" charset="0"/>
                  </a:rPr>
                  <a:t>important</a:t>
                </a:r>
                <a:r>
                  <a:rPr lang="en-US" sz="2400" dirty="0">
                    <a:ea typeface="Myriad Pro" charset="0"/>
                    <a:cs typeface="Myriad Pro" charset="0"/>
                  </a:rPr>
                  <a:t> and famous limits that we mention before going any further. The first you have already seen: it concerns the definition of </a:t>
                </a:r>
                <a14:m>
                  <m:oMath xmlns:m="http://schemas.openxmlformats.org/officeDocument/2006/math">
                    <m:r>
                      <a:rPr lang="en-US" sz="2400" b="0" i="1" smtClean="0">
                        <a:latin typeface="Cambria Math" panose="02040503050406030204" pitchFamily="18" charset="0"/>
                        <a:ea typeface="Myriad Pro" charset="0"/>
                        <a:cs typeface="Myriad Pro" charset="0"/>
                      </a:rPr>
                      <m:t>𝑒</m:t>
                    </m:r>
                  </m:oMath>
                </a14:m>
                <a:r>
                  <a:rPr lang="en-US" sz="2400" dirty="0">
                    <a:ea typeface="Myriad Pro" charset="0"/>
                    <a:cs typeface="Myriad Pro" charset="0"/>
                  </a:rPr>
                  <a:t>:</a:t>
                </a:r>
              </a:p>
              <a:p>
                <a:pPr marL="0" indent="0">
                  <a:lnSpc>
                    <a:spcPts val="2700"/>
                  </a:lnSpc>
                  <a:spcBef>
                    <a:spcPts val="0"/>
                  </a:spcBef>
                  <a:spcAft>
                    <a:spcPts val="900"/>
                  </a:spcAft>
                  <a:buNone/>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ea typeface="Myriad Pro" charset="0"/>
                              <a:cs typeface="Myriad Pro" charset="0"/>
                            </a:rPr>
                          </m:ctrlPr>
                        </m:funcPr>
                        <m:fName>
                          <m:limLow>
                            <m:limLowPr>
                              <m:ctrlPr>
                                <a:rPr lang="en-US" sz="2400" b="0" i="1" smtClean="0">
                                  <a:latin typeface="Cambria Math" panose="02040503050406030204" pitchFamily="18" charset="0"/>
                                  <a:ea typeface="Myriad Pro" charset="0"/>
                                  <a:cs typeface="Myriad Pro" charset="0"/>
                                </a:rPr>
                              </m:ctrlPr>
                            </m:limLowPr>
                            <m:e>
                              <m:r>
                                <m:rPr>
                                  <m:sty m:val="p"/>
                                </m:rPr>
                                <a:rPr lang="en-US" sz="2400" b="0" i="0" smtClean="0">
                                  <a:latin typeface="Cambria Math" panose="02040503050406030204" pitchFamily="18" charset="0"/>
                                  <a:ea typeface="Myriad Pro" charset="0"/>
                                  <a:cs typeface="Myriad Pro" charset="0"/>
                                </a:rPr>
                                <m:t>lim</m:t>
                              </m:r>
                            </m:e>
                            <m:lim>
                              <m:r>
                                <a:rPr lang="en-US" sz="2400" b="0" i="1" smtClean="0">
                                  <a:latin typeface="Cambria Math" panose="02040503050406030204" pitchFamily="18" charset="0"/>
                                  <a:ea typeface="Myriad Pro" charset="0"/>
                                  <a:cs typeface="Myriad Pro" charset="0"/>
                                </a:rPr>
                                <m:t>𝑛</m:t>
                              </m:r>
                              <m:r>
                                <a:rPr lang="en-US" sz="2400" b="0" i="1" smtClean="0">
                                  <a:latin typeface="Cambria Math" panose="02040503050406030204" pitchFamily="18" charset="0"/>
                                  <a:ea typeface="Myriad Pro" charset="0"/>
                                  <a:cs typeface="Myriad Pro" charset="0"/>
                                </a:rPr>
                                <m:t>→∞</m:t>
                              </m:r>
                            </m:lim>
                          </m:limLow>
                        </m:fName>
                        <m:e>
                          <m:sSup>
                            <m:sSupPr>
                              <m:ctrlPr>
                                <a:rPr lang="en-US" sz="2400" b="0" i="1" smtClean="0">
                                  <a:latin typeface="Cambria Math" panose="02040503050406030204" pitchFamily="18" charset="0"/>
                                  <a:ea typeface="Myriad Pro" charset="0"/>
                                  <a:cs typeface="Myriad Pro" charset="0"/>
                                </a:rPr>
                              </m:ctrlPr>
                            </m:sSupPr>
                            <m:e>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1+</m:t>
                                  </m:r>
                                  <m:f>
                                    <m:fPr>
                                      <m:ctrlPr>
                                        <a:rPr lang="en-US" sz="2400" b="0" i="1" smtClean="0">
                                          <a:latin typeface="Cambria Math" panose="02040503050406030204" pitchFamily="18" charset="0"/>
                                          <a:ea typeface="Myriad Pro" charset="0"/>
                                          <a:cs typeface="Myriad Pro" charset="0"/>
                                        </a:rPr>
                                      </m:ctrlPr>
                                    </m:fPr>
                                    <m:num>
                                      <m:r>
                                        <a:rPr lang="en-US" sz="2400" b="0" i="1" smtClean="0">
                                          <a:latin typeface="Cambria Math" panose="02040503050406030204" pitchFamily="18" charset="0"/>
                                          <a:ea typeface="Myriad Pro" charset="0"/>
                                          <a:cs typeface="Myriad Pro" charset="0"/>
                                        </a:rPr>
                                        <m:t>1</m:t>
                                      </m:r>
                                    </m:num>
                                    <m:den>
                                      <m:r>
                                        <a:rPr lang="en-US" sz="2400" b="0" i="1" smtClean="0">
                                          <a:latin typeface="Cambria Math" panose="02040503050406030204" pitchFamily="18" charset="0"/>
                                          <a:ea typeface="Myriad Pro" charset="0"/>
                                          <a:cs typeface="Myriad Pro" charset="0"/>
                                        </a:rPr>
                                        <m:t>𝑛</m:t>
                                      </m:r>
                                    </m:den>
                                  </m:f>
                                </m:e>
                              </m:d>
                            </m:e>
                            <m:sup>
                              <m:r>
                                <a:rPr lang="en-US" sz="2400" b="0" i="1" smtClean="0">
                                  <a:latin typeface="Cambria Math" panose="02040503050406030204" pitchFamily="18" charset="0"/>
                                  <a:ea typeface="Myriad Pro" charset="0"/>
                                  <a:cs typeface="Myriad Pro" charset="0"/>
                                </a:rPr>
                                <m:t>𝑛</m:t>
                              </m:r>
                            </m:sup>
                          </m:sSup>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𝑒</m:t>
                          </m:r>
                          <m:r>
                            <a:rPr lang="en-US" sz="2400" b="0" i="1" smtClean="0">
                              <a:latin typeface="Cambria Math" panose="02040503050406030204" pitchFamily="18" charset="0"/>
                              <a:ea typeface="Myriad Pro" charset="0"/>
                              <a:cs typeface="Myriad Pro" charset="0"/>
                            </a:rPr>
                            <m:t>      ⇒      </m:t>
                          </m:r>
                          <m:func>
                            <m:funcPr>
                              <m:ctrlPr>
                                <a:rPr lang="en-US" sz="2400" b="0" i="1" smtClean="0">
                                  <a:latin typeface="Cambria Math" panose="02040503050406030204" pitchFamily="18" charset="0"/>
                                  <a:ea typeface="Myriad Pro" charset="0"/>
                                  <a:cs typeface="Myriad Pro" charset="0"/>
                                </a:rPr>
                              </m:ctrlPr>
                            </m:funcPr>
                            <m:fName>
                              <m:limLow>
                                <m:limLowPr>
                                  <m:ctrlPr>
                                    <a:rPr lang="en-US" sz="2400" b="0" i="1" smtClean="0">
                                      <a:latin typeface="Cambria Math" panose="02040503050406030204" pitchFamily="18" charset="0"/>
                                      <a:ea typeface="Myriad Pro" charset="0"/>
                                      <a:cs typeface="Myriad Pro" charset="0"/>
                                    </a:rPr>
                                  </m:ctrlPr>
                                </m:limLowPr>
                                <m:e>
                                  <m:r>
                                    <m:rPr>
                                      <m:sty m:val="p"/>
                                    </m:rPr>
                                    <a:rPr lang="en-US" sz="2400" b="0" i="0" smtClean="0">
                                      <a:latin typeface="Cambria Math" panose="02040503050406030204" pitchFamily="18" charset="0"/>
                                      <a:ea typeface="Myriad Pro" charset="0"/>
                                      <a:cs typeface="Myriad Pro" charset="0"/>
                                    </a:rPr>
                                    <m:t>lim</m:t>
                                  </m:r>
                                </m:e>
                                <m:lim>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→0</m:t>
                                  </m:r>
                                </m:lim>
                              </m:limLow>
                            </m:fName>
                            <m:e>
                              <m:sSup>
                                <m:sSupPr>
                                  <m:ctrlPr>
                                    <a:rPr lang="en-US" sz="2400" b="0" i="1" smtClean="0">
                                      <a:latin typeface="Cambria Math" panose="02040503050406030204" pitchFamily="18" charset="0"/>
                                      <a:ea typeface="Myriad Pro" charset="0"/>
                                      <a:cs typeface="Myriad Pro" charset="0"/>
                                    </a:rPr>
                                  </m:ctrlPr>
                                </m:sSupPr>
                                <m:e>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1+</m:t>
                                      </m:r>
                                      <m:r>
                                        <a:rPr lang="en-US" sz="2400" b="0" i="1" smtClean="0">
                                          <a:latin typeface="Cambria Math" panose="02040503050406030204" pitchFamily="18" charset="0"/>
                                          <a:ea typeface="Myriad Pro" charset="0"/>
                                          <a:cs typeface="Myriad Pro" charset="0"/>
                                        </a:rPr>
                                        <m:t>𝑥</m:t>
                                      </m:r>
                                    </m:e>
                                  </m:d>
                                </m:e>
                                <m:sup>
                                  <m:r>
                                    <a:rPr lang="en-US" sz="2400" b="0" i="1" smtClean="0">
                                      <a:latin typeface="Cambria Math" panose="02040503050406030204" pitchFamily="18" charset="0"/>
                                      <a:ea typeface="Myriad Pro" charset="0"/>
                                      <a:cs typeface="Myriad Pro" charset="0"/>
                                    </a:rPr>
                                    <m:t>1/</m:t>
                                  </m:r>
                                  <m:r>
                                    <a:rPr lang="en-US" sz="2400" b="0" i="1" smtClean="0">
                                      <a:latin typeface="Cambria Math" panose="02040503050406030204" pitchFamily="18" charset="0"/>
                                      <a:ea typeface="Myriad Pro" charset="0"/>
                                      <a:cs typeface="Myriad Pro" charset="0"/>
                                    </a:rPr>
                                    <m:t>𝑥</m:t>
                                  </m:r>
                                </m:sup>
                              </m:sSup>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𝑒</m:t>
                              </m:r>
                            </m:e>
                          </m:func>
                        </m:e>
                      </m:func>
                    </m:oMath>
                  </m:oMathPara>
                </a14:m>
                <a:endParaRPr lang="en-US" sz="2400" dirty="0">
                  <a:ea typeface="Myriad Pro" charset="0"/>
                  <a:cs typeface="Myriad Pro" charset="0"/>
                </a:endParaRPr>
              </a:p>
            </p:txBody>
          </p:sp>
        </mc:Choice>
        <mc:Fallback xmlns="">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1789264"/>
              </a:xfrm>
              <a:prstGeom prst="rect">
                <a:avLst/>
              </a:prstGeom>
              <a:blipFill>
                <a:blip r:embed="rId2"/>
                <a:stretch>
                  <a:fillRect l="-1007" t="-4225" r="-129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 name="Содержимое 2">
                <a:extLst>
                  <a:ext uri="{FF2B5EF4-FFF2-40B4-BE49-F238E27FC236}">
                    <a16:creationId xmlns:a16="http://schemas.microsoft.com/office/drawing/2014/main" id="{AF15E1FB-CE4F-C347-915E-4FAA0A049D66}"/>
                  </a:ext>
                </a:extLst>
              </p:cNvPr>
              <p:cNvSpPr txBox="1">
                <a:spLocks/>
              </p:cNvSpPr>
              <p:nvPr/>
            </p:nvSpPr>
            <p:spPr>
              <a:xfrm>
                <a:off x="161764" y="2534368"/>
                <a:ext cx="4050196" cy="21907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Another one:</a:t>
                </a:r>
                <a:br>
                  <a:rPr lang="en-US" sz="2400" dirty="0">
                    <a:ea typeface="Myriad Pro" charset="0"/>
                    <a:cs typeface="Myriad Pro" charset="0"/>
                  </a:rPr>
                </a:br>
                <a:endParaRPr lang="en-US" sz="2400" dirty="0">
                  <a:ea typeface="Myriad Pro" charset="0"/>
                  <a:cs typeface="Myriad Pro" charset="0"/>
                </a:endParaRPr>
              </a:p>
              <a:p>
                <a:pPr marL="0" indent="0">
                  <a:lnSpc>
                    <a:spcPts val="2700"/>
                  </a:lnSpc>
                  <a:spcBef>
                    <a:spcPts val="0"/>
                  </a:spcBef>
                  <a:spcAft>
                    <a:spcPts val="900"/>
                  </a:spcAft>
                  <a:buNone/>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ea typeface="Myriad Pro" charset="0"/>
                              <a:cs typeface="Myriad Pro" charset="0"/>
                            </a:rPr>
                          </m:ctrlPr>
                        </m:funcPr>
                        <m:fName>
                          <m:limLow>
                            <m:limLowPr>
                              <m:ctrlPr>
                                <a:rPr lang="en-US" sz="2400" b="0" i="1" smtClean="0">
                                  <a:latin typeface="Cambria Math" panose="02040503050406030204" pitchFamily="18" charset="0"/>
                                  <a:ea typeface="Myriad Pro" charset="0"/>
                                  <a:cs typeface="Myriad Pro" charset="0"/>
                                </a:rPr>
                              </m:ctrlPr>
                            </m:limLowPr>
                            <m:e>
                              <m:r>
                                <m:rPr>
                                  <m:sty m:val="p"/>
                                </m:rPr>
                                <a:rPr lang="en-US" sz="2400" b="0" i="0" smtClean="0">
                                  <a:latin typeface="Cambria Math" panose="02040503050406030204" pitchFamily="18" charset="0"/>
                                  <a:ea typeface="Myriad Pro" charset="0"/>
                                  <a:cs typeface="Myriad Pro" charset="0"/>
                                </a:rPr>
                                <m:t>lim</m:t>
                              </m:r>
                            </m:e>
                            <m:lim>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→0</m:t>
                              </m:r>
                            </m:lim>
                          </m:limLow>
                        </m:fName>
                        <m:e>
                          <m:f>
                            <m:fPr>
                              <m:ctrlPr>
                                <a:rPr lang="en-US" sz="2400" b="0" i="1" smtClean="0">
                                  <a:latin typeface="Cambria Math" panose="02040503050406030204" pitchFamily="18" charset="0"/>
                                  <a:ea typeface="Myriad Pro" charset="0"/>
                                  <a:cs typeface="Myriad Pro" charset="0"/>
                                </a:rPr>
                              </m:ctrlPr>
                            </m:fPr>
                            <m:num>
                              <m:func>
                                <m:funcPr>
                                  <m:ctrlPr>
                                    <a:rPr lang="en-US" sz="2400" b="0" i="1" smtClean="0">
                                      <a:latin typeface="Cambria Math" panose="02040503050406030204" pitchFamily="18" charset="0"/>
                                      <a:ea typeface="Myriad Pro" charset="0"/>
                                      <a:cs typeface="Myriad Pro" charset="0"/>
                                    </a:rPr>
                                  </m:ctrlPr>
                                </m:funcPr>
                                <m:fName>
                                  <m:r>
                                    <m:rPr>
                                      <m:sty m:val="p"/>
                                    </m:rPr>
                                    <a:rPr lang="en-US" sz="2400" b="0" i="0" smtClean="0">
                                      <a:latin typeface="Cambria Math" panose="02040503050406030204" pitchFamily="18" charset="0"/>
                                      <a:ea typeface="Myriad Pro" charset="0"/>
                                      <a:cs typeface="Myriad Pro" charset="0"/>
                                    </a:rPr>
                                    <m:t>sin</m:t>
                                  </m:r>
                                </m:fName>
                                <m:e>
                                  <m:r>
                                    <a:rPr lang="en-US" sz="2400" b="0" i="1" smtClean="0">
                                      <a:latin typeface="Cambria Math" panose="02040503050406030204" pitchFamily="18" charset="0"/>
                                      <a:ea typeface="Myriad Pro" charset="0"/>
                                      <a:cs typeface="Myriad Pro" charset="0"/>
                                    </a:rPr>
                                    <m:t>𝑥</m:t>
                                  </m:r>
                                </m:e>
                              </m:func>
                            </m:num>
                            <m:den>
                              <m:r>
                                <a:rPr lang="en-US" sz="2400" b="0" i="1" smtClean="0">
                                  <a:latin typeface="Cambria Math" panose="02040503050406030204" pitchFamily="18" charset="0"/>
                                  <a:ea typeface="Myriad Pro" charset="0"/>
                                  <a:cs typeface="Myriad Pro" charset="0"/>
                                </a:rPr>
                                <m:t>𝑥</m:t>
                              </m:r>
                            </m:den>
                          </m:f>
                        </m:e>
                      </m:func>
                      <m:r>
                        <a:rPr lang="en-US" sz="2400" b="0" i="1" smtClean="0">
                          <a:latin typeface="Cambria Math" panose="02040503050406030204" pitchFamily="18" charset="0"/>
                          <a:ea typeface="Myriad Pro" charset="0"/>
                          <a:cs typeface="Myriad Pro" charset="0"/>
                        </a:rPr>
                        <m:t>=1</m:t>
                      </m:r>
                    </m:oMath>
                  </m:oMathPara>
                </a14:m>
                <a:endParaRPr lang="en-US" sz="2400" b="0" dirty="0">
                  <a:ea typeface="Myriad Pro" charset="0"/>
                  <a:cs typeface="Myriad Pro" charset="0"/>
                </a:endParaRPr>
              </a:p>
              <a:p>
                <a:pPr marL="0" indent="0">
                  <a:lnSpc>
                    <a:spcPts val="2700"/>
                  </a:lnSpc>
                  <a:spcBef>
                    <a:spcPts val="0"/>
                  </a:spcBef>
                  <a:spcAft>
                    <a:spcPts val="900"/>
                  </a:spcAft>
                  <a:buNone/>
                </a:pPr>
                <a:br>
                  <a:rPr lang="en-US" sz="2400" b="0" i="1" dirty="0">
                    <a:ea typeface="Myriad Pro" charset="0"/>
                    <a:cs typeface="Myriad Pro" charset="0"/>
                  </a:rPr>
                </a:b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ea typeface="Myriad Pro" charset="0"/>
                              <a:cs typeface="Myriad Pro" charset="0"/>
                            </a:rPr>
                          </m:ctrlPr>
                        </m:fPr>
                        <m:num>
                          <m:func>
                            <m:funcPr>
                              <m:ctrlPr>
                                <a:rPr lang="en-US" sz="2400" b="0" i="1" smtClean="0">
                                  <a:latin typeface="Cambria Math" panose="02040503050406030204" pitchFamily="18" charset="0"/>
                                  <a:ea typeface="Myriad Pro" charset="0"/>
                                  <a:cs typeface="Myriad Pro" charset="0"/>
                                </a:rPr>
                              </m:ctrlPr>
                            </m:funcPr>
                            <m:fName>
                              <m:r>
                                <m:rPr>
                                  <m:sty m:val="p"/>
                                </m:rPr>
                                <a:rPr lang="en-US" sz="2400" b="0" i="0" smtClean="0">
                                  <a:latin typeface="Cambria Math" panose="02040503050406030204" pitchFamily="18" charset="0"/>
                                  <a:ea typeface="Myriad Pro" charset="0"/>
                                  <a:cs typeface="Myriad Pro" charset="0"/>
                                </a:rPr>
                                <m:t>sin</m:t>
                              </m:r>
                            </m:fName>
                            <m:e>
                              <m:r>
                                <a:rPr lang="en-US" sz="2400" b="0" i="1" smtClean="0">
                                  <a:latin typeface="Cambria Math" panose="02040503050406030204" pitchFamily="18" charset="0"/>
                                  <a:ea typeface="Myriad Pro" charset="0"/>
                                  <a:cs typeface="Myriad Pro" charset="0"/>
                                </a:rPr>
                                <m:t>𝑥</m:t>
                              </m:r>
                            </m:e>
                          </m:func>
                        </m:num>
                        <m:den>
                          <m:r>
                            <a:rPr lang="en-US" sz="2400" b="0" i="1" smtClean="0">
                              <a:latin typeface="Cambria Math" panose="02040503050406030204" pitchFamily="18" charset="0"/>
                              <a:ea typeface="Myriad Pro" charset="0"/>
                              <a:cs typeface="Myriad Pro" charset="0"/>
                            </a:rPr>
                            <m:t>2</m:t>
                          </m:r>
                        </m:den>
                      </m:f>
                      <m:r>
                        <a:rPr lang="en-US" sz="2400" b="0" i="1" smtClean="0">
                          <a:latin typeface="Cambria Math" panose="02040503050406030204" pitchFamily="18" charset="0"/>
                          <a:ea typeface="Myriad Pro" charset="0"/>
                          <a:cs typeface="Myriad Pro" charset="0"/>
                        </a:rPr>
                        <m:t>&lt;</m:t>
                      </m:r>
                      <m:f>
                        <m:fPr>
                          <m:ctrlPr>
                            <a:rPr lang="en-US" sz="2400" b="0" i="1" smtClean="0">
                              <a:latin typeface="Cambria Math" panose="02040503050406030204" pitchFamily="18" charset="0"/>
                              <a:ea typeface="Myriad Pro" charset="0"/>
                              <a:cs typeface="Myriad Pro" charset="0"/>
                            </a:rPr>
                          </m:ctrlPr>
                        </m:fPr>
                        <m:num>
                          <m:r>
                            <a:rPr lang="en-US" sz="2400" b="0" i="1" smtClean="0">
                              <a:latin typeface="Cambria Math" panose="02040503050406030204" pitchFamily="18" charset="0"/>
                              <a:ea typeface="Myriad Pro" charset="0"/>
                              <a:cs typeface="Myriad Pro" charset="0"/>
                            </a:rPr>
                            <m:t>𝑥</m:t>
                          </m:r>
                        </m:num>
                        <m:den>
                          <m:r>
                            <a:rPr lang="en-US" sz="2400" b="0" i="1" smtClean="0">
                              <a:latin typeface="Cambria Math" panose="02040503050406030204" pitchFamily="18" charset="0"/>
                              <a:ea typeface="Myriad Pro" charset="0"/>
                              <a:cs typeface="Myriad Pro" charset="0"/>
                            </a:rPr>
                            <m:t>2</m:t>
                          </m:r>
                        </m:den>
                      </m:f>
                      <m:r>
                        <a:rPr lang="en-US" sz="2400" b="0" i="1" smtClean="0">
                          <a:latin typeface="Cambria Math" panose="02040503050406030204" pitchFamily="18" charset="0"/>
                          <a:ea typeface="Myriad Pro" charset="0"/>
                          <a:cs typeface="Myriad Pro" charset="0"/>
                        </a:rPr>
                        <m:t>&lt;</m:t>
                      </m:r>
                      <m:f>
                        <m:fPr>
                          <m:ctrlPr>
                            <a:rPr lang="en-US" sz="2400" b="0" i="1" smtClean="0">
                              <a:latin typeface="Cambria Math" panose="02040503050406030204" pitchFamily="18" charset="0"/>
                              <a:ea typeface="Myriad Pro" charset="0"/>
                              <a:cs typeface="Myriad Pro" charset="0"/>
                            </a:rPr>
                          </m:ctrlPr>
                        </m:fPr>
                        <m:num>
                          <m:r>
                            <m:rPr>
                              <m:sty m:val="p"/>
                            </m:rPr>
                            <a:rPr lang="en-US" sz="2400" b="0" i="0" smtClean="0">
                              <a:latin typeface="Cambria Math" panose="02040503050406030204" pitchFamily="18" charset="0"/>
                              <a:ea typeface="Myriad Pro" charset="0"/>
                              <a:cs typeface="Myriad Pro" charset="0"/>
                            </a:rPr>
                            <m:t>tg</m:t>
                          </m:r>
                          <m:r>
                            <a:rPr lang="en-US" sz="2400" b="0" i="1" smtClean="0">
                              <a:latin typeface="Cambria Math" panose="02040503050406030204" pitchFamily="18" charset="0"/>
                              <a:ea typeface="Myriad Pro" charset="0"/>
                              <a:cs typeface="Myriad Pro" charset="0"/>
                            </a:rPr>
                            <m:t> </m:t>
                          </m:r>
                          <m:r>
                            <a:rPr lang="en-US" sz="2400" b="0" i="1" smtClean="0">
                              <a:latin typeface="Cambria Math" panose="02040503050406030204" pitchFamily="18" charset="0"/>
                              <a:ea typeface="Myriad Pro" charset="0"/>
                              <a:cs typeface="Myriad Pro" charset="0"/>
                            </a:rPr>
                            <m:t>𝑥</m:t>
                          </m:r>
                        </m:num>
                        <m:den>
                          <m:r>
                            <a:rPr lang="en-US" sz="2400" b="0" i="1" smtClean="0">
                              <a:latin typeface="Cambria Math" panose="02040503050406030204" pitchFamily="18" charset="0"/>
                              <a:ea typeface="Myriad Pro" charset="0"/>
                              <a:cs typeface="Myriad Pro" charset="0"/>
                            </a:rPr>
                            <m:t>2</m:t>
                          </m:r>
                        </m:den>
                      </m:f>
                    </m:oMath>
                  </m:oMathPara>
                </a14:m>
                <a:endParaRPr lang="en-US" sz="2400" dirty="0">
                  <a:ea typeface="Myriad Pro" charset="0"/>
                  <a:cs typeface="Myriad Pro" charset="0"/>
                </a:endParaRPr>
              </a:p>
            </p:txBody>
          </p:sp>
        </mc:Choice>
        <mc:Fallback xmlns="">
          <p:sp>
            <p:nvSpPr>
              <p:cNvPr id="6" name="Содержимое 2">
                <a:extLst>
                  <a:ext uri="{FF2B5EF4-FFF2-40B4-BE49-F238E27FC236}">
                    <a16:creationId xmlns:a16="http://schemas.microsoft.com/office/drawing/2014/main" id="{AF15E1FB-CE4F-C347-915E-4FAA0A049D66}"/>
                  </a:ext>
                </a:extLst>
              </p:cNvPr>
              <p:cNvSpPr txBox="1">
                <a:spLocks noRot="1" noChangeAspect="1" noMove="1" noResize="1" noEditPoints="1" noAdjustHandles="1" noChangeArrowheads="1" noChangeShapeType="1" noTextEdit="1"/>
              </p:cNvSpPr>
              <p:nvPr/>
            </p:nvSpPr>
            <p:spPr>
              <a:xfrm>
                <a:off x="161764" y="2534368"/>
                <a:ext cx="4050196" cy="2190776"/>
              </a:xfrm>
              <a:prstGeom prst="rect">
                <a:avLst/>
              </a:prstGeom>
              <a:blipFill>
                <a:blip r:embed="rId3"/>
                <a:stretch>
                  <a:fillRect l="-2188" t="-3468"/>
                </a:stretch>
              </a:blipFill>
            </p:spPr>
            <p:txBody>
              <a:bodyPr/>
              <a:lstStyle/>
              <a:p>
                <a:r>
                  <a:rPr lang="ru-RU">
                    <a:noFill/>
                  </a:rPr>
                  <a:t> </a:t>
                </a:r>
              </a:p>
            </p:txBody>
          </p:sp>
        </mc:Fallback>
      </mc:AlternateContent>
      <p:pic>
        <p:nvPicPr>
          <p:cNvPr id="10" name="Рисунок 9">
            <a:extLst>
              <a:ext uri="{FF2B5EF4-FFF2-40B4-BE49-F238E27FC236}">
                <a16:creationId xmlns:a16="http://schemas.microsoft.com/office/drawing/2014/main" id="{E594FF91-C6E4-CF4F-9AFD-48D0399717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8024" y="2417402"/>
            <a:ext cx="4050196" cy="3712680"/>
          </a:xfrm>
          <a:prstGeom prst="rect">
            <a:avLst/>
          </a:prstGeom>
        </p:spPr>
      </p:pic>
    </p:spTree>
    <p:extLst>
      <p:ext uri="{BB962C8B-B14F-4D97-AF65-F5344CB8AC3E}">
        <p14:creationId xmlns:p14="http://schemas.microsoft.com/office/powerpoint/2010/main" val="4215036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Function Limits: important limits</a:t>
            </a:r>
            <a:endParaRPr lang="ru-RU" sz="3200" b="1" dirty="0">
              <a:solidFill>
                <a:schemeClr val="accent1">
                  <a:lumMod val="75000"/>
                </a:schemeClr>
              </a:solidFill>
              <a:latin typeface="+mn-lt"/>
              <a:cs typeface="Times New Roman" pitchFamily="18" charset="0"/>
            </a:endParaRPr>
          </a:p>
        </p:txBody>
      </p:sp>
      <mc:AlternateContent xmlns:mc="http://schemas.openxmlformats.org/markup-compatibility/2006" xmlns:a14="http://schemas.microsoft.com/office/drawing/2010/main">
        <mc:Choice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7892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There are two </a:t>
                </a:r>
                <a:r>
                  <a:rPr lang="en-US" sz="2400" b="1" dirty="0">
                    <a:solidFill>
                      <a:srgbClr val="C00000"/>
                    </a:solidFill>
                    <a:ea typeface="Myriad Pro" charset="0"/>
                    <a:cs typeface="Myriad Pro" charset="0"/>
                  </a:rPr>
                  <a:t>important</a:t>
                </a:r>
                <a:r>
                  <a:rPr lang="en-US" sz="2400" dirty="0">
                    <a:ea typeface="Myriad Pro" charset="0"/>
                    <a:cs typeface="Myriad Pro" charset="0"/>
                  </a:rPr>
                  <a:t> and famous limits that we mention before going any further. The first you have already seen: it concerns the definition of </a:t>
                </a:r>
                <a14:m>
                  <m:oMath xmlns:m="http://schemas.openxmlformats.org/officeDocument/2006/math">
                    <m:r>
                      <a:rPr lang="en-US" sz="2400" b="0" i="1" smtClean="0">
                        <a:latin typeface="Cambria Math" panose="02040503050406030204" pitchFamily="18" charset="0"/>
                        <a:ea typeface="Myriad Pro" charset="0"/>
                        <a:cs typeface="Myriad Pro" charset="0"/>
                      </a:rPr>
                      <m:t>𝑒</m:t>
                    </m:r>
                  </m:oMath>
                </a14:m>
                <a:r>
                  <a:rPr lang="en-US" sz="2400" dirty="0">
                    <a:ea typeface="Myriad Pro" charset="0"/>
                    <a:cs typeface="Myriad Pro" charset="0"/>
                  </a:rPr>
                  <a:t>:</a:t>
                </a:r>
              </a:p>
              <a:p>
                <a:pPr marL="0" indent="0">
                  <a:lnSpc>
                    <a:spcPts val="2700"/>
                  </a:lnSpc>
                  <a:spcBef>
                    <a:spcPts val="0"/>
                  </a:spcBef>
                  <a:spcAft>
                    <a:spcPts val="900"/>
                  </a:spcAft>
                  <a:buNone/>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ea typeface="Myriad Pro" charset="0"/>
                              <a:cs typeface="Myriad Pro" charset="0"/>
                            </a:rPr>
                          </m:ctrlPr>
                        </m:funcPr>
                        <m:fName>
                          <m:limLow>
                            <m:limLowPr>
                              <m:ctrlPr>
                                <a:rPr lang="en-US" sz="2400" b="0" i="1" smtClean="0">
                                  <a:latin typeface="Cambria Math" panose="02040503050406030204" pitchFamily="18" charset="0"/>
                                  <a:ea typeface="Myriad Pro" charset="0"/>
                                  <a:cs typeface="Myriad Pro" charset="0"/>
                                </a:rPr>
                              </m:ctrlPr>
                            </m:limLowPr>
                            <m:e>
                              <m:r>
                                <m:rPr>
                                  <m:sty m:val="p"/>
                                </m:rPr>
                                <a:rPr lang="en-US" sz="2400" b="0" i="0" smtClean="0">
                                  <a:latin typeface="Cambria Math" panose="02040503050406030204" pitchFamily="18" charset="0"/>
                                  <a:ea typeface="Myriad Pro" charset="0"/>
                                  <a:cs typeface="Myriad Pro" charset="0"/>
                                </a:rPr>
                                <m:t>lim</m:t>
                              </m:r>
                            </m:e>
                            <m:lim>
                              <m:r>
                                <a:rPr lang="en-US" sz="2400" b="0" i="1" smtClean="0">
                                  <a:latin typeface="Cambria Math" panose="02040503050406030204" pitchFamily="18" charset="0"/>
                                  <a:ea typeface="Myriad Pro" charset="0"/>
                                  <a:cs typeface="Myriad Pro" charset="0"/>
                                </a:rPr>
                                <m:t>𝑛</m:t>
                              </m:r>
                              <m:r>
                                <a:rPr lang="en-US" sz="2400" b="0" i="1" smtClean="0">
                                  <a:latin typeface="Cambria Math" panose="02040503050406030204" pitchFamily="18" charset="0"/>
                                  <a:ea typeface="Myriad Pro" charset="0"/>
                                  <a:cs typeface="Myriad Pro" charset="0"/>
                                </a:rPr>
                                <m:t>→∞</m:t>
                              </m:r>
                            </m:lim>
                          </m:limLow>
                        </m:fName>
                        <m:e>
                          <m:sSup>
                            <m:sSupPr>
                              <m:ctrlPr>
                                <a:rPr lang="en-US" sz="2400" b="0" i="1" smtClean="0">
                                  <a:latin typeface="Cambria Math" panose="02040503050406030204" pitchFamily="18" charset="0"/>
                                  <a:ea typeface="Myriad Pro" charset="0"/>
                                  <a:cs typeface="Myriad Pro" charset="0"/>
                                </a:rPr>
                              </m:ctrlPr>
                            </m:sSupPr>
                            <m:e>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1+</m:t>
                                  </m:r>
                                  <m:f>
                                    <m:fPr>
                                      <m:ctrlPr>
                                        <a:rPr lang="en-US" sz="2400" b="0" i="1" smtClean="0">
                                          <a:latin typeface="Cambria Math" panose="02040503050406030204" pitchFamily="18" charset="0"/>
                                          <a:ea typeface="Myriad Pro" charset="0"/>
                                          <a:cs typeface="Myriad Pro" charset="0"/>
                                        </a:rPr>
                                      </m:ctrlPr>
                                    </m:fPr>
                                    <m:num>
                                      <m:r>
                                        <a:rPr lang="en-US" sz="2400" b="0" i="1" smtClean="0">
                                          <a:latin typeface="Cambria Math" panose="02040503050406030204" pitchFamily="18" charset="0"/>
                                          <a:ea typeface="Myriad Pro" charset="0"/>
                                          <a:cs typeface="Myriad Pro" charset="0"/>
                                        </a:rPr>
                                        <m:t>1</m:t>
                                      </m:r>
                                    </m:num>
                                    <m:den>
                                      <m:r>
                                        <a:rPr lang="en-US" sz="2400" b="0" i="1" smtClean="0">
                                          <a:latin typeface="Cambria Math" panose="02040503050406030204" pitchFamily="18" charset="0"/>
                                          <a:ea typeface="Myriad Pro" charset="0"/>
                                          <a:cs typeface="Myriad Pro" charset="0"/>
                                        </a:rPr>
                                        <m:t>𝑛</m:t>
                                      </m:r>
                                    </m:den>
                                  </m:f>
                                </m:e>
                              </m:d>
                            </m:e>
                            <m:sup>
                              <m:r>
                                <a:rPr lang="en-US" sz="2400" b="0" i="1" smtClean="0">
                                  <a:latin typeface="Cambria Math" panose="02040503050406030204" pitchFamily="18" charset="0"/>
                                  <a:ea typeface="Myriad Pro" charset="0"/>
                                  <a:cs typeface="Myriad Pro" charset="0"/>
                                </a:rPr>
                                <m:t>𝑛</m:t>
                              </m:r>
                            </m:sup>
                          </m:sSup>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𝑒</m:t>
                          </m:r>
                          <m:r>
                            <a:rPr lang="en-US" sz="2400" b="0" i="1" smtClean="0">
                              <a:latin typeface="Cambria Math" panose="02040503050406030204" pitchFamily="18" charset="0"/>
                              <a:ea typeface="Myriad Pro" charset="0"/>
                              <a:cs typeface="Myriad Pro" charset="0"/>
                            </a:rPr>
                            <m:t>      ⇒      </m:t>
                          </m:r>
                          <m:func>
                            <m:funcPr>
                              <m:ctrlPr>
                                <a:rPr lang="en-US" sz="2400" b="0" i="1" smtClean="0">
                                  <a:latin typeface="Cambria Math" panose="02040503050406030204" pitchFamily="18" charset="0"/>
                                  <a:ea typeface="Myriad Pro" charset="0"/>
                                  <a:cs typeface="Myriad Pro" charset="0"/>
                                </a:rPr>
                              </m:ctrlPr>
                            </m:funcPr>
                            <m:fName>
                              <m:limLow>
                                <m:limLowPr>
                                  <m:ctrlPr>
                                    <a:rPr lang="en-US" sz="2400" b="0" i="1" smtClean="0">
                                      <a:latin typeface="Cambria Math" panose="02040503050406030204" pitchFamily="18" charset="0"/>
                                      <a:ea typeface="Myriad Pro" charset="0"/>
                                      <a:cs typeface="Myriad Pro" charset="0"/>
                                    </a:rPr>
                                  </m:ctrlPr>
                                </m:limLowPr>
                                <m:e>
                                  <m:r>
                                    <m:rPr>
                                      <m:sty m:val="p"/>
                                    </m:rPr>
                                    <a:rPr lang="en-US" sz="2400" b="0" i="0" smtClean="0">
                                      <a:latin typeface="Cambria Math" panose="02040503050406030204" pitchFamily="18" charset="0"/>
                                      <a:ea typeface="Myriad Pro" charset="0"/>
                                      <a:cs typeface="Myriad Pro" charset="0"/>
                                    </a:rPr>
                                    <m:t>lim</m:t>
                                  </m:r>
                                </m:e>
                                <m:lim>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→0</m:t>
                                  </m:r>
                                </m:lim>
                              </m:limLow>
                            </m:fName>
                            <m:e>
                              <m:sSup>
                                <m:sSupPr>
                                  <m:ctrlPr>
                                    <a:rPr lang="en-US" sz="2400" b="0" i="1" smtClean="0">
                                      <a:latin typeface="Cambria Math" panose="02040503050406030204" pitchFamily="18" charset="0"/>
                                      <a:ea typeface="Myriad Pro" charset="0"/>
                                      <a:cs typeface="Myriad Pro" charset="0"/>
                                    </a:rPr>
                                  </m:ctrlPr>
                                </m:sSupPr>
                                <m:e>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1+</m:t>
                                      </m:r>
                                      <m:r>
                                        <a:rPr lang="en-US" sz="2400" b="0" i="1" smtClean="0">
                                          <a:latin typeface="Cambria Math" panose="02040503050406030204" pitchFamily="18" charset="0"/>
                                          <a:ea typeface="Myriad Pro" charset="0"/>
                                          <a:cs typeface="Myriad Pro" charset="0"/>
                                        </a:rPr>
                                        <m:t>𝑥</m:t>
                                      </m:r>
                                    </m:e>
                                  </m:d>
                                </m:e>
                                <m:sup>
                                  <m:r>
                                    <a:rPr lang="en-US" sz="2400" b="0" i="1" smtClean="0">
                                      <a:latin typeface="Cambria Math" panose="02040503050406030204" pitchFamily="18" charset="0"/>
                                      <a:ea typeface="Myriad Pro" charset="0"/>
                                      <a:cs typeface="Myriad Pro" charset="0"/>
                                    </a:rPr>
                                    <m:t>1/</m:t>
                                  </m:r>
                                  <m:r>
                                    <a:rPr lang="en-US" sz="2400" b="0" i="1" smtClean="0">
                                      <a:latin typeface="Cambria Math" panose="02040503050406030204" pitchFamily="18" charset="0"/>
                                      <a:ea typeface="Myriad Pro" charset="0"/>
                                      <a:cs typeface="Myriad Pro" charset="0"/>
                                    </a:rPr>
                                    <m:t>𝑥</m:t>
                                  </m:r>
                                </m:sup>
                              </m:sSup>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𝑒</m:t>
                              </m:r>
                            </m:e>
                          </m:func>
                        </m:e>
                      </m:func>
                    </m:oMath>
                  </m:oMathPara>
                </a14:m>
                <a:endParaRPr lang="en-US" sz="2400" dirty="0">
                  <a:ea typeface="Myriad Pro" charset="0"/>
                  <a:cs typeface="Myriad Pro" charset="0"/>
                </a:endParaRPr>
              </a:p>
            </p:txBody>
          </p:sp>
        </mc:Choice>
        <mc:Fallback xmlns="">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1789264"/>
              </a:xfrm>
              <a:prstGeom prst="rect">
                <a:avLst/>
              </a:prstGeom>
              <a:blipFill>
                <a:blip r:embed="rId2"/>
                <a:stretch>
                  <a:fillRect l="-1007" t="-4225" r="-129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 name="Содержимое 2">
                <a:extLst>
                  <a:ext uri="{FF2B5EF4-FFF2-40B4-BE49-F238E27FC236}">
                    <a16:creationId xmlns:a16="http://schemas.microsoft.com/office/drawing/2014/main" id="{AF15E1FB-CE4F-C347-915E-4FAA0A049D66}"/>
                  </a:ext>
                </a:extLst>
              </p:cNvPr>
              <p:cNvSpPr txBox="1">
                <a:spLocks/>
              </p:cNvSpPr>
              <p:nvPr/>
            </p:nvSpPr>
            <p:spPr>
              <a:xfrm>
                <a:off x="161764" y="2534368"/>
                <a:ext cx="4050196" cy="21907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Another one:</a:t>
                </a:r>
                <a:br>
                  <a:rPr lang="en-US" sz="2400" dirty="0">
                    <a:ea typeface="Myriad Pro" charset="0"/>
                    <a:cs typeface="Myriad Pro" charset="0"/>
                  </a:rPr>
                </a:br>
                <a:endParaRPr lang="en-US" sz="2400" dirty="0">
                  <a:ea typeface="Myriad Pro" charset="0"/>
                  <a:cs typeface="Myriad Pro" charset="0"/>
                </a:endParaRPr>
              </a:p>
              <a:p>
                <a:pPr marL="0" indent="0">
                  <a:lnSpc>
                    <a:spcPts val="2700"/>
                  </a:lnSpc>
                  <a:spcBef>
                    <a:spcPts val="0"/>
                  </a:spcBef>
                  <a:spcAft>
                    <a:spcPts val="900"/>
                  </a:spcAft>
                  <a:buNone/>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ea typeface="Myriad Pro" charset="0"/>
                              <a:cs typeface="Myriad Pro" charset="0"/>
                            </a:rPr>
                          </m:ctrlPr>
                        </m:funcPr>
                        <m:fName>
                          <m:limLow>
                            <m:limLowPr>
                              <m:ctrlPr>
                                <a:rPr lang="en-US" sz="2400" b="0" i="1" smtClean="0">
                                  <a:latin typeface="Cambria Math" panose="02040503050406030204" pitchFamily="18" charset="0"/>
                                  <a:ea typeface="Myriad Pro" charset="0"/>
                                  <a:cs typeface="Myriad Pro" charset="0"/>
                                </a:rPr>
                              </m:ctrlPr>
                            </m:limLowPr>
                            <m:e>
                              <m:r>
                                <m:rPr>
                                  <m:sty m:val="p"/>
                                </m:rPr>
                                <a:rPr lang="en-US" sz="2400" b="0" i="0" smtClean="0">
                                  <a:latin typeface="Cambria Math" panose="02040503050406030204" pitchFamily="18" charset="0"/>
                                  <a:ea typeface="Myriad Pro" charset="0"/>
                                  <a:cs typeface="Myriad Pro" charset="0"/>
                                </a:rPr>
                                <m:t>lim</m:t>
                              </m:r>
                            </m:e>
                            <m:lim>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→0</m:t>
                              </m:r>
                            </m:lim>
                          </m:limLow>
                        </m:fName>
                        <m:e>
                          <m:f>
                            <m:fPr>
                              <m:ctrlPr>
                                <a:rPr lang="en-US" sz="2400" b="0" i="1" smtClean="0">
                                  <a:latin typeface="Cambria Math" panose="02040503050406030204" pitchFamily="18" charset="0"/>
                                  <a:ea typeface="Myriad Pro" charset="0"/>
                                  <a:cs typeface="Myriad Pro" charset="0"/>
                                </a:rPr>
                              </m:ctrlPr>
                            </m:fPr>
                            <m:num>
                              <m:func>
                                <m:funcPr>
                                  <m:ctrlPr>
                                    <a:rPr lang="en-US" sz="2400" b="0" i="1" smtClean="0">
                                      <a:latin typeface="Cambria Math" panose="02040503050406030204" pitchFamily="18" charset="0"/>
                                      <a:ea typeface="Myriad Pro" charset="0"/>
                                      <a:cs typeface="Myriad Pro" charset="0"/>
                                    </a:rPr>
                                  </m:ctrlPr>
                                </m:funcPr>
                                <m:fName>
                                  <m:r>
                                    <m:rPr>
                                      <m:sty m:val="p"/>
                                    </m:rPr>
                                    <a:rPr lang="en-US" sz="2400" b="0" i="0" smtClean="0">
                                      <a:latin typeface="Cambria Math" panose="02040503050406030204" pitchFamily="18" charset="0"/>
                                      <a:ea typeface="Myriad Pro" charset="0"/>
                                      <a:cs typeface="Myriad Pro" charset="0"/>
                                    </a:rPr>
                                    <m:t>sin</m:t>
                                  </m:r>
                                </m:fName>
                                <m:e>
                                  <m:r>
                                    <a:rPr lang="en-US" sz="2400" b="0" i="1" smtClean="0">
                                      <a:latin typeface="Cambria Math" panose="02040503050406030204" pitchFamily="18" charset="0"/>
                                      <a:ea typeface="Myriad Pro" charset="0"/>
                                      <a:cs typeface="Myriad Pro" charset="0"/>
                                    </a:rPr>
                                    <m:t>𝑥</m:t>
                                  </m:r>
                                </m:e>
                              </m:func>
                            </m:num>
                            <m:den>
                              <m:r>
                                <a:rPr lang="en-US" sz="2400" b="0" i="1" smtClean="0">
                                  <a:latin typeface="Cambria Math" panose="02040503050406030204" pitchFamily="18" charset="0"/>
                                  <a:ea typeface="Myriad Pro" charset="0"/>
                                  <a:cs typeface="Myriad Pro" charset="0"/>
                                </a:rPr>
                                <m:t>𝑥</m:t>
                              </m:r>
                            </m:den>
                          </m:f>
                        </m:e>
                      </m:func>
                      <m:r>
                        <a:rPr lang="en-US" sz="2400" b="0" i="1" smtClean="0">
                          <a:latin typeface="Cambria Math" panose="02040503050406030204" pitchFamily="18" charset="0"/>
                          <a:ea typeface="Myriad Pro" charset="0"/>
                          <a:cs typeface="Myriad Pro" charset="0"/>
                        </a:rPr>
                        <m:t>=1</m:t>
                      </m:r>
                    </m:oMath>
                  </m:oMathPara>
                </a14:m>
                <a:endParaRPr lang="en-US" sz="2400" b="0" dirty="0">
                  <a:ea typeface="Myriad Pro" charset="0"/>
                  <a:cs typeface="Myriad Pro" charset="0"/>
                </a:endParaRPr>
              </a:p>
              <a:p>
                <a:pPr marL="0" indent="0">
                  <a:lnSpc>
                    <a:spcPts val="2700"/>
                  </a:lnSpc>
                  <a:spcBef>
                    <a:spcPts val="0"/>
                  </a:spcBef>
                  <a:spcAft>
                    <a:spcPts val="900"/>
                  </a:spcAft>
                  <a:buNone/>
                </a:pPr>
                <a:br>
                  <a:rPr lang="en-US" sz="2400" b="0" i="1" dirty="0">
                    <a:ea typeface="Myriad Pro" charset="0"/>
                    <a:cs typeface="Myriad Pro" charset="0"/>
                  </a:rPr>
                </a:b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ea typeface="Myriad Pro" charset="0"/>
                              <a:cs typeface="Myriad Pro" charset="0"/>
                            </a:rPr>
                          </m:ctrlPr>
                        </m:fPr>
                        <m:num>
                          <m:func>
                            <m:funcPr>
                              <m:ctrlPr>
                                <a:rPr lang="en-US" sz="2400" b="0" i="1" smtClean="0">
                                  <a:latin typeface="Cambria Math" panose="02040503050406030204" pitchFamily="18" charset="0"/>
                                  <a:ea typeface="Myriad Pro" charset="0"/>
                                  <a:cs typeface="Myriad Pro" charset="0"/>
                                </a:rPr>
                              </m:ctrlPr>
                            </m:funcPr>
                            <m:fName>
                              <m:r>
                                <m:rPr>
                                  <m:sty m:val="p"/>
                                </m:rPr>
                                <a:rPr lang="en-US" sz="2400" b="0" i="0" smtClean="0">
                                  <a:latin typeface="Cambria Math" panose="02040503050406030204" pitchFamily="18" charset="0"/>
                                  <a:ea typeface="Myriad Pro" charset="0"/>
                                  <a:cs typeface="Myriad Pro" charset="0"/>
                                </a:rPr>
                                <m:t>sin</m:t>
                              </m:r>
                            </m:fName>
                            <m:e>
                              <m:r>
                                <a:rPr lang="en-US" sz="2400" b="0" i="1" smtClean="0">
                                  <a:latin typeface="Cambria Math" panose="02040503050406030204" pitchFamily="18" charset="0"/>
                                  <a:ea typeface="Myriad Pro" charset="0"/>
                                  <a:cs typeface="Myriad Pro" charset="0"/>
                                </a:rPr>
                                <m:t>𝑥</m:t>
                              </m:r>
                            </m:e>
                          </m:func>
                        </m:num>
                        <m:den>
                          <m:r>
                            <a:rPr lang="en-US" sz="2400" b="0" i="1" smtClean="0">
                              <a:latin typeface="Cambria Math" panose="02040503050406030204" pitchFamily="18" charset="0"/>
                              <a:ea typeface="Myriad Pro" charset="0"/>
                              <a:cs typeface="Myriad Pro" charset="0"/>
                            </a:rPr>
                            <m:t>2</m:t>
                          </m:r>
                        </m:den>
                      </m:f>
                      <m:r>
                        <a:rPr lang="en-US" sz="2400" b="0" i="1" smtClean="0">
                          <a:latin typeface="Cambria Math" panose="02040503050406030204" pitchFamily="18" charset="0"/>
                          <a:ea typeface="Myriad Pro" charset="0"/>
                          <a:cs typeface="Myriad Pro" charset="0"/>
                        </a:rPr>
                        <m:t>&lt;</m:t>
                      </m:r>
                      <m:f>
                        <m:fPr>
                          <m:ctrlPr>
                            <a:rPr lang="en-US" sz="2400" b="0" i="1" smtClean="0">
                              <a:latin typeface="Cambria Math" panose="02040503050406030204" pitchFamily="18" charset="0"/>
                              <a:ea typeface="Myriad Pro" charset="0"/>
                              <a:cs typeface="Myriad Pro" charset="0"/>
                            </a:rPr>
                          </m:ctrlPr>
                        </m:fPr>
                        <m:num>
                          <m:r>
                            <a:rPr lang="en-US" sz="2400" b="0" i="1" smtClean="0">
                              <a:latin typeface="Cambria Math" panose="02040503050406030204" pitchFamily="18" charset="0"/>
                              <a:ea typeface="Myriad Pro" charset="0"/>
                              <a:cs typeface="Myriad Pro" charset="0"/>
                            </a:rPr>
                            <m:t>𝑥</m:t>
                          </m:r>
                        </m:num>
                        <m:den>
                          <m:r>
                            <a:rPr lang="en-US" sz="2400" b="0" i="1" smtClean="0">
                              <a:latin typeface="Cambria Math" panose="02040503050406030204" pitchFamily="18" charset="0"/>
                              <a:ea typeface="Myriad Pro" charset="0"/>
                              <a:cs typeface="Myriad Pro" charset="0"/>
                            </a:rPr>
                            <m:t>2</m:t>
                          </m:r>
                        </m:den>
                      </m:f>
                      <m:r>
                        <a:rPr lang="en-US" sz="2400" b="0" i="1" smtClean="0">
                          <a:latin typeface="Cambria Math" panose="02040503050406030204" pitchFamily="18" charset="0"/>
                          <a:ea typeface="Myriad Pro" charset="0"/>
                          <a:cs typeface="Myriad Pro" charset="0"/>
                        </a:rPr>
                        <m:t>&lt;</m:t>
                      </m:r>
                      <m:f>
                        <m:fPr>
                          <m:ctrlPr>
                            <a:rPr lang="en-US" sz="2400" b="0" i="1" smtClean="0">
                              <a:latin typeface="Cambria Math" panose="02040503050406030204" pitchFamily="18" charset="0"/>
                              <a:ea typeface="Myriad Pro" charset="0"/>
                              <a:cs typeface="Myriad Pro" charset="0"/>
                            </a:rPr>
                          </m:ctrlPr>
                        </m:fPr>
                        <m:num>
                          <m:r>
                            <m:rPr>
                              <m:sty m:val="p"/>
                            </m:rPr>
                            <a:rPr lang="en-US" sz="2400" b="0" i="0" smtClean="0">
                              <a:latin typeface="Cambria Math" panose="02040503050406030204" pitchFamily="18" charset="0"/>
                              <a:ea typeface="Myriad Pro" charset="0"/>
                              <a:cs typeface="Myriad Pro" charset="0"/>
                            </a:rPr>
                            <m:t>tg</m:t>
                          </m:r>
                          <m:r>
                            <a:rPr lang="en-US" sz="2400" b="0" i="1" smtClean="0">
                              <a:latin typeface="Cambria Math" panose="02040503050406030204" pitchFamily="18" charset="0"/>
                              <a:ea typeface="Myriad Pro" charset="0"/>
                              <a:cs typeface="Myriad Pro" charset="0"/>
                            </a:rPr>
                            <m:t> </m:t>
                          </m:r>
                          <m:r>
                            <a:rPr lang="en-US" sz="2400" b="0" i="1" smtClean="0">
                              <a:latin typeface="Cambria Math" panose="02040503050406030204" pitchFamily="18" charset="0"/>
                              <a:ea typeface="Myriad Pro" charset="0"/>
                              <a:cs typeface="Myriad Pro" charset="0"/>
                            </a:rPr>
                            <m:t>𝑥</m:t>
                          </m:r>
                        </m:num>
                        <m:den>
                          <m:r>
                            <a:rPr lang="en-US" sz="2400" b="0" i="1" smtClean="0">
                              <a:latin typeface="Cambria Math" panose="02040503050406030204" pitchFamily="18" charset="0"/>
                              <a:ea typeface="Myriad Pro" charset="0"/>
                              <a:cs typeface="Myriad Pro" charset="0"/>
                            </a:rPr>
                            <m:t>2</m:t>
                          </m:r>
                        </m:den>
                      </m:f>
                    </m:oMath>
                  </m:oMathPara>
                </a14:m>
                <a:endParaRPr lang="en-US" sz="2400" dirty="0">
                  <a:ea typeface="Myriad Pro" charset="0"/>
                  <a:cs typeface="Myriad Pro" charset="0"/>
                </a:endParaRPr>
              </a:p>
            </p:txBody>
          </p:sp>
        </mc:Choice>
        <mc:Fallback xmlns="">
          <p:sp>
            <p:nvSpPr>
              <p:cNvPr id="6" name="Содержимое 2">
                <a:extLst>
                  <a:ext uri="{FF2B5EF4-FFF2-40B4-BE49-F238E27FC236}">
                    <a16:creationId xmlns:a16="http://schemas.microsoft.com/office/drawing/2014/main" id="{AF15E1FB-CE4F-C347-915E-4FAA0A049D66}"/>
                  </a:ext>
                </a:extLst>
              </p:cNvPr>
              <p:cNvSpPr txBox="1">
                <a:spLocks noRot="1" noChangeAspect="1" noMove="1" noResize="1" noEditPoints="1" noAdjustHandles="1" noChangeArrowheads="1" noChangeShapeType="1" noTextEdit="1"/>
              </p:cNvSpPr>
              <p:nvPr/>
            </p:nvSpPr>
            <p:spPr>
              <a:xfrm>
                <a:off x="161764" y="2534368"/>
                <a:ext cx="4050196" cy="2190776"/>
              </a:xfrm>
              <a:prstGeom prst="rect">
                <a:avLst/>
              </a:prstGeom>
              <a:blipFill>
                <a:blip r:embed="rId3"/>
                <a:stretch>
                  <a:fillRect l="-2188" t="-346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8" name="Содержимое 2">
                <a:extLst>
                  <a:ext uri="{FF2B5EF4-FFF2-40B4-BE49-F238E27FC236}">
                    <a16:creationId xmlns:a16="http://schemas.microsoft.com/office/drawing/2014/main" id="{2A02B989-8E07-9742-BC1E-7EA8EFB07069}"/>
                  </a:ext>
                </a:extLst>
              </p:cNvPr>
              <p:cNvSpPr txBox="1">
                <a:spLocks/>
              </p:cNvSpPr>
              <p:nvPr/>
            </p:nvSpPr>
            <p:spPr>
              <a:xfrm>
                <a:off x="161764" y="4838624"/>
                <a:ext cx="8820472" cy="17892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b="1" dirty="0">
                    <a:solidFill>
                      <a:schemeClr val="accent3">
                        <a:lumMod val="75000"/>
                      </a:schemeClr>
                    </a:solidFill>
                    <a:ea typeface="Myriad Pro" charset="0"/>
                    <a:cs typeface="Myriad Pro" charset="0"/>
                  </a:rPr>
                  <a:t>Example</a:t>
                </a:r>
                <a:r>
                  <a:rPr lang="en-US" sz="2400" dirty="0">
                    <a:ea typeface="Myriad Pro" charset="0"/>
                    <a:cs typeface="Myriad Pro" charset="0"/>
                  </a:rPr>
                  <a:t>: </a:t>
                </a:r>
                <a14:m>
                  <m:oMath xmlns:m="http://schemas.openxmlformats.org/officeDocument/2006/math">
                    <m:func>
                      <m:funcPr>
                        <m:ctrlPr>
                          <a:rPr lang="en-US" sz="2400" b="0" i="1" smtClean="0">
                            <a:latin typeface="Cambria Math" panose="02040503050406030204" pitchFamily="18" charset="0"/>
                            <a:ea typeface="Myriad Pro" charset="0"/>
                            <a:cs typeface="Myriad Pro" charset="0"/>
                          </a:rPr>
                        </m:ctrlPr>
                      </m:funcPr>
                      <m:fName>
                        <m:limLow>
                          <m:limLowPr>
                            <m:ctrlPr>
                              <a:rPr lang="en-US" sz="2400" b="0" i="1" smtClean="0">
                                <a:latin typeface="Cambria Math" panose="02040503050406030204" pitchFamily="18" charset="0"/>
                                <a:ea typeface="Myriad Pro" charset="0"/>
                                <a:cs typeface="Myriad Pro" charset="0"/>
                              </a:rPr>
                            </m:ctrlPr>
                          </m:limLowPr>
                          <m:e>
                            <m:r>
                              <m:rPr>
                                <m:sty m:val="p"/>
                              </m:rPr>
                              <a:rPr lang="en-US" sz="2400" b="0" i="0" smtClean="0">
                                <a:latin typeface="Cambria Math" panose="02040503050406030204" pitchFamily="18" charset="0"/>
                                <a:ea typeface="Myriad Pro" charset="0"/>
                                <a:cs typeface="Myriad Pro" charset="0"/>
                              </a:rPr>
                              <m:t>lim</m:t>
                            </m:r>
                          </m:e>
                          <m:lim>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m:t>
                            </m:r>
                          </m:lim>
                        </m:limLow>
                      </m:fName>
                      <m:e>
                        <m:sSup>
                          <m:sSupPr>
                            <m:ctrlPr>
                              <a:rPr lang="en-US" sz="2400" b="0" i="1" smtClean="0">
                                <a:latin typeface="Cambria Math" panose="02040503050406030204" pitchFamily="18" charset="0"/>
                                <a:ea typeface="Myriad Pro" charset="0"/>
                                <a:cs typeface="Myriad Pro" charset="0"/>
                              </a:rPr>
                            </m:ctrlPr>
                          </m:sSupPr>
                          <m:e>
                            <m:d>
                              <m:dPr>
                                <m:ctrlPr>
                                  <a:rPr lang="en-US" sz="2400" b="0" i="1" smtClean="0">
                                    <a:latin typeface="Cambria Math" panose="02040503050406030204" pitchFamily="18" charset="0"/>
                                    <a:ea typeface="Myriad Pro" charset="0"/>
                                    <a:cs typeface="Myriad Pro" charset="0"/>
                                  </a:rPr>
                                </m:ctrlPr>
                              </m:dPr>
                              <m:e>
                                <m:func>
                                  <m:funcPr>
                                    <m:ctrlPr>
                                      <a:rPr lang="en-US" sz="2400" b="0" i="1" smtClean="0">
                                        <a:latin typeface="Cambria Math" panose="02040503050406030204" pitchFamily="18" charset="0"/>
                                        <a:ea typeface="Myriad Pro" charset="0"/>
                                        <a:cs typeface="Myriad Pro" charset="0"/>
                                      </a:rPr>
                                    </m:ctrlPr>
                                  </m:funcPr>
                                  <m:fName>
                                    <m:r>
                                      <m:rPr>
                                        <m:sty m:val="p"/>
                                      </m:rPr>
                                      <a:rPr lang="en-US" sz="2400" b="0" i="0" smtClean="0">
                                        <a:latin typeface="Cambria Math" panose="02040503050406030204" pitchFamily="18" charset="0"/>
                                        <a:ea typeface="Myriad Pro" charset="0"/>
                                        <a:cs typeface="Myriad Pro" charset="0"/>
                                      </a:rPr>
                                      <m:t>sin</m:t>
                                    </m:r>
                                  </m:fName>
                                  <m:e>
                                    <m:f>
                                      <m:fPr>
                                        <m:ctrlPr>
                                          <a:rPr lang="en-US" sz="2400" b="0" i="1" smtClean="0">
                                            <a:latin typeface="Cambria Math" panose="02040503050406030204" pitchFamily="18" charset="0"/>
                                            <a:ea typeface="Myriad Pro" charset="0"/>
                                            <a:cs typeface="Myriad Pro" charset="0"/>
                                          </a:rPr>
                                        </m:ctrlPr>
                                      </m:fPr>
                                      <m:num>
                                        <m:r>
                                          <a:rPr lang="en-US" sz="2400" b="0" i="1" smtClean="0">
                                            <a:latin typeface="Cambria Math" panose="02040503050406030204" pitchFamily="18" charset="0"/>
                                            <a:ea typeface="Myriad Pro" charset="0"/>
                                            <a:cs typeface="Myriad Pro" charset="0"/>
                                          </a:rPr>
                                          <m:t>1</m:t>
                                        </m:r>
                                      </m:num>
                                      <m:den>
                                        <m:r>
                                          <a:rPr lang="en-US" sz="2400" b="0" i="1" smtClean="0">
                                            <a:latin typeface="Cambria Math" panose="02040503050406030204" pitchFamily="18" charset="0"/>
                                            <a:ea typeface="Myriad Pro" charset="0"/>
                                            <a:cs typeface="Myriad Pro" charset="0"/>
                                          </a:rPr>
                                          <m:t>𝑥</m:t>
                                        </m:r>
                                      </m:den>
                                    </m:f>
                                  </m:e>
                                </m:func>
                                <m:r>
                                  <a:rPr lang="en-US" sz="2400" b="0" i="1" smtClean="0">
                                    <a:latin typeface="Cambria Math" panose="02040503050406030204" pitchFamily="18" charset="0"/>
                                    <a:ea typeface="Myriad Pro" charset="0"/>
                                    <a:cs typeface="Myriad Pro" charset="0"/>
                                  </a:rPr>
                                  <m:t>+</m:t>
                                </m:r>
                                <m:func>
                                  <m:funcPr>
                                    <m:ctrlPr>
                                      <a:rPr lang="en-US" sz="2400" b="0" i="1" smtClean="0">
                                        <a:latin typeface="Cambria Math" panose="02040503050406030204" pitchFamily="18" charset="0"/>
                                        <a:ea typeface="Myriad Pro" charset="0"/>
                                        <a:cs typeface="Myriad Pro" charset="0"/>
                                      </a:rPr>
                                    </m:ctrlPr>
                                  </m:funcPr>
                                  <m:fName>
                                    <m:r>
                                      <m:rPr>
                                        <m:sty m:val="p"/>
                                      </m:rPr>
                                      <a:rPr lang="en-US" sz="2400" b="0" i="0" smtClean="0">
                                        <a:latin typeface="Cambria Math" panose="02040503050406030204" pitchFamily="18" charset="0"/>
                                        <a:ea typeface="Myriad Pro" charset="0"/>
                                        <a:cs typeface="Myriad Pro" charset="0"/>
                                      </a:rPr>
                                      <m:t>cos</m:t>
                                    </m:r>
                                  </m:fName>
                                  <m:e>
                                    <m:f>
                                      <m:fPr>
                                        <m:ctrlPr>
                                          <a:rPr lang="en-US" sz="2400" b="0" i="1" smtClean="0">
                                            <a:latin typeface="Cambria Math" panose="02040503050406030204" pitchFamily="18" charset="0"/>
                                            <a:ea typeface="Myriad Pro" charset="0"/>
                                            <a:cs typeface="Myriad Pro" charset="0"/>
                                          </a:rPr>
                                        </m:ctrlPr>
                                      </m:fPr>
                                      <m:num>
                                        <m:r>
                                          <a:rPr lang="en-US" sz="2400" b="0" i="1" smtClean="0">
                                            <a:latin typeface="Cambria Math" panose="02040503050406030204" pitchFamily="18" charset="0"/>
                                            <a:ea typeface="Myriad Pro" charset="0"/>
                                            <a:cs typeface="Myriad Pro" charset="0"/>
                                          </a:rPr>
                                          <m:t>1</m:t>
                                        </m:r>
                                      </m:num>
                                      <m:den>
                                        <m:r>
                                          <a:rPr lang="en-US" sz="2400" b="0" i="1" smtClean="0">
                                            <a:latin typeface="Cambria Math" panose="02040503050406030204" pitchFamily="18" charset="0"/>
                                            <a:ea typeface="Myriad Pro" charset="0"/>
                                            <a:cs typeface="Myriad Pro" charset="0"/>
                                          </a:rPr>
                                          <m:t>𝑥</m:t>
                                        </m:r>
                                      </m:den>
                                    </m:f>
                                    <m:r>
                                      <a:rPr lang="en-US" sz="2400" b="0" i="1" smtClean="0">
                                        <a:latin typeface="Cambria Math" panose="02040503050406030204" pitchFamily="18" charset="0"/>
                                        <a:ea typeface="Myriad Pro" charset="0"/>
                                        <a:cs typeface="Myriad Pro" charset="0"/>
                                      </a:rPr>
                                      <m:t> </m:t>
                                    </m:r>
                                  </m:e>
                                </m:func>
                              </m:e>
                            </m:d>
                          </m:e>
                          <m:sup>
                            <m:r>
                              <a:rPr lang="en-US" sz="2400" b="0" i="1" smtClean="0">
                                <a:latin typeface="Cambria Math" panose="02040503050406030204" pitchFamily="18" charset="0"/>
                                <a:ea typeface="Myriad Pro" charset="0"/>
                                <a:cs typeface="Myriad Pro" charset="0"/>
                              </a:rPr>
                              <m:t>𝑥</m:t>
                            </m:r>
                          </m:sup>
                        </m:sSup>
                      </m:e>
                    </m:func>
                  </m:oMath>
                </a14:m>
                <a:endParaRPr lang="en-US" sz="2400" dirty="0">
                  <a:ea typeface="Myriad Pro" charset="0"/>
                  <a:cs typeface="Myriad Pro" charset="0"/>
                </a:endParaRPr>
              </a:p>
            </p:txBody>
          </p:sp>
        </mc:Choice>
        <mc:Fallback xmlns="">
          <p:sp>
            <p:nvSpPr>
              <p:cNvPr id="8" name="Содержимое 2">
                <a:extLst>
                  <a:ext uri="{FF2B5EF4-FFF2-40B4-BE49-F238E27FC236}">
                    <a16:creationId xmlns:a16="http://schemas.microsoft.com/office/drawing/2014/main" id="{2A02B989-8E07-9742-BC1E-7EA8EFB07069}"/>
                  </a:ext>
                </a:extLst>
              </p:cNvPr>
              <p:cNvSpPr txBox="1">
                <a:spLocks noRot="1" noChangeAspect="1" noMove="1" noResize="1" noEditPoints="1" noAdjustHandles="1" noChangeArrowheads="1" noChangeShapeType="1" noTextEdit="1"/>
              </p:cNvSpPr>
              <p:nvPr/>
            </p:nvSpPr>
            <p:spPr>
              <a:xfrm>
                <a:off x="161764" y="4838624"/>
                <a:ext cx="8820472" cy="1789264"/>
              </a:xfrm>
              <a:prstGeom prst="rect">
                <a:avLst/>
              </a:prstGeom>
              <a:blipFill>
                <a:blip r:embed="rId4"/>
                <a:stretch>
                  <a:fillRect l="-1007" t="-5634"/>
                </a:stretch>
              </a:blipFill>
            </p:spPr>
            <p:txBody>
              <a:bodyPr/>
              <a:lstStyle/>
              <a:p>
                <a:r>
                  <a:rPr lang="ru-RU">
                    <a:noFill/>
                  </a:rPr>
                  <a:t> </a:t>
                </a:r>
              </a:p>
            </p:txBody>
          </p:sp>
        </mc:Fallback>
      </mc:AlternateContent>
      <p:pic>
        <p:nvPicPr>
          <p:cNvPr id="10" name="Рисунок 9">
            <a:extLst>
              <a:ext uri="{FF2B5EF4-FFF2-40B4-BE49-F238E27FC236}">
                <a16:creationId xmlns:a16="http://schemas.microsoft.com/office/drawing/2014/main" id="{E594FF91-C6E4-CF4F-9AFD-48D0399717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8024" y="2417402"/>
            <a:ext cx="4050196" cy="3712680"/>
          </a:xfrm>
          <a:prstGeom prst="rect">
            <a:avLst/>
          </a:prstGeom>
        </p:spPr>
      </p:pic>
    </p:spTree>
    <p:extLst>
      <p:ext uri="{BB962C8B-B14F-4D97-AF65-F5344CB8AC3E}">
        <p14:creationId xmlns:p14="http://schemas.microsoft.com/office/powerpoint/2010/main" val="4780698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a:xfrm>
            <a:off x="2762926" y="2857500"/>
            <a:ext cx="3618148" cy="1143000"/>
          </a:xfrm>
        </p:spPr>
        <p:txBody>
          <a:bodyPr>
            <a:noAutofit/>
          </a:bodyPr>
          <a:lstStyle/>
          <a:p>
            <a:pPr algn="l"/>
            <a:r>
              <a:rPr lang="en-US" sz="3200" b="1" dirty="0">
                <a:solidFill>
                  <a:schemeClr val="accent1">
                    <a:lumMod val="75000"/>
                  </a:schemeClr>
                </a:solidFill>
              </a:rPr>
              <a:t>Asymptotic notations</a:t>
            </a:r>
          </a:p>
        </p:txBody>
      </p:sp>
    </p:spTree>
    <p:extLst>
      <p:ext uri="{BB962C8B-B14F-4D97-AF65-F5344CB8AC3E}">
        <p14:creationId xmlns:p14="http://schemas.microsoft.com/office/powerpoint/2010/main" val="4144147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Asymptotic notation and Big-O notation</a:t>
            </a:r>
            <a:endParaRPr lang="ru-RU" sz="3200" b="1" dirty="0">
              <a:solidFill>
                <a:schemeClr val="accent1">
                  <a:lumMod val="75000"/>
                </a:schemeClr>
              </a:solidFill>
              <a:latin typeface="+mn-lt"/>
              <a:cs typeface="Times New Roman" pitchFamily="18" charset="0"/>
            </a:endParaRPr>
          </a:p>
        </p:txBody>
      </p:sp>
      <mc:AlternateContent xmlns:mc="http://schemas.openxmlformats.org/markup-compatibility/2006" xmlns:a14="http://schemas.microsoft.com/office/drawing/2010/main">
        <mc:Choice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93328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When we are talking about function, comparing their </a:t>
                </a:r>
                <a:r>
                  <a:rPr lang="en-US" sz="2400" b="1" dirty="0">
                    <a:solidFill>
                      <a:srgbClr val="C00000"/>
                    </a:solidFill>
                    <a:ea typeface="Myriad Pro" charset="0"/>
                    <a:cs typeface="Myriad Pro" charset="0"/>
                  </a:rPr>
                  <a:t>behavior</a:t>
                </a:r>
                <a:r>
                  <a:rPr lang="en-US" sz="2400" dirty="0">
                    <a:ea typeface="Myriad Pro" charset="0"/>
                    <a:cs typeface="Myriad Pro" charset="0"/>
                  </a:rPr>
                  <a:t> in-around certain points is an essential idea.</a:t>
                </a:r>
              </a:p>
              <a:p>
                <a:pPr marL="0" indent="0">
                  <a:lnSpc>
                    <a:spcPts val="2700"/>
                  </a:lnSpc>
                  <a:spcBef>
                    <a:spcPts val="0"/>
                  </a:spcBef>
                  <a:spcAft>
                    <a:spcPts val="900"/>
                  </a:spcAft>
                  <a:buFont typeface="Arial" pitchFamily="34" charset="0"/>
                  <a:buNone/>
                </a:pPr>
                <a:r>
                  <a:rPr lang="en-US" sz="2400" dirty="0">
                    <a:ea typeface="Myriad Pro" charset="0"/>
                    <a:cs typeface="Myriad Pro" charset="0"/>
                  </a:rPr>
                  <a:t>For example, now we know that </a:t>
                </a:r>
                <a14:m>
                  <m:oMath xmlns:m="http://schemas.openxmlformats.org/officeDocument/2006/math">
                    <m:func>
                      <m:funcPr>
                        <m:ctrlPr>
                          <a:rPr lang="en-US" sz="2400" b="0" i="1" smtClean="0">
                            <a:latin typeface="Cambria Math" panose="02040503050406030204" pitchFamily="18" charset="0"/>
                            <a:ea typeface="Myriad Pro" charset="0"/>
                            <a:cs typeface="Myriad Pro" charset="0"/>
                          </a:rPr>
                        </m:ctrlPr>
                      </m:funcPr>
                      <m:fName>
                        <m:limLow>
                          <m:limLowPr>
                            <m:ctrlPr>
                              <a:rPr lang="en-US" sz="2400" b="0" i="1" smtClean="0">
                                <a:latin typeface="Cambria Math" panose="02040503050406030204" pitchFamily="18" charset="0"/>
                                <a:ea typeface="Myriad Pro" charset="0"/>
                                <a:cs typeface="Myriad Pro" charset="0"/>
                              </a:rPr>
                            </m:ctrlPr>
                          </m:limLowPr>
                          <m:e>
                            <m:r>
                              <m:rPr>
                                <m:sty m:val="p"/>
                              </m:rPr>
                              <a:rPr lang="en-US" sz="2400" b="0" i="0" smtClean="0">
                                <a:latin typeface="Cambria Math" panose="02040503050406030204" pitchFamily="18" charset="0"/>
                                <a:ea typeface="Myriad Pro" charset="0"/>
                                <a:cs typeface="Myriad Pro" charset="0"/>
                              </a:rPr>
                              <m:t>lim</m:t>
                            </m:r>
                          </m:e>
                          <m:lim>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→0</m:t>
                            </m:r>
                          </m:lim>
                        </m:limLow>
                      </m:fName>
                      <m:e>
                        <m:f>
                          <m:fPr>
                            <m:ctrlPr>
                              <a:rPr lang="en-US" sz="2400" b="0" i="1" smtClean="0">
                                <a:latin typeface="Cambria Math" panose="02040503050406030204" pitchFamily="18" charset="0"/>
                                <a:ea typeface="Myriad Pro" charset="0"/>
                                <a:cs typeface="Myriad Pro" charset="0"/>
                              </a:rPr>
                            </m:ctrlPr>
                          </m:fPr>
                          <m:num>
                            <m:func>
                              <m:funcPr>
                                <m:ctrlPr>
                                  <a:rPr lang="en-US" sz="2400" b="0" i="1" smtClean="0">
                                    <a:latin typeface="Cambria Math" panose="02040503050406030204" pitchFamily="18" charset="0"/>
                                    <a:ea typeface="Myriad Pro" charset="0"/>
                                    <a:cs typeface="Myriad Pro" charset="0"/>
                                  </a:rPr>
                                </m:ctrlPr>
                              </m:funcPr>
                              <m:fName>
                                <m:r>
                                  <m:rPr>
                                    <m:sty m:val="p"/>
                                  </m:rPr>
                                  <a:rPr lang="en-US" sz="2400" b="0" i="0" smtClean="0">
                                    <a:latin typeface="Cambria Math" panose="02040503050406030204" pitchFamily="18" charset="0"/>
                                    <a:ea typeface="Myriad Pro" charset="0"/>
                                    <a:cs typeface="Myriad Pro" charset="0"/>
                                  </a:rPr>
                                  <m:t>sin</m:t>
                                </m:r>
                              </m:fName>
                              <m:e>
                                <m:r>
                                  <a:rPr lang="en-US" sz="2400" b="0" i="1" smtClean="0">
                                    <a:latin typeface="Cambria Math" panose="02040503050406030204" pitchFamily="18" charset="0"/>
                                    <a:ea typeface="Myriad Pro" charset="0"/>
                                    <a:cs typeface="Myriad Pro" charset="0"/>
                                  </a:rPr>
                                  <m:t>𝑥</m:t>
                                </m:r>
                              </m:e>
                            </m:func>
                          </m:num>
                          <m:den>
                            <m:r>
                              <a:rPr lang="en-US" sz="2400" b="0" i="1" smtClean="0">
                                <a:latin typeface="Cambria Math" panose="02040503050406030204" pitchFamily="18" charset="0"/>
                                <a:ea typeface="Myriad Pro" charset="0"/>
                                <a:cs typeface="Myriad Pro" charset="0"/>
                              </a:rPr>
                              <m:t>𝑥</m:t>
                            </m:r>
                          </m:den>
                        </m:f>
                      </m:e>
                    </m:func>
                    <m:r>
                      <a:rPr lang="en-US" sz="2400" b="0" i="1" smtClean="0">
                        <a:latin typeface="Cambria Math" panose="02040503050406030204" pitchFamily="18" charset="0"/>
                        <a:ea typeface="Myriad Pro" charset="0"/>
                        <a:cs typeface="Myriad Pro" charset="0"/>
                      </a:rPr>
                      <m:t>=1</m:t>
                    </m:r>
                  </m:oMath>
                </a14:m>
                <a:r>
                  <a:rPr lang="en-US" sz="2400" dirty="0">
                    <a:ea typeface="Myriad Pro" charset="0"/>
                    <a:cs typeface="Myriad Pro" charset="0"/>
                  </a:rPr>
                  <a:t> thus </a:t>
                </a:r>
                <a14:m>
                  <m:oMath xmlns:m="http://schemas.openxmlformats.org/officeDocument/2006/math">
                    <m:func>
                      <m:funcPr>
                        <m:ctrlPr>
                          <a:rPr lang="en-US" sz="2400" b="0" i="1" smtClean="0">
                            <a:latin typeface="Cambria Math" panose="02040503050406030204" pitchFamily="18" charset="0"/>
                            <a:ea typeface="Myriad Pro" charset="0"/>
                            <a:cs typeface="Myriad Pro" charset="0"/>
                          </a:rPr>
                        </m:ctrlPr>
                      </m:funcPr>
                      <m:fName>
                        <m:r>
                          <m:rPr>
                            <m:sty m:val="p"/>
                          </m:rPr>
                          <a:rPr lang="en-US" sz="2400" b="0" i="0" smtClean="0">
                            <a:latin typeface="Cambria Math" panose="02040503050406030204" pitchFamily="18" charset="0"/>
                            <a:ea typeface="Myriad Pro" charset="0"/>
                            <a:cs typeface="Myriad Pro" charset="0"/>
                          </a:rPr>
                          <m:t>sin</m:t>
                        </m:r>
                      </m:fName>
                      <m:e>
                        <m:r>
                          <a:rPr lang="en-US" sz="2400" b="0" i="1" smtClean="0">
                            <a:latin typeface="Cambria Math" panose="02040503050406030204" pitchFamily="18" charset="0"/>
                            <a:ea typeface="Myriad Pro" charset="0"/>
                            <a:cs typeface="Myriad Pro" charset="0"/>
                          </a:rPr>
                          <m:t>𝑥</m:t>
                        </m:r>
                      </m:e>
                    </m:func>
                  </m:oMath>
                </a14:m>
                <a:r>
                  <a:rPr lang="en-US" sz="2400" dirty="0">
                    <a:ea typeface="Myriad Pro" charset="0"/>
                    <a:cs typeface="Myriad Pro" charset="0"/>
                  </a:rPr>
                  <a:t> and </a:t>
                </a:r>
                <a14:m>
                  <m:oMath xmlns:m="http://schemas.openxmlformats.org/officeDocument/2006/math">
                    <m:r>
                      <a:rPr lang="en-US" sz="2400" b="0" i="1" smtClean="0">
                        <a:latin typeface="Cambria Math" panose="02040503050406030204" pitchFamily="18" charset="0"/>
                        <a:ea typeface="Myriad Pro" charset="0"/>
                        <a:cs typeface="Myriad Pro" charset="0"/>
                      </a:rPr>
                      <m:t>𝑥</m:t>
                    </m:r>
                  </m:oMath>
                </a14:m>
                <a:r>
                  <a:rPr lang="en-US" sz="2400" dirty="0">
                    <a:ea typeface="Myriad Pro" charset="0"/>
                    <a:cs typeface="Myriad Pro" charset="0"/>
                  </a:rPr>
                  <a:t> are pretty much same functions in-around </a:t>
                </a:r>
                <a14:m>
                  <m:oMath xmlns:m="http://schemas.openxmlformats.org/officeDocument/2006/math">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=0</m:t>
                    </m:r>
                  </m:oMath>
                </a14:m>
                <a:r>
                  <a:rPr lang="en-US" sz="2400" dirty="0">
                    <a:ea typeface="Myriad Pro" charset="0"/>
                    <a:cs typeface="Myriad Pro" charset="0"/>
                  </a:rPr>
                  <a:t>. In a way, we found that those function are </a:t>
                </a:r>
                <a:r>
                  <a:rPr lang="en-US" sz="2400" b="1" dirty="0">
                    <a:solidFill>
                      <a:srgbClr val="C00000"/>
                    </a:solidFill>
                    <a:ea typeface="Myriad Pro" charset="0"/>
                    <a:cs typeface="Myriad Pro" charset="0"/>
                  </a:rPr>
                  <a:t>equivalent</a:t>
                </a:r>
                <a:r>
                  <a:rPr lang="en-US" sz="2400" dirty="0">
                    <a:ea typeface="Myriad Pro" charset="0"/>
                    <a:cs typeface="Myriad Pro" charset="0"/>
                  </a:rPr>
                  <a:t>.</a:t>
                </a:r>
              </a:p>
            </p:txBody>
          </p:sp>
        </mc:Choice>
        <mc:Fallback xmlns="">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1933280"/>
              </a:xfrm>
              <a:prstGeom prst="rect">
                <a:avLst/>
              </a:prstGeom>
              <a:blipFill>
                <a:blip r:embed="rId2"/>
                <a:stretch>
                  <a:fillRect l="-1007" t="-3922" r="-1583" b="-6536"/>
                </a:stretch>
              </a:blipFill>
            </p:spPr>
            <p:txBody>
              <a:bodyPr/>
              <a:lstStyle/>
              <a:p>
                <a:r>
                  <a:rPr lang="ru-RU">
                    <a:noFill/>
                  </a:rPr>
                  <a:t> </a:t>
                </a:r>
              </a:p>
            </p:txBody>
          </p:sp>
        </mc:Fallback>
      </mc:AlternateContent>
      <p:sp>
        <p:nvSpPr>
          <p:cNvPr id="10" name="Содержимое 2">
            <a:extLst>
              <a:ext uri="{FF2B5EF4-FFF2-40B4-BE49-F238E27FC236}">
                <a16:creationId xmlns:a16="http://schemas.microsoft.com/office/drawing/2014/main" id="{D4209B73-65F9-FA40-AB26-774F3D07F5A4}"/>
              </a:ext>
            </a:extLst>
          </p:cNvPr>
          <p:cNvSpPr txBox="1">
            <a:spLocks/>
          </p:cNvSpPr>
          <p:nvPr/>
        </p:nvSpPr>
        <p:spPr>
          <a:xfrm>
            <a:off x="183543" y="4976647"/>
            <a:ext cx="8820472" cy="140468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endParaRPr lang="en-US" sz="2400" dirty="0">
              <a:ea typeface="Myriad Pro" charset="0"/>
              <a:cs typeface="Myriad Pro" charset="0"/>
            </a:endParaRPr>
          </a:p>
        </p:txBody>
      </p:sp>
    </p:spTree>
    <p:extLst>
      <p:ext uri="{BB962C8B-B14F-4D97-AF65-F5344CB8AC3E}">
        <p14:creationId xmlns:p14="http://schemas.microsoft.com/office/powerpoint/2010/main" val="14154136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Asymptotic notation and Big-O notation</a:t>
            </a:r>
            <a:endParaRPr lang="ru-RU" sz="3200" b="1" dirty="0">
              <a:solidFill>
                <a:schemeClr val="accent1">
                  <a:lumMod val="75000"/>
                </a:schemeClr>
              </a:solidFill>
              <a:latin typeface="+mn-lt"/>
              <a:cs typeface="Times New Roman" pitchFamily="18" charset="0"/>
            </a:endParaRPr>
          </a:p>
        </p:txBody>
      </p:sp>
      <mc:AlternateContent xmlns:mc="http://schemas.openxmlformats.org/markup-compatibility/2006" xmlns:a14="http://schemas.microsoft.com/office/drawing/2010/main">
        <mc:Choice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93328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When we are talking about function, comparing their </a:t>
                </a:r>
                <a:r>
                  <a:rPr lang="en-US" sz="2400" b="1" dirty="0">
                    <a:solidFill>
                      <a:srgbClr val="C00000"/>
                    </a:solidFill>
                    <a:ea typeface="Myriad Pro" charset="0"/>
                    <a:cs typeface="Myriad Pro" charset="0"/>
                  </a:rPr>
                  <a:t>behavior</a:t>
                </a:r>
                <a:r>
                  <a:rPr lang="en-US" sz="2400" dirty="0">
                    <a:ea typeface="Myriad Pro" charset="0"/>
                    <a:cs typeface="Myriad Pro" charset="0"/>
                  </a:rPr>
                  <a:t> in-around certain points is an essential idea.</a:t>
                </a:r>
              </a:p>
              <a:p>
                <a:pPr marL="0" indent="0">
                  <a:lnSpc>
                    <a:spcPts val="2700"/>
                  </a:lnSpc>
                  <a:spcBef>
                    <a:spcPts val="0"/>
                  </a:spcBef>
                  <a:spcAft>
                    <a:spcPts val="900"/>
                  </a:spcAft>
                  <a:buFont typeface="Arial" pitchFamily="34" charset="0"/>
                  <a:buNone/>
                </a:pPr>
                <a:r>
                  <a:rPr lang="en-US" sz="2400" dirty="0">
                    <a:ea typeface="Myriad Pro" charset="0"/>
                    <a:cs typeface="Myriad Pro" charset="0"/>
                  </a:rPr>
                  <a:t>For example, now we know that </a:t>
                </a:r>
                <a14:m>
                  <m:oMath xmlns:m="http://schemas.openxmlformats.org/officeDocument/2006/math">
                    <m:func>
                      <m:funcPr>
                        <m:ctrlPr>
                          <a:rPr lang="en-US" sz="2400" b="0" i="1" smtClean="0">
                            <a:latin typeface="Cambria Math" panose="02040503050406030204" pitchFamily="18" charset="0"/>
                            <a:ea typeface="Myriad Pro" charset="0"/>
                            <a:cs typeface="Myriad Pro" charset="0"/>
                          </a:rPr>
                        </m:ctrlPr>
                      </m:funcPr>
                      <m:fName>
                        <m:limLow>
                          <m:limLowPr>
                            <m:ctrlPr>
                              <a:rPr lang="en-US" sz="2400" b="0" i="1" smtClean="0">
                                <a:latin typeface="Cambria Math" panose="02040503050406030204" pitchFamily="18" charset="0"/>
                                <a:ea typeface="Myriad Pro" charset="0"/>
                                <a:cs typeface="Myriad Pro" charset="0"/>
                              </a:rPr>
                            </m:ctrlPr>
                          </m:limLowPr>
                          <m:e>
                            <m:r>
                              <m:rPr>
                                <m:sty m:val="p"/>
                              </m:rPr>
                              <a:rPr lang="en-US" sz="2400" b="0" i="0" smtClean="0">
                                <a:latin typeface="Cambria Math" panose="02040503050406030204" pitchFamily="18" charset="0"/>
                                <a:ea typeface="Myriad Pro" charset="0"/>
                                <a:cs typeface="Myriad Pro" charset="0"/>
                              </a:rPr>
                              <m:t>lim</m:t>
                            </m:r>
                          </m:e>
                          <m:lim>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→0</m:t>
                            </m:r>
                          </m:lim>
                        </m:limLow>
                      </m:fName>
                      <m:e>
                        <m:f>
                          <m:fPr>
                            <m:ctrlPr>
                              <a:rPr lang="en-US" sz="2400" b="0" i="1" smtClean="0">
                                <a:latin typeface="Cambria Math" panose="02040503050406030204" pitchFamily="18" charset="0"/>
                                <a:ea typeface="Myriad Pro" charset="0"/>
                                <a:cs typeface="Myriad Pro" charset="0"/>
                              </a:rPr>
                            </m:ctrlPr>
                          </m:fPr>
                          <m:num>
                            <m:func>
                              <m:funcPr>
                                <m:ctrlPr>
                                  <a:rPr lang="en-US" sz="2400" b="0" i="1" smtClean="0">
                                    <a:latin typeface="Cambria Math" panose="02040503050406030204" pitchFamily="18" charset="0"/>
                                    <a:ea typeface="Myriad Pro" charset="0"/>
                                    <a:cs typeface="Myriad Pro" charset="0"/>
                                  </a:rPr>
                                </m:ctrlPr>
                              </m:funcPr>
                              <m:fName>
                                <m:r>
                                  <m:rPr>
                                    <m:sty m:val="p"/>
                                  </m:rPr>
                                  <a:rPr lang="en-US" sz="2400" b="0" i="0" smtClean="0">
                                    <a:latin typeface="Cambria Math" panose="02040503050406030204" pitchFamily="18" charset="0"/>
                                    <a:ea typeface="Myriad Pro" charset="0"/>
                                    <a:cs typeface="Myriad Pro" charset="0"/>
                                  </a:rPr>
                                  <m:t>sin</m:t>
                                </m:r>
                              </m:fName>
                              <m:e>
                                <m:r>
                                  <a:rPr lang="en-US" sz="2400" b="0" i="1" smtClean="0">
                                    <a:latin typeface="Cambria Math" panose="02040503050406030204" pitchFamily="18" charset="0"/>
                                    <a:ea typeface="Myriad Pro" charset="0"/>
                                    <a:cs typeface="Myriad Pro" charset="0"/>
                                  </a:rPr>
                                  <m:t>𝑥</m:t>
                                </m:r>
                              </m:e>
                            </m:func>
                          </m:num>
                          <m:den>
                            <m:r>
                              <a:rPr lang="en-US" sz="2400" b="0" i="1" smtClean="0">
                                <a:latin typeface="Cambria Math" panose="02040503050406030204" pitchFamily="18" charset="0"/>
                                <a:ea typeface="Myriad Pro" charset="0"/>
                                <a:cs typeface="Myriad Pro" charset="0"/>
                              </a:rPr>
                              <m:t>𝑥</m:t>
                            </m:r>
                          </m:den>
                        </m:f>
                      </m:e>
                    </m:func>
                    <m:r>
                      <a:rPr lang="en-US" sz="2400" b="0" i="1" smtClean="0">
                        <a:latin typeface="Cambria Math" panose="02040503050406030204" pitchFamily="18" charset="0"/>
                        <a:ea typeface="Myriad Pro" charset="0"/>
                        <a:cs typeface="Myriad Pro" charset="0"/>
                      </a:rPr>
                      <m:t>=1</m:t>
                    </m:r>
                  </m:oMath>
                </a14:m>
                <a:r>
                  <a:rPr lang="en-US" sz="2400" dirty="0">
                    <a:ea typeface="Myriad Pro" charset="0"/>
                    <a:cs typeface="Myriad Pro" charset="0"/>
                  </a:rPr>
                  <a:t> thus </a:t>
                </a:r>
                <a14:m>
                  <m:oMath xmlns:m="http://schemas.openxmlformats.org/officeDocument/2006/math">
                    <m:func>
                      <m:funcPr>
                        <m:ctrlPr>
                          <a:rPr lang="en-US" sz="2400" b="0" i="1" smtClean="0">
                            <a:latin typeface="Cambria Math" panose="02040503050406030204" pitchFamily="18" charset="0"/>
                            <a:ea typeface="Myriad Pro" charset="0"/>
                            <a:cs typeface="Myriad Pro" charset="0"/>
                          </a:rPr>
                        </m:ctrlPr>
                      </m:funcPr>
                      <m:fName>
                        <m:r>
                          <m:rPr>
                            <m:sty m:val="p"/>
                          </m:rPr>
                          <a:rPr lang="en-US" sz="2400" b="0" i="0" smtClean="0">
                            <a:latin typeface="Cambria Math" panose="02040503050406030204" pitchFamily="18" charset="0"/>
                            <a:ea typeface="Myriad Pro" charset="0"/>
                            <a:cs typeface="Myriad Pro" charset="0"/>
                          </a:rPr>
                          <m:t>sin</m:t>
                        </m:r>
                      </m:fName>
                      <m:e>
                        <m:r>
                          <a:rPr lang="en-US" sz="2400" b="0" i="1" smtClean="0">
                            <a:latin typeface="Cambria Math" panose="02040503050406030204" pitchFamily="18" charset="0"/>
                            <a:ea typeface="Myriad Pro" charset="0"/>
                            <a:cs typeface="Myriad Pro" charset="0"/>
                          </a:rPr>
                          <m:t>𝑥</m:t>
                        </m:r>
                      </m:e>
                    </m:func>
                  </m:oMath>
                </a14:m>
                <a:r>
                  <a:rPr lang="en-US" sz="2400" dirty="0">
                    <a:ea typeface="Myriad Pro" charset="0"/>
                    <a:cs typeface="Myriad Pro" charset="0"/>
                  </a:rPr>
                  <a:t> and </a:t>
                </a:r>
                <a14:m>
                  <m:oMath xmlns:m="http://schemas.openxmlformats.org/officeDocument/2006/math">
                    <m:r>
                      <a:rPr lang="en-US" sz="2400" b="0" i="1" smtClean="0">
                        <a:latin typeface="Cambria Math" panose="02040503050406030204" pitchFamily="18" charset="0"/>
                        <a:ea typeface="Myriad Pro" charset="0"/>
                        <a:cs typeface="Myriad Pro" charset="0"/>
                      </a:rPr>
                      <m:t>𝑥</m:t>
                    </m:r>
                  </m:oMath>
                </a14:m>
                <a:r>
                  <a:rPr lang="en-US" sz="2400" dirty="0">
                    <a:ea typeface="Myriad Pro" charset="0"/>
                    <a:cs typeface="Myriad Pro" charset="0"/>
                  </a:rPr>
                  <a:t> are pretty much same functions in-around </a:t>
                </a:r>
                <a14:m>
                  <m:oMath xmlns:m="http://schemas.openxmlformats.org/officeDocument/2006/math">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=0</m:t>
                    </m:r>
                  </m:oMath>
                </a14:m>
                <a:r>
                  <a:rPr lang="en-US" sz="2400" dirty="0">
                    <a:ea typeface="Myriad Pro" charset="0"/>
                    <a:cs typeface="Myriad Pro" charset="0"/>
                  </a:rPr>
                  <a:t>. In a way, we found that those function are </a:t>
                </a:r>
                <a:r>
                  <a:rPr lang="en-US" sz="2400" b="1" dirty="0">
                    <a:solidFill>
                      <a:srgbClr val="C00000"/>
                    </a:solidFill>
                    <a:ea typeface="Myriad Pro" charset="0"/>
                    <a:cs typeface="Myriad Pro" charset="0"/>
                  </a:rPr>
                  <a:t>equivalent</a:t>
                </a:r>
                <a:r>
                  <a:rPr lang="en-US" sz="2400" dirty="0">
                    <a:ea typeface="Myriad Pro" charset="0"/>
                    <a:cs typeface="Myriad Pro" charset="0"/>
                  </a:rPr>
                  <a:t>.</a:t>
                </a:r>
              </a:p>
            </p:txBody>
          </p:sp>
        </mc:Choice>
        <mc:Fallback xmlns="">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1933280"/>
              </a:xfrm>
              <a:prstGeom prst="rect">
                <a:avLst/>
              </a:prstGeom>
              <a:blipFill>
                <a:blip r:embed="rId2"/>
                <a:stretch>
                  <a:fillRect l="-1007" t="-3922" r="-1583" b="-653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8" name="Содержимое 2">
                <a:extLst>
                  <a:ext uri="{FF2B5EF4-FFF2-40B4-BE49-F238E27FC236}">
                    <a16:creationId xmlns:a16="http://schemas.microsoft.com/office/drawing/2014/main" id="{6CF3F1DB-927E-8640-9F20-0F31FE1505A7}"/>
                  </a:ext>
                </a:extLst>
              </p:cNvPr>
              <p:cNvSpPr txBox="1">
                <a:spLocks/>
              </p:cNvSpPr>
              <p:nvPr/>
            </p:nvSpPr>
            <p:spPr>
              <a:xfrm>
                <a:off x="161764" y="2636912"/>
                <a:ext cx="8820472" cy="230425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But in some cases for close functions we want to stress out that they are not exactly equivalent but behave similarly and belong to the same </a:t>
                </a:r>
                <a:r>
                  <a:rPr lang="en-US" sz="2400" b="1" dirty="0">
                    <a:solidFill>
                      <a:srgbClr val="C00000"/>
                    </a:solidFill>
                    <a:ea typeface="Myriad Pro" charset="0"/>
                    <a:cs typeface="Myriad Pro" charset="0"/>
                  </a:rPr>
                  <a:t>class</a:t>
                </a:r>
                <a:r>
                  <a:rPr lang="en-US" sz="2400" dirty="0">
                    <a:ea typeface="Myriad Pro" charset="0"/>
                    <a:cs typeface="Myriad Pro" charset="0"/>
                  </a:rPr>
                  <a:t>. </a:t>
                </a:r>
              </a:p>
              <a:p>
                <a:pPr marL="0" indent="0">
                  <a:lnSpc>
                    <a:spcPts val="2700"/>
                  </a:lnSpc>
                  <a:spcBef>
                    <a:spcPts val="0"/>
                  </a:spcBef>
                  <a:spcAft>
                    <a:spcPts val="900"/>
                  </a:spcAft>
                  <a:buFont typeface="Arial" pitchFamily="34" charset="0"/>
                  <a:buNone/>
                </a:pPr>
                <a:r>
                  <a:rPr lang="en-US" sz="2400" dirty="0">
                    <a:ea typeface="Myriad Pro" charset="0"/>
                    <a:cs typeface="Myriad Pro" charset="0"/>
                  </a:rPr>
                  <a:t>For example, two polynomials with infinity approaching argument: </a:t>
                </a:r>
                <a14:m>
                  <m:oMath xmlns:m="http://schemas.openxmlformats.org/officeDocument/2006/math">
                    <m:sSup>
                      <m:sSupPr>
                        <m:ctrlPr>
                          <a:rPr lang="en-US" sz="2400" b="0" i="1" smtClean="0">
                            <a:latin typeface="Cambria Math" panose="02040503050406030204" pitchFamily="18" charset="0"/>
                            <a:ea typeface="Myriad Pro" charset="0"/>
                            <a:cs typeface="Myriad Pro" charset="0"/>
                          </a:rPr>
                        </m:ctrlPr>
                      </m:sSupPr>
                      <m:e>
                        <m:r>
                          <a:rPr lang="en-US" sz="2400" b="0" i="1" smtClean="0">
                            <a:latin typeface="Cambria Math" panose="02040503050406030204" pitchFamily="18" charset="0"/>
                            <a:ea typeface="Myriad Pro" charset="0"/>
                            <a:cs typeface="Myriad Pro" charset="0"/>
                          </a:rPr>
                          <m:t>𝑥</m:t>
                        </m:r>
                      </m:e>
                      <m:sup>
                        <m:r>
                          <a:rPr lang="en-US" sz="2400" b="0" i="1" smtClean="0">
                            <a:latin typeface="Cambria Math" panose="02040503050406030204" pitchFamily="18" charset="0"/>
                            <a:ea typeface="Myriad Pro" charset="0"/>
                            <a:cs typeface="Myriad Pro" charset="0"/>
                          </a:rPr>
                          <m:t>2</m:t>
                        </m:r>
                      </m:sup>
                    </m:sSup>
                  </m:oMath>
                </a14:m>
                <a:r>
                  <a:rPr lang="en-US" sz="2400" dirty="0">
                    <a:ea typeface="Myriad Pro" charset="0"/>
                    <a:cs typeface="Myriad Pro" charset="0"/>
                  </a:rPr>
                  <a:t> and </a:t>
                </a:r>
                <a14:m>
                  <m:oMath xmlns:m="http://schemas.openxmlformats.org/officeDocument/2006/math">
                    <m:r>
                      <a:rPr lang="en-US" sz="2400" b="0" i="1" smtClean="0">
                        <a:latin typeface="Cambria Math" panose="02040503050406030204" pitchFamily="18" charset="0"/>
                        <a:ea typeface="Myriad Pro" charset="0"/>
                        <a:cs typeface="Myriad Pro" charset="0"/>
                      </a:rPr>
                      <m:t>5</m:t>
                    </m:r>
                    <m:sSup>
                      <m:sSupPr>
                        <m:ctrlPr>
                          <a:rPr lang="en-US" sz="2400" b="0" i="1" smtClean="0">
                            <a:latin typeface="Cambria Math" panose="02040503050406030204" pitchFamily="18" charset="0"/>
                            <a:ea typeface="Myriad Pro" charset="0"/>
                            <a:cs typeface="Myriad Pro" charset="0"/>
                          </a:rPr>
                        </m:ctrlPr>
                      </m:sSupPr>
                      <m:e>
                        <m:r>
                          <a:rPr lang="en-US" sz="2400" b="0" i="1" smtClean="0">
                            <a:latin typeface="Cambria Math" panose="02040503050406030204" pitchFamily="18" charset="0"/>
                            <a:ea typeface="Myriad Pro" charset="0"/>
                            <a:cs typeface="Myriad Pro" charset="0"/>
                          </a:rPr>
                          <m:t>𝑥</m:t>
                        </m:r>
                      </m:e>
                      <m:sup>
                        <m:r>
                          <a:rPr lang="en-US" sz="2400" b="0" i="1" smtClean="0">
                            <a:latin typeface="Cambria Math" panose="02040503050406030204" pitchFamily="18" charset="0"/>
                            <a:ea typeface="Myriad Pro" charset="0"/>
                            <a:cs typeface="Myriad Pro" charset="0"/>
                          </a:rPr>
                          <m:t>2</m:t>
                        </m:r>
                      </m:sup>
                    </m:sSup>
                    <m:r>
                      <a:rPr lang="en-US" sz="2400" b="0" i="1" smtClean="0">
                        <a:latin typeface="Cambria Math" panose="02040503050406030204" pitchFamily="18" charset="0"/>
                        <a:ea typeface="Myriad Pro" charset="0"/>
                        <a:cs typeface="Myriad Pro" charset="0"/>
                      </a:rPr>
                      <m:t>−100</m:t>
                    </m:r>
                    <m:r>
                      <a:rPr lang="en-US" sz="2400" b="0" i="1" smtClean="0">
                        <a:latin typeface="Cambria Math" panose="02040503050406030204" pitchFamily="18" charset="0"/>
                        <a:ea typeface="Myriad Pro" charset="0"/>
                        <a:cs typeface="Myriad Pro" charset="0"/>
                      </a:rPr>
                      <m:t>𝑥</m:t>
                    </m:r>
                  </m:oMath>
                </a14:m>
                <a:r>
                  <a:rPr lang="en-US" sz="2400" dirty="0">
                    <a:ea typeface="Myriad Pro" charset="0"/>
                    <a:cs typeface="Myriad Pro" charset="0"/>
                  </a:rPr>
                  <a:t>, are noticeably different but still have more in common than with </a:t>
                </a:r>
                <a14:m>
                  <m:oMath xmlns:m="http://schemas.openxmlformats.org/officeDocument/2006/math">
                    <m:sSup>
                      <m:sSupPr>
                        <m:ctrlPr>
                          <a:rPr lang="en-US" sz="2400" b="0" i="1" smtClean="0">
                            <a:latin typeface="Cambria Math" panose="02040503050406030204" pitchFamily="18" charset="0"/>
                            <a:ea typeface="Myriad Pro" charset="0"/>
                            <a:cs typeface="Myriad Pro" charset="0"/>
                          </a:rPr>
                        </m:ctrlPr>
                      </m:sSupPr>
                      <m:e>
                        <m:r>
                          <a:rPr lang="en-US" sz="2400" b="0" i="1" smtClean="0">
                            <a:latin typeface="Cambria Math" panose="02040503050406030204" pitchFamily="18" charset="0"/>
                            <a:ea typeface="Myriad Pro" charset="0"/>
                            <a:cs typeface="Myriad Pro" charset="0"/>
                          </a:rPr>
                          <m:t>𝑥</m:t>
                        </m:r>
                      </m:e>
                      <m:sup>
                        <m:r>
                          <a:rPr lang="en-US" sz="2400" b="0" i="1" smtClean="0">
                            <a:latin typeface="Cambria Math" panose="02040503050406030204" pitchFamily="18" charset="0"/>
                            <a:ea typeface="Myriad Pro" charset="0"/>
                            <a:cs typeface="Myriad Pro" charset="0"/>
                          </a:rPr>
                          <m:t>3</m:t>
                        </m:r>
                      </m:sup>
                    </m:sSup>
                  </m:oMath>
                </a14:m>
                <a:r>
                  <a:rPr lang="en-US" sz="2400" dirty="0">
                    <a:ea typeface="Myriad Pro" charset="0"/>
                    <a:cs typeface="Myriad Pro" charset="0"/>
                  </a:rPr>
                  <a:t> or </a:t>
                </a:r>
                <a14:m>
                  <m:oMath xmlns:m="http://schemas.openxmlformats.org/officeDocument/2006/math">
                    <m:func>
                      <m:funcPr>
                        <m:ctrlPr>
                          <a:rPr lang="en-US" sz="2400" b="0" i="1" smtClean="0">
                            <a:latin typeface="Cambria Math" panose="02040503050406030204" pitchFamily="18" charset="0"/>
                            <a:ea typeface="Myriad Pro" charset="0"/>
                            <a:cs typeface="Myriad Pro" charset="0"/>
                          </a:rPr>
                        </m:ctrlPr>
                      </m:funcPr>
                      <m:fName>
                        <m:r>
                          <m:rPr>
                            <m:sty m:val="p"/>
                          </m:rPr>
                          <a:rPr lang="en-US" sz="2400" b="0" i="0" smtClean="0">
                            <a:latin typeface="Cambria Math" panose="02040503050406030204" pitchFamily="18" charset="0"/>
                            <a:ea typeface="Myriad Pro" charset="0"/>
                            <a:cs typeface="Myriad Pro" charset="0"/>
                          </a:rPr>
                          <m:t>ln</m:t>
                        </m:r>
                      </m:fName>
                      <m:e>
                        <m:r>
                          <a:rPr lang="en-US" sz="2400" b="0" i="1" smtClean="0">
                            <a:latin typeface="Cambria Math" panose="02040503050406030204" pitchFamily="18" charset="0"/>
                            <a:ea typeface="Myriad Pro" charset="0"/>
                            <a:cs typeface="Myriad Pro" charset="0"/>
                          </a:rPr>
                          <m:t>𝑥</m:t>
                        </m:r>
                      </m:e>
                    </m:func>
                  </m:oMath>
                </a14:m>
                <a:r>
                  <a:rPr lang="en-US" sz="2400" dirty="0">
                    <a:ea typeface="Myriad Pro" charset="0"/>
                    <a:cs typeface="Myriad Pro" charset="0"/>
                  </a:rPr>
                  <a:t>.</a:t>
                </a:r>
              </a:p>
            </p:txBody>
          </p:sp>
        </mc:Choice>
        <mc:Fallback xmlns="">
          <p:sp>
            <p:nvSpPr>
              <p:cNvPr id="8" name="Содержимое 2">
                <a:extLst>
                  <a:ext uri="{FF2B5EF4-FFF2-40B4-BE49-F238E27FC236}">
                    <a16:creationId xmlns:a16="http://schemas.microsoft.com/office/drawing/2014/main" id="{6CF3F1DB-927E-8640-9F20-0F31FE1505A7}"/>
                  </a:ext>
                </a:extLst>
              </p:cNvPr>
              <p:cNvSpPr txBox="1">
                <a:spLocks noRot="1" noChangeAspect="1" noMove="1" noResize="1" noEditPoints="1" noAdjustHandles="1" noChangeArrowheads="1" noChangeShapeType="1" noTextEdit="1"/>
              </p:cNvSpPr>
              <p:nvPr/>
            </p:nvSpPr>
            <p:spPr>
              <a:xfrm>
                <a:off x="161764" y="2636912"/>
                <a:ext cx="8820472" cy="2304256"/>
              </a:xfrm>
              <a:prstGeom prst="rect">
                <a:avLst/>
              </a:prstGeom>
              <a:blipFill>
                <a:blip r:embed="rId3"/>
                <a:stretch>
                  <a:fillRect l="-1007" t="-3297" r="-1583" b="-3846"/>
                </a:stretch>
              </a:blipFill>
            </p:spPr>
            <p:txBody>
              <a:bodyPr/>
              <a:lstStyle/>
              <a:p>
                <a:r>
                  <a:rPr lang="ru-RU">
                    <a:noFill/>
                  </a:rPr>
                  <a:t> </a:t>
                </a:r>
              </a:p>
            </p:txBody>
          </p:sp>
        </mc:Fallback>
      </mc:AlternateContent>
      <p:sp>
        <p:nvSpPr>
          <p:cNvPr id="10" name="Содержимое 2">
            <a:extLst>
              <a:ext uri="{FF2B5EF4-FFF2-40B4-BE49-F238E27FC236}">
                <a16:creationId xmlns:a16="http://schemas.microsoft.com/office/drawing/2014/main" id="{D4209B73-65F9-FA40-AB26-774F3D07F5A4}"/>
              </a:ext>
            </a:extLst>
          </p:cNvPr>
          <p:cNvSpPr txBox="1">
            <a:spLocks/>
          </p:cNvSpPr>
          <p:nvPr/>
        </p:nvSpPr>
        <p:spPr>
          <a:xfrm>
            <a:off x="183543" y="4976647"/>
            <a:ext cx="8820472" cy="140468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endParaRPr lang="en-US" sz="2400" dirty="0">
              <a:ea typeface="Myriad Pro" charset="0"/>
              <a:cs typeface="Myriad Pro" charset="0"/>
            </a:endParaRPr>
          </a:p>
        </p:txBody>
      </p:sp>
    </p:spTree>
    <p:extLst>
      <p:ext uri="{BB962C8B-B14F-4D97-AF65-F5344CB8AC3E}">
        <p14:creationId xmlns:p14="http://schemas.microsoft.com/office/powerpoint/2010/main" val="25233784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Asymptotic notation and Big-O notation</a:t>
            </a:r>
            <a:endParaRPr lang="ru-RU" sz="3200" b="1" dirty="0">
              <a:solidFill>
                <a:schemeClr val="accent1">
                  <a:lumMod val="75000"/>
                </a:schemeClr>
              </a:solidFill>
              <a:latin typeface="+mn-lt"/>
              <a:cs typeface="Times New Roman" pitchFamily="18" charset="0"/>
            </a:endParaRPr>
          </a:p>
        </p:txBody>
      </p:sp>
      <mc:AlternateContent xmlns:mc="http://schemas.openxmlformats.org/markup-compatibility/2006" xmlns:a14="http://schemas.microsoft.com/office/drawing/2010/main">
        <mc:Choice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93328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When we are talking about function, comparing their </a:t>
                </a:r>
                <a:r>
                  <a:rPr lang="en-US" sz="2400" b="1" dirty="0">
                    <a:solidFill>
                      <a:srgbClr val="C00000"/>
                    </a:solidFill>
                    <a:ea typeface="Myriad Pro" charset="0"/>
                    <a:cs typeface="Myriad Pro" charset="0"/>
                  </a:rPr>
                  <a:t>behavior</a:t>
                </a:r>
                <a:r>
                  <a:rPr lang="en-US" sz="2400" dirty="0">
                    <a:ea typeface="Myriad Pro" charset="0"/>
                    <a:cs typeface="Myriad Pro" charset="0"/>
                  </a:rPr>
                  <a:t> in-around certain points is an essential idea.</a:t>
                </a:r>
              </a:p>
              <a:p>
                <a:pPr marL="0" indent="0">
                  <a:lnSpc>
                    <a:spcPts val="2700"/>
                  </a:lnSpc>
                  <a:spcBef>
                    <a:spcPts val="0"/>
                  </a:spcBef>
                  <a:spcAft>
                    <a:spcPts val="900"/>
                  </a:spcAft>
                  <a:buFont typeface="Arial" pitchFamily="34" charset="0"/>
                  <a:buNone/>
                </a:pPr>
                <a:r>
                  <a:rPr lang="en-US" sz="2400" dirty="0">
                    <a:ea typeface="Myriad Pro" charset="0"/>
                    <a:cs typeface="Myriad Pro" charset="0"/>
                  </a:rPr>
                  <a:t>For example, now we know that </a:t>
                </a:r>
                <a14:m>
                  <m:oMath xmlns:m="http://schemas.openxmlformats.org/officeDocument/2006/math">
                    <m:func>
                      <m:funcPr>
                        <m:ctrlPr>
                          <a:rPr lang="en-US" sz="2400" b="0" i="1" smtClean="0">
                            <a:latin typeface="Cambria Math" panose="02040503050406030204" pitchFamily="18" charset="0"/>
                            <a:ea typeface="Myriad Pro" charset="0"/>
                            <a:cs typeface="Myriad Pro" charset="0"/>
                          </a:rPr>
                        </m:ctrlPr>
                      </m:funcPr>
                      <m:fName>
                        <m:limLow>
                          <m:limLowPr>
                            <m:ctrlPr>
                              <a:rPr lang="en-US" sz="2400" b="0" i="1" smtClean="0">
                                <a:latin typeface="Cambria Math" panose="02040503050406030204" pitchFamily="18" charset="0"/>
                                <a:ea typeface="Myriad Pro" charset="0"/>
                                <a:cs typeface="Myriad Pro" charset="0"/>
                              </a:rPr>
                            </m:ctrlPr>
                          </m:limLowPr>
                          <m:e>
                            <m:r>
                              <m:rPr>
                                <m:sty m:val="p"/>
                              </m:rPr>
                              <a:rPr lang="en-US" sz="2400" b="0" i="0" smtClean="0">
                                <a:latin typeface="Cambria Math" panose="02040503050406030204" pitchFamily="18" charset="0"/>
                                <a:ea typeface="Myriad Pro" charset="0"/>
                                <a:cs typeface="Myriad Pro" charset="0"/>
                              </a:rPr>
                              <m:t>lim</m:t>
                            </m:r>
                          </m:e>
                          <m:lim>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→0</m:t>
                            </m:r>
                          </m:lim>
                        </m:limLow>
                      </m:fName>
                      <m:e>
                        <m:f>
                          <m:fPr>
                            <m:ctrlPr>
                              <a:rPr lang="en-US" sz="2400" b="0" i="1" smtClean="0">
                                <a:latin typeface="Cambria Math" panose="02040503050406030204" pitchFamily="18" charset="0"/>
                                <a:ea typeface="Myriad Pro" charset="0"/>
                                <a:cs typeface="Myriad Pro" charset="0"/>
                              </a:rPr>
                            </m:ctrlPr>
                          </m:fPr>
                          <m:num>
                            <m:func>
                              <m:funcPr>
                                <m:ctrlPr>
                                  <a:rPr lang="en-US" sz="2400" b="0" i="1" smtClean="0">
                                    <a:latin typeface="Cambria Math" panose="02040503050406030204" pitchFamily="18" charset="0"/>
                                    <a:ea typeface="Myriad Pro" charset="0"/>
                                    <a:cs typeface="Myriad Pro" charset="0"/>
                                  </a:rPr>
                                </m:ctrlPr>
                              </m:funcPr>
                              <m:fName>
                                <m:r>
                                  <m:rPr>
                                    <m:sty m:val="p"/>
                                  </m:rPr>
                                  <a:rPr lang="en-US" sz="2400" b="0" i="0" smtClean="0">
                                    <a:latin typeface="Cambria Math" panose="02040503050406030204" pitchFamily="18" charset="0"/>
                                    <a:ea typeface="Myriad Pro" charset="0"/>
                                    <a:cs typeface="Myriad Pro" charset="0"/>
                                  </a:rPr>
                                  <m:t>sin</m:t>
                                </m:r>
                              </m:fName>
                              <m:e>
                                <m:r>
                                  <a:rPr lang="en-US" sz="2400" b="0" i="1" smtClean="0">
                                    <a:latin typeface="Cambria Math" panose="02040503050406030204" pitchFamily="18" charset="0"/>
                                    <a:ea typeface="Myriad Pro" charset="0"/>
                                    <a:cs typeface="Myriad Pro" charset="0"/>
                                  </a:rPr>
                                  <m:t>𝑥</m:t>
                                </m:r>
                              </m:e>
                            </m:func>
                          </m:num>
                          <m:den>
                            <m:r>
                              <a:rPr lang="en-US" sz="2400" b="0" i="1" smtClean="0">
                                <a:latin typeface="Cambria Math" panose="02040503050406030204" pitchFamily="18" charset="0"/>
                                <a:ea typeface="Myriad Pro" charset="0"/>
                                <a:cs typeface="Myriad Pro" charset="0"/>
                              </a:rPr>
                              <m:t>𝑥</m:t>
                            </m:r>
                          </m:den>
                        </m:f>
                      </m:e>
                    </m:func>
                    <m:r>
                      <a:rPr lang="en-US" sz="2400" b="0" i="1" smtClean="0">
                        <a:latin typeface="Cambria Math" panose="02040503050406030204" pitchFamily="18" charset="0"/>
                        <a:ea typeface="Myriad Pro" charset="0"/>
                        <a:cs typeface="Myriad Pro" charset="0"/>
                      </a:rPr>
                      <m:t>=1</m:t>
                    </m:r>
                  </m:oMath>
                </a14:m>
                <a:r>
                  <a:rPr lang="en-US" sz="2400" dirty="0">
                    <a:ea typeface="Myriad Pro" charset="0"/>
                    <a:cs typeface="Myriad Pro" charset="0"/>
                  </a:rPr>
                  <a:t> thus </a:t>
                </a:r>
                <a14:m>
                  <m:oMath xmlns:m="http://schemas.openxmlformats.org/officeDocument/2006/math">
                    <m:func>
                      <m:funcPr>
                        <m:ctrlPr>
                          <a:rPr lang="en-US" sz="2400" b="0" i="1" smtClean="0">
                            <a:latin typeface="Cambria Math" panose="02040503050406030204" pitchFamily="18" charset="0"/>
                            <a:ea typeface="Myriad Pro" charset="0"/>
                            <a:cs typeface="Myriad Pro" charset="0"/>
                          </a:rPr>
                        </m:ctrlPr>
                      </m:funcPr>
                      <m:fName>
                        <m:r>
                          <m:rPr>
                            <m:sty m:val="p"/>
                          </m:rPr>
                          <a:rPr lang="en-US" sz="2400" b="0" i="0" smtClean="0">
                            <a:latin typeface="Cambria Math" panose="02040503050406030204" pitchFamily="18" charset="0"/>
                            <a:ea typeface="Myriad Pro" charset="0"/>
                            <a:cs typeface="Myriad Pro" charset="0"/>
                          </a:rPr>
                          <m:t>sin</m:t>
                        </m:r>
                      </m:fName>
                      <m:e>
                        <m:r>
                          <a:rPr lang="en-US" sz="2400" b="0" i="1" smtClean="0">
                            <a:latin typeface="Cambria Math" panose="02040503050406030204" pitchFamily="18" charset="0"/>
                            <a:ea typeface="Myriad Pro" charset="0"/>
                            <a:cs typeface="Myriad Pro" charset="0"/>
                          </a:rPr>
                          <m:t>𝑥</m:t>
                        </m:r>
                      </m:e>
                    </m:func>
                  </m:oMath>
                </a14:m>
                <a:r>
                  <a:rPr lang="en-US" sz="2400" dirty="0">
                    <a:ea typeface="Myriad Pro" charset="0"/>
                    <a:cs typeface="Myriad Pro" charset="0"/>
                  </a:rPr>
                  <a:t> and </a:t>
                </a:r>
                <a14:m>
                  <m:oMath xmlns:m="http://schemas.openxmlformats.org/officeDocument/2006/math">
                    <m:r>
                      <a:rPr lang="en-US" sz="2400" b="0" i="1" smtClean="0">
                        <a:latin typeface="Cambria Math" panose="02040503050406030204" pitchFamily="18" charset="0"/>
                        <a:ea typeface="Myriad Pro" charset="0"/>
                        <a:cs typeface="Myriad Pro" charset="0"/>
                      </a:rPr>
                      <m:t>𝑥</m:t>
                    </m:r>
                  </m:oMath>
                </a14:m>
                <a:r>
                  <a:rPr lang="en-US" sz="2400" dirty="0">
                    <a:ea typeface="Myriad Pro" charset="0"/>
                    <a:cs typeface="Myriad Pro" charset="0"/>
                  </a:rPr>
                  <a:t> are pretty much same functions in-around </a:t>
                </a:r>
                <a14:m>
                  <m:oMath xmlns:m="http://schemas.openxmlformats.org/officeDocument/2006/math">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=0</m:t>
                    </m:r>
                  </m:oMath>
                </a14:m>
                <a:r>
                  <a:rPr lang="en-US" sz="2400" dirty="0">
                    <a:ea typeface="Myriad Pro" charset="0"/>
                    <a:cs typeface="Myriad Pro" charset="0"/>
                  </a:rPr>
                  <a:t>. In a way, we found that those function are </a:t>
                </a:r>
                <a:r>
                  <a:rPr lang="en-US" sz="2400" b="1" dirty="0">
                    <a:solidFill>
                      <a:srgbClr val="C00000"/>
                    </a:solidFill>
                    <a:ea typeface="Myriad Pro" charset="0"/>
                    <a:cs typeface="Myriad Pro" charset="0"/>
                  </a:rPr>
                  <a:t>equivalent</a:t>
                </a:r>
                <a:r>
                  <a:rPr lang="en-US" sz="2400" dirty="0">
                    <a:ea typeface="Myriad Pro" charset="0"/>
                    <a:cs typeface="Myriad Pro" charset="0"/>
                  </a:rPr>
                  <a:t>.</a:t>
                </a:r>
              </a:p>
            </p:txBody>
          </p:sp>
        </mc:Choice>
        <mc:Fallback xmlns="">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1933280"/>
              </a:xfrm>
              <a:prstGeom prst="rect">
                <a:avLst/>
              </a:prstGeom>
              <a:blipFill>
                <a:blip r:embed="rId2"/>
                <a:stretch>
                  <a:fillRect l="-1007" t="-3922" r="-1583" b="-6536"/>
                </a:stretch>
              </a:blipFill>
            </p:spPr>
            <p:txBody>
              <a:bodyPr/>
              <a:lstStyle/>
              <a:p>
                <a:r>
                  <a:rPr lang="ru-RU">
                    <a:noFill/>
                  </a:rPr>
                  <a:t> </a:t>
                </a:r>
              </a:p>
            </p:txBody>
          </p:sp>
        </mc:Fallback>
      </mc:AlternateContent>
      <p:sp>
        <p:nvSpPr>
          <p:cNvPr id="8" name="Содержимое 2">
            <a:extLst>
              <a:ext uri="{FF2B5EF4-FFF2-40B4-BE49-F238E27FC236}">
                <a16:creationId xmlns:a16="http://schemas.microsoft.com/office/drawing/2014/main" id="{6CF3F1DB-927E-8640-9F20-0F31FE1505A7}"/>
              </a:ext>
            </a:extLst>
          </p:cNvPr>
          <p:cNvSpPr txBox="1">
            <a:spLocks/>
          </p:cNvSpPr>
          <p:nvPr/>
        </p:nvSpPr>
        <p:spPr>
          <a:xfrm>
            <a:off x="161764" y="2636912"/>
            <a:ext cx="8820472" cy="345638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But in some cases for close functions we want to stress out that they are not exactly equivalent but behave similarly and belong to the same </a:t>
            </a:r>
            <a:r>
              <a:rPr lang="en-US" sz="2400" b="1" dirty="0">
                <a:solidFill>
                  <a:srgbClr val="C00000"/>
                </a:solidFill>
                <a:ea typeface="Myriad Pro" charset="0"/>
                <a:cs typeface="Myriad Pro" charset="0"/>
              </a:rPr>
              <a:t>class</a:t>
            </a:r>
            <a:r>
              <a:rPr lang="en-US" sz="2400" dirty="0">
                <a:ea typeface="Myriad Pro" charset="0"/>
                <a:cs typeface="Myriad Pro" charset="0"/>
              </a:rPr>
              <a:t>. </a:t>
            </a:r>
          </a:p>
          <a:p>
            <a:pPr marL="0" indent="0">
              <a:lnSpc>
                <a:spcPts val="2700"/>
              </a:lnSpc>
              <a:spcBef>
                <a:spcPts val="0"/>
              </a:spcBef>
              <a:spcAft>
                <a:spcPts val="900"/>
              </a:spcAft>
              <a:buNone/>
            </a:pPr>
            <a:r>
              <a:rPr lang="en-US" sz="2400" dirty="0">
                <a:ea typeface="Myriad Pro" charset="0"/>
                <a:cs typeface="Myriad Pro" charset="0"/>
              </a:rPr>
              <a:t>Or sometimes we do not seek (or do not know) details of the function </a:t>
            </a:r>
            <a:r>
              <a:rPr lang="en-US" sz="2400" b="1" dirty="0">
                <a:solidFill>
                  <a:srgbClr val="C00000"/>
                </a:solidFill>
                <a:ea typeface="Myriad Pro" charset="0"/>
                <a:cs typeface="Myriad Pro" charset="0"/>
              </a:rPr>
              <a:t>amongst its class</a:t>
            </a:r>
            <a:r>
              <a:rPr lang="en-US" sz="2400" dirty="0">
                <a:ea typeface="Myriad Pro" charset="0"/>
                <a:cs typeface="Myriad Pro" charset="0"/>
              </a:rPr>
              <a:t>. </a:t>
            </a:r>
          </a:p>
          <a:p>
            <a:pPr marL="0" indent="0">
              <a:lnSpc>
                <a:spcPts val="2700"/>
              </a:lnSpc>
              <a:spcBef>
                <a:spcPts val="0"/>
              </a:spcBef>
              <a:spcAft>
                <a:spcPts val="900"/>
              </a:spcAft>
              <a:buNone/>
            </a:pPr>
            <a:r>
              <a:rPr lang="en-US" sz="2400" dirty="0">
                <a:ea typeface="Myriad Pro" charset="0"/>
                <a:cs typeface="Myriad Pro" charset="0"/>
              </a:rPr>
              <a:t>For example the actual time of bubble sort depends on various things such as speed of each operation, etc., but when we are comparing algorithms we are interested in the number of those operations, not the constant multiplier of the function!</a:t>
            </a:r>
          </a:p>
          <a:p>
            <a:pPr marL="0" indent="0">
              <a:lnSpc>
                <a:spcPts val="2700"/>
              </a:lnSpc>
              <a:spcBef>
                <a:spcPts val="0"/>
              </a:spcBef>
              <a:spcAft>
                <a:spcPts val="900"/>
              </a:spcAft>
              <a:buFont typeface="Arial" pitchFamily="34" charset="0"/>
              <a:buNone/>
            </a:pPr>
            <a:endParaRPr lang="en-US" sz="2400" dirty="0">
              <a:ea typeface="Myriad Pro" charset="0"/>
              <a:cs typeface="Myriad Pro" charset="0"/>
            </a:endParaRPr>
          </a:p>
        </p:txBody>
      </p:sp>
      <p:sp>
        <p:nvSpPr>
          <p:cNvPr id="10" name="Содержимое 2">
            <a:extLst>
              <a:ext uri="{FF2B5EF4-FFF2-40B4-BE49-F238E27FC236}">
                <a16:creationId xmlns:a16="http://schemas.microsoft.com/office/drawing/2014/main" id="{D4209B73-65F9-FA40-AB26-774F3D07F5A4}"/>
              </a:ext>
            </a:extLst>
          </p:cNvPr>
          <p:cNvSpPr txBox="1">
            <a:spLocks/>
          </p:cNvSpPr>
          <p:nvPr/>
        </p:nvSpPr>
        <p:spPr>
          <a:xfrm>
            <a:off x="183543" y="4976647"/>
            <a:ext cx="8820472" cy="140468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endParaRPr lang="en-US" sz="2400" dirty="0">
              <a:ea typeface="Myriad Pro" charset="0"/>
              <a:cs typeface="Myriad Pro" charset="0"/>
            </a:endParaRPr>
          </a:p>
        </p:txBody>
      </p:sp>
    </p:spTree>
    <p:extLst>
      <p:ext uri="{BB962C8B-B14F-4D97-AF65-F5344CB8AC3E}">
        <p14:creationId xmlns:p14="http://schemas.microsoft.com/office/powerpoint/2010/main" val="27568956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a:xfrm>
            <a:off x="2762926" y="2857500"/>
            <a:ext cx="3618148" cy="1143000"/>
          </a:xfrm>
        </p:spPr>
        <p:txBody>
          <a:bodyPr>
            <a:noAutofit/>
          </a:bodyPr>
          <a:lstStyle/>
          <a:p>
            <a:pPr algn="l"/>
            <a:r>
              <a:rPr lang="en-US" sz="3200" b="1" dirty="0">
                <a:solidFill>
                  <a:schemeClr val="accent1">
                    <a:lumMod val="75000"/>
                  </a:schemeClr>
                </a:solidFill>
              </a:rPr>
              <a:t>Big-O notation</a:t>
            </a:r>
          </a:p>
        </p:txBody>
      </p:sp>
    </p:spTree>
    <p:extLst>
      <p:ext uri="{BB962C8B-B14F-4D97-AF65-F5344CB8AC3E}">
        <p14:creationId xmlns:p14="http://schemas.microsoft.com/office/powerpoint/2010/main" val="3356213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a:xfrm>
            <a:off x="2762926" y="2857500"/>
            <a:ext cx="3618148" cy="1143000"/>
          </a:xfrm>
        </p:spPr>
        <p:txBody>
          <a:bodyPr>
            <a:noAutofit/>
          </a:bodyPr>
          <a:lstStyle/>
          <a:p>
            <a:pPr algn="l"/>
            <a:r>
              <a:rPr lang="en-US" sz="3200" b="1" dirty="0">
                <a:solidFill>
                  <a:schemeClr val="accent1">
                    <a:lumMod val="75000"/>
                  </a:schemeClr>
                </a:solidFill>
              </a:rPr>
              <a:t>From sequences to functions</a:t>
            </a:r>
          </a:p>
        </p:txBody>
      </p:sp>
    </p:spTree>
    <p:extLst>
      <p:ext uri="{BB962C8B-B14F-4D97-AF65-F5344CB8AC3E}">
        <p14:creationId xmlns:p14="http://schemas.microsoft.com/office/powerpoint/2010/main" val="28580161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Big-O notation</a:t>
            </a:r>
            <a:endParaRPr lang="ru-RU" sz="3200" b="1" dirty="0">
              <a:solidFill>
                <a:schemeClr val="accent1">
                  <a:lumMod val="75000"/>
                </a:schemeClr>
              </a:solidFill>
              <a:latin typeface="+mn-lt"/>
              <a:cs typeface="Times New Roman" pitchFamily="18" charset="0"/>
            </a:endParaRPr>
          </a:p>
        </p:txBody>
      </p:sp>
      <mc:AlternateContent xmlns:mc="http://schemas.openxmlformats.org/markup-compatibility/2006" xmlns:a14="http://schemas.microsoft.com/office/drawing/2010/main">
        <mc:Choice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78115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The first basic idea of asymptotic comparison is </a:t>
                </a:r>
                <a:r>
                  <a:rPr lang="en-US" sz="2400" b="1" dirty="0">
                    <a:solidFill>
                      <a:srgbClr val="C00000"/>
                    </a:solidFill>
                    <a:ea typeface="Myriad Pro" charset="0"/>
                    <a:cs typeface="Myriad Pro" charset="0"/>
                  </a:rPr>
                  <a:t>big-O notation </a:t>
                </a:r>
                <a:r>
                  <a:rPr lang="en-US" sz="2400" dirty="0">
                    <a:ea typeface="Myriad Pro" charset="0"/>
                    <a:cs typeface="Myriad Pro" charset="0"/>
                  </a:rPr>
                  <a:t>(sometimes written as </a:t>
                </a:r>
                <a14:m>
                  <m:oMath xmlns:m="http://schemas.openxmlformats.org/officeDocument/2006/math">
                    <m:r>
                      <a:rPr lang="en-US" sz="2400" b="0" i="1" u="sng" smtClean="0">
                        <a:latin typeface="Cambria Math" panose="02040503050406030204" pitchFamily="18" charset="0"/>
                        <a:ea typeface="Myriad Pro" charset="0"/>
                        <a:cs typeface="Myriad Pro" charset="0"/>
                      </a:rPr>
                      <m:t>𝑂</m:t>
                    </m:r>
                  </m:oMath>
                </a14:m>
                <a:r>
                  <a:rPr lang="en-US" sz="2400" dirty="0">
                    <a:ea typeface="Myriad Pro" charset="0"/>
                    <a:cs typeface="Myriad Pro" charset="0"/>
                  </a:rPr>
                  <a:t>-notation). </a:t>
                </a:r>
              </a:p>
            </p:txBody>
          </p:sp>
        </mc:Choice>
        <mc:Fallback xmlns="">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781152"/>
              </a:xfrm>
              <a:prstGeom prst="rect">
                <a:avLst/>
              </a:prstGeom>
              <a:blipFill>
                <a:blip r:embed="rId2"/>
                <a:stretch>
                  <a:fillRect l="-1007" t="-9677" b="-16129"/>
                </a:stretch>
              </a:blipFill>
            </p:spPr>
            <p:txBody>
              <a:bodyPr/>
              <a:lstStyle/>
              <a:p>
                <a:r>
                  <a:rPr lang="ru-RU">
                    <a:noFill/>
                  </a:rPr>
                  <a:t> </a:t>
                </a:r>
              </a:p>
            </p:txBody>
          </p:sp>
        </mc:Fallback>
      </mc:AlternateContent>
      <p:sp>
        <p:nvSpPr>
          <p:cNvPr id="10" name="Содержимое 2">
            <a:extLst>
              <a:ext uri="{FF2B5EF4-FFF2-40B4-BE49-F238E27FC236}">
                <a16:creationId xmlns:a16="http://schemas.microsoft.com/office/drawing/2014/main" id="{D4209B73-65F9-FA40-AB26-774F3D07F5A4}"/>
              </a:ext>
            </a:extLst>
          </p:cNvPr>
          <p:cNvSpPr txBox="1">
            <a:spLocks/>
          </p:cNvSpPr>
          <p:nvPr/>
        </p:nvSpPr>
        <p:spPr>
          <a:xfrm>
            <a:off x="183543" y="4976647"/>
            <a:ext cx="8820472" cy="140468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endParaRPr lang="en-US" sz="2400" dirty="0">
              <a:ea typeface="Myriad Pro" charset="0"/>
              <a:cs typeface="Myriad Pro" charset="0"/>
            </a:endParaRPr>
          </a:p>
        </p:txBody>
      </p:sp>
    </p:spTree>
    <p:extLst>
      <p:ext uri="{BB962C8B-B14F-4D97-AF65-F5344CB8AC3E}">
        <p14:creationId xmlns:p14="http://schemas.microsoft.com/office/powerpoint/2010/main" val="10625326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Big-O notation</a:t>
            </a:r>
            <a:endParaRPr lang="ru-RU" sz="3200" b="1" dirty="0">
              <a:solidFill>
                <a:schemeClr val="accent1">
                  <a:lumMod val="75000"/>
                </a:schemeClr>
              </a:solidFill>
              <a:latin typeface="+mn-lt"/>
              <a:cs typeface="Times New Roman" pitchFamily="18" charset="0"/>
            </a:endParaRPr>
          </a:p>
        </p:txBody>
      </p:sp>
      <mc:AlternateContent xmlns:mc="http://schemas.openxmlformats.org/markup-compatibility/2006" xmlns:a14="http://schemas.microsoft.com/office/drawing/2010/main">
        <mc:Choice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78115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The first basic idea of asymptotic comparison is </a:t>
                </a:r>
                <a:r>
                  <a:rPr lang="en-US" sz="2400" b="1" dirty="0">
                    <a:solidFill>
                      <a:srgbClr val="C00000"/>
                    </a:solidFill>
                    <a:ea typeface="Myriad Pro" charset="0"/>
                    <a:cs typeface="Myriad Pro" charset="0"/>
                  </a:rPr>
                  <a:t>big-O notation </a:t>
                </a:r>
                <a:r>
                  <a:rPr lang="en-US" sz="2400" dirty="0">
                    <a:ea typeface="Myriad Pro" charset="0"/>
                    <a:cs typeface="Myriad Pro" charset="0"/>
                  </a:rPr>
                  <a:t>(sometimes written as </a:t>
                </a:r>
                <a14:m>
                  <m:oMath xmlns:m="http://schemas.openxmlformats.org/officeDocument/2006/math">
                    <m:r>
                      <a:rPr lang="en-US" sz="2400" b="0" i="1" u="sng" smtClean="0">
                        <a:latin typeface="Cambria Math" panose="02040503050406030204" pitchFamily="18" charset="0"/>
                        <a:ea typeface="Myriad Pro" charset="0"/>
                        <a:cs typeface="Myriad Pro" charset="0"/>
                      </a:rPr>
                      <m:t>𝑂</m:t>
                    </m:r>
                  </m:oMath>
                </a14:m>
                <a:r>
                  <a:rPr lang="en-US" sz="2400" dirty="0">
                    <a:ea typeface="Myriad Pro" charset="0"/>
                    <a:cs typeface="Myriad Pro" charset="0"/>
                  </a:rPr>
                  <a:t>-notation). </a:t>
                </a:r>
              </a:p>
            </p:txBody>
          </p:sp>
        </mc:Choice>
        <mc:Fallback xmlns="">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781152"/>
              </a:xfrm>
              <a:prstGeom prst="rect">
                <a:avLst/>
              </a:prstGeom>
              <a:blipFill>
                <a:blip r:embed="rId2"/>
                <a:stretch>
                  <a:fillRect l="-1007" t="-9677" b="-16129"/>
                </a:stretch>
              </a:blipFill>
            </p:spPr>
            <p:txBody>
              <a:bodyPr/>
              <a:lstStyle/>
              <a:p>
                <a:r>
                  <a:rPr lang="ru-RU">
                    <a:noFill/>
                  </a:rPr>
                  <a:t> </a:t>
                </a:r>
              </a:p>
            </p:txBody>
          </p:sp>
        </mc:Fallback>
      </mc:AlternateContent>
      <p:sp>
        <p:nvSpPr>
          <p:cNvPr id="10" name="Содержимое 2">
            <a:extLst>
              <a:ext uri="{FF2B5EF4-FFF2-40B4-BE49-F238E27FC236}">
                <a16:creationId xmlns:a16="http://schemas.microsoft.com/office/drawing/2014/main" id="{D4209B73-65F9-FA40-AB26-774F3D07F5A4}"/>
              </a:ext>
            </a:extLst>
          </p:cNvPr>
          <p:cNvSpPr txBox="1">
            <a:spLocks/>
          </p:cNvSpPr>
          <p:nvPr/>
        </p:nvSpPr>
        <p:spPr>
          <a:xfrm>
            <a:off x="183543" y="4976647"/>
            <a:ext cx="8820472" cy="140468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endParaRPr lang="en-US" sz="2400" dirty="0">
              <a:ea typeface="Myriad Pro" charset="0"/>
              <a:cs typeface="Myriad Pro" charset="0"/>
            </a:endParaRPr>
          </a:p>
        </p:txBody>
      </p:sp>
      <mc:AlternateContent xmlns:mc="http://schemas.openxmlformats.org/markup-compatibility/2006" xmlns:a14="http://schemas.microsoft.com/office/drawing/2010/main">
        <mc:Choice Requires="a14">
          <p:sp>
            <p:nvSpPr>
              <p:cNvPr id="6" name="Содержимое 2">
                <a:extLst>
                  <a:ext uri="{FF2B5EF4-FFF2-40B4-BE49-F238E27FC236}">
                    <a16:creationId xmlns:a16="http://schemas.microsoft.com/office/drawing/2014/main" id="{168D510E-658B-DA4D-A994-A86D9376BE78}"/>
                  </a:ext>
                </a:extLst>
              </p:cNvPr>
              <p:cNvSpPr txBox="1">
                <a:spLocks/>
              </p:cNvSpPr>
              <p:nvPr/>
            </p:nvSpPr>
            <p:spPr>
              <a:xfrm>
                <a:off x="161764" y="1490776"/>
                <a:ext cx="8820472" cy="244228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Basically it relates to the case of two polynomials earlier:</a:t>
                </a:r>
              </a:p>
              <a:p>
                <a:pPr marL="0" indent="0">
                  <a:lnSpc>
                    <a:spcPts val="2700"/>
                  </a:lnSpc>
                  <a:spcBef>
                    <a:spcPts val="0"/>
                  </a:spcBef>
                  <a:spcAft>
                    <a:spcPts val="900"/>
                  </a:spcAft>
                  <a:buFont typeface="Arial" pitchFamily="34" charset="0"/>
                  <a:buNone/>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ea typeface="Myriad Pro" charset="0"/>
                              <a:cs typeface="Myriad Pro" charset="0"/>
                            </a:rPr>
                          </m:ctrlPr>
                        </m:sSupPr>
                        <m:e>
                          <m:r>
                            <a:rPr lang="en-US" sz="2400" b="0" i="1" smtClean="0">
                              <a:latin typeface="Cambria Math" panose="02040503050406030204" pitchFamily="18" charset="0"/>
                              <a:ea typeface="Myriad Pro" charset="0"/>
                              <a:cs typeface="Myriad Pro" charset="0"/>
                            </a:rPr>
                            <m:t>𝑥</m:t>
                          </m:r>
                        </m:e>
                        <m:sup>
                          <m:r>
                            <a:rPr lang="en-US" sz="2400" b="0" i="1" smtClean="0">
                              <a:latin typeface="Cambria Math" panose="02040503050406030204" pitchFamily="18" charset="0"/>
                              <a:ea typeface="Myriad Pro" charset="0"/>
                              <a:cs typeface="Myriad Pro" charset="0"/>
                            </a:rPr>
                            <m:t>2</m:t>
                          </m:r>
                        </m:sup>
                      </m:sSup>
                      <m:r>
                        <a:rPr lang="en-US" sz="2400" b="0" i="1" smtClean="0">
                          <a:latin typeface="Cambria Math" panose="02040503050406030204" pitchFamily="18" charset="0"/>
                          <a:ea typeface="Myriad Pro" charset="0"/>
                          <a:cs typeface="Myriad Pro" charset="0"/>
                        </a:rPr>
                        <m:t>      </m:t>
                      </m:r>
                      <m:r>
                        <a:rPr lang="en-US" sz="2400" b="0" i="0" smtClean="0">
                          <a:latin typeface="Cambria Math" panose="02040503050406030204" pitchFamily="18" charset="0"/>
                          <a:ea typeface="Myriad Pro" charset="0"/>
                          <a:cs typeface="Myriad Pro" charset="0"/>
                        </a:rPr>
                        <m:t>  </m:t>
                      </m:r>
                      <m:r>
                        <m:rPr>
                          <m:sty m:val="p"/>
                        </m:rPr>
                        <a:rPr lang="en-US" sz="2400" b="0" i="0" smtClean="0">
                          <a:latin typeface="Cambria Math" panose="02040503050406030204" pitchFamily="18" charset="0"/>
                          <a:ea typeface="Myriad Pro" charset="0"/>
                          <a:cs typeface="Myriad Pro" charset="0"/>
                        </a:rPr>
                        <m:t>and</m:t>
                      </m:r>
                      <m:r>
                        <a:rPr lang="en-US" sz="2400" b="0" i="0" smtClean="0">
                          <a:latin typeface="Cambria Math" panose="02040503050406030204" pitchFamily="18" charset="0"/>
                          <a:ea typeface="Myriad Pro" charset="0"/>
                          <a:cs typeface="Myriad Pro" charset="0"/>
                        </a:rPr>
                        <m:t> </m:t>
                      </m:r>
                      <m:r>
                        <a:rPr lang="en-US" sz="2400" b="0" i="1" smtClean="0">
                          <a:latin typeface="Cambria Math" panose="02040503050406030204" pitchFamily="18" charset="0"/>
                          <a:ea typeface="Myriad Pro" charset="0"/>
                          <a:cs typeface="Myriad Pro" charset="0"/>
                        </a:rPr>
                        <m:t>       5</m:t>
                      </m:r>
                      <m:sSup>
                        <m:sSupPr>
                          <m:ctrlPr>
                            <a:rPr lang="en-US" sz="2400" b="0" i="1" smtClean="0">
                              <a:latin typeface="Cambria Math" panose="02040503050406030204" pitchFamily="18" charset="0"/>
                              <a:ea typeface="Myriad Pro" charset="0"/>
                              <a:cs typeface="Myriad Pro" charset="0"/>
                            </a:rPr>
                          </m:ctrlPr>
                        </m:sSupPr>
                        <m:e>
                          <m:r>
                            <a:rPr lang="en-US" sz="2400" b="0" i="1" smtClean="0">
                              <a:latin typeface="Cambria Math" panose="02040503050406030204" pitchFamily="18" charset="0"/>
                              <a:ea typeface="Myriad Pro" charset="0"/>
                              <a:cs typeface="Myriad Pro" charset="0"/>
                            </a:rPr>
                            <m:t>𝑥</m:t>
                          </m:r>
                        </m:e>
                        <m:sup>
                          <m:r>
                            <a:rPr lang="en-US" sz="2400" b="0" i="1" smtClean="0">
                              <a:latin typeface="Cambria Math" panose="02040503050406030204" pitchFamily="18" charset="0"/>
                              <a:ea typeface="Myriad Pro" charset="0"/>
                              <a:cs typeface="Myriad Pro" charset="0"/>
                            </a:rPr>
                            <m:t>2</m:t>
                          </m:r>
                        </m:sup>
                      </m:sSup>
                      <m:r>
                        <a:rPr lang="en-US" sz="2400" b="0" i="1" smtClean="0">
                          <a:latin typeface="Cambria Math" panose="02040503050406030204" pitchFamily="18" charset="0"/>
                          <a:ea typeface="Myriad Pro" charset="0"/>
                          <a:cs typeface="Myriad Pro" charset="0"/>
                        </a:rPr>
                        <m:t>−100</m:t>
                      </m:r>
                      <m:r>
                        <a:rPr lang="en-US" sz="2400" b="0" i="1" smtClean="0">
                          <a:latin typeface="Cambria Math" panose="02040503050406030204" pitchFamily="18" charset="0"/>
                          <a:ea typeface="Myriad Pro" charset="0"/>
                          <a:cs typeface="Myriad Pro" charset="0"/>
                        </a:rPr>
                        <m:t>𝑥</m:t>
                      </m:r>
                    </m:oMath>
                  </m:oMathPara>
                </a14:m>
                <a:endParaRPr lang="en-US" sz="2400" dirty="0">
                  <a:ea typeface="Myriad Pro" charset="0"/>
                  <a:cs typeface="Myriad Pro" charset="0"/>
                </a:endParaRPr>
              </a:p>
              <a:p>
                <a:pPr marL="0" indent="0">
                  <a:lnSpc>
                    <a:spcPts val="2700"/>
                  </a:lnSpc>
                  <a:spcBef>
                    <a:spcPts val="0"/>
                  </a:spcBef>
                  <a:spcAft>
                    <a:spcPts val="900"/>
                  </a:spcAft>
                  <a:buFont typeface="Arial" pitchFamily="34" charset="0"/>
                  <a:buNone/>
                </a:pPr>
                <a:r>
                  <a:rPr lang="en-US" sz="2400" dirty="0">
                    <a:ea typeface="Myriad Pro" charset="0"/>
                    <a:cs typeface="Myriad Pro" charset="0"/>
                  </a:rPr>
                  <a:t>It means that one function is upper-bounded by the other multiplied by some constant. In other words, one function is </a:t>
                </a:r>
                <a:r>
                  <a:rPr lang="en-US" sz="2400" b="1" dirty="0">
                    <a:solidFill>
                      <a:srgbClr val="C00000"/>
                    </a:solidFill>
                    <a:ea typeface="Myriad Pro" charset="0"/>
                    <a:cs typeface="Myriad Pro" charset="0"/>
                  </a:rPr>
                  <a:t>greater</a:t>
                </a:r>
                <a:r>
                  <a:rPr lang="en-US" sz="2400" dirty="0">
                    <a:ea typeface="Myriad Pro" charset="0"/>
                    <a:cs typeface="Myriad Pro" charset="0"/>
                  </a:rPr>
                  <a:t> than the other no more than in some </a:t>
                </a:r>
                <a:r>
                  <a:rPr lang="en-US" sz="2400" b="1" dirty="0">
                    <a:solidFill>
                      <a:srgbClr val="C00000"/>
                    </a:solidFill>
                    <a:ea typeface="Myriad Pro" charset="0"/>
                    <a:cs typeface="Myriad Pro" charset="0"/>
                  </a:rPr>
                  <a:t>fixed</a:t>
                </a:r>
                <a:r>
                  <a:rPr lang="en-US" sz="2400" dirty="0">
                    <a:ea typeface="Myriad Pro" charset="0"/>
                    <a:cs typeface="Myriad Pro" charset="0"/>
                  </a:rPr>
                  <a:t> number of times.</a:t>
                </a:r>
              </a:p>
            </p:txBody>
          </p:sp>
        </mc:Choice>
        <mc:Fallback xmlns="">
          <p:sp>
            <p:nvSpPr>
              <p:cNvPr id="6" name="Содержимое 2">
                <a:extLst>
                  <a:ext uri="{FF2B5EF4-FFF2-40B4-BE49-F238E27FC236}">
                    <a16:creationId xmlns:a16="http://schemas.microsoft.com/office/drawing/2014/main" id="{168D510E-658B-DA4D-A994-A86D9376BE78}"/>
                  </a:ext>
                </a:extLst>
              </p:cNvPr>
              <p:cNvSpPr txBox="1">
                <a:spLocks noRot="1" noChangeAspect="1" noMove="1" noResize="1" noEditPoints="1" noAdjustHandles="1" noChangeArrowheads="1" noChangeShapeType="1" noTextEdit="1"/>
              </p:cNvSpPr>
              <p:nvPr/>
            </p:nvSpPr>
            <p:spPr>
              <a:xfrm>
                <a:off x="161764" y="1490776"/>
                <a:ext cx="8820472" cy="2442280"/>
              </a:xfrm>
              <a:prstGeom prst="rect">
                <a:avLst/>
              </a:prstGeom>
              <a:blipFill>
                <a:blip r:embed="rId3"/>
                <a:stretch>
                  <a:fillRect l="-1007" t="-2577" b="-2577"/>
                </a:stretch>
              </a:blipFill>
            </p:spPr>
            <p:txBody>
              <a:bodyPr/>
              <a:lstStyle/>
              <a:p>
                <a:r>
                  <a:rPr lang="ru-RU">
                    <a:noFill/>
                  </a:rPr>
                  <a:t> </a:t>
                </a:r>
              </a:p>
            </p:txBody>
          </p:sp>
        </mc:Fallback>
      </mc:AlternateContent>
    </p:spTree>
    <p:extLst>
      <p:ext uri="{BB962C8B-B14F-4D97-AF65-F5344CB8AC3E}">
        <p14:creationId xmlns:p14="http://schemas.microsoft.com/office/powerpoint/2010/main" val="39711895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Big-O notation</a:t>
            </a:r>
            <a:endParaRPr lang="ru-RU" sz="3200" b="1" dirty="0">
              <a:solidFill>
                <a:schemeClr val="accent1">
                  <a:lumMod val="75000"/>
                </a:schemeClr>
              </a:solidFill>
              <a:latin typeface="+mn-lt"/>
              <a:cs typeface="Times New Roman" pitchFamily="18" charset="0"/>
            </a:endParaRPr>
          </a:p>
        </p:txBody>
      </p:sp>
      <mc:AlternateContent xmlns:mc="http://schemas.openxmlformats.org/markup-compatibility/2006" xmlns:a14="http://schemas.microsoft.com/office/drawing/2010/main">
        <mc:Choice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78115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The first basic idea of asymptotic comparison is </a:t>
                </a:r>
                <a:r>
                  <a:rPr lang="en-US" sz="2400" b="1" dirty="0">
                    <a:solidFill>
                      <a:srgbClr val="C00000"/>
                    </a:solidFill>
                    <a:ea typeface="Myriad Pro" charset="0"/>
                    <a:cs typeface="Myriad Pro" charset="0"/>
                  </a:rPr>
                  <a:t>big-O notation </a:t>
                </a:r>
                <a:r>
                  <a:rPr lang="en-US" sz="2400" dirty="0">
                    <a:ea typeface="Myriad Pro" charset="0"/>
                    <a:cs typeface="Myriad Pro" charset="0"/>
                  </a:rPr>
                  <a:t>(sometimes written as </a:t>
                </a:r>
                <a14:m>
                  <m:oMath xmlns:m="http://schemas.openxmlformats.org/officeDocument/2006/math">
                    <m:r>
                      <a:rPr lang="en-US" sz="2400" b="0" i="1" u="sng" smtClean="0">
                        <a:latin typeface="Cambria Math" panose="02040503050406030204" pitchFamily="18" charset="0"/>
                        <a:ea typeface="Myriad Pro" charset="0"/>
                        <a:cs typeface="Myriad Pro" charset="0"/>
                      </a:rPr>
                      <m:t>𝑂</m:t>
                    </m:r>
                  </m:oMath>
                </a14:m>
                <a:r>
                  <a:rPr lang="en-US" sz="2400" dirty="0">
                    <a:ea typeface="Myriad Pro" charset="0"/>
                    <a:cs typeface="Myriad Pro" charset="0"/>
                  </a:rPr>
                  <a:t>-notation). </a:t>
                </a:r>
              </a:p>
            </p:txBody>
          </p:sp>
        </mc:Choice>
        <mc:Fallback xmlns="">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781152"/>
              </a:xfrm>
              <a:prstGeom prst="rect">
                <a:avLst/>
              </a:prstGeom>
              <a:blipFill>
                <a:blip r:embed="rId2"/>
                <a:stretch>
                  <a:fillRect l="-1007" t="-9677" b="-16129"/>
                </a:stretch>
              </a:blipFill>
            </p:spPr>
            <p:txBody>
              <a:bodyPr/>
              <a:lstStyle/>
              <a:p>
                <a:r>
                  <a:rPr lang="ru-RU">
                    <a:noFill/>
                  </a:rPr>
                  <a:t> </a:t>
                </a:r>
              </a:p>
            </p:txBody>
          </p:sp>
        </mc:Fallback>
      </mc:AlternateContent>
      <p:sp>
        <p:nvSpPr>
          <p:cNvPr id="10" name="Содержимое 2">
            <a:extLst>
              <a:ext uri="{FF2B5EF4-FFF2-40B4-BE49-F238E27FC236}">
                <a16:creationId xmlns:a16="http://schemas.microsoft.com/office/drawing/2014/main" id="{D4209B73-65F9-FA40-AB26-774F3D07F5A4}"/>
              </a:ext>
            </a:extLst>
          </p:cNvPr>
          <p:cNvSpPr txBox="1">
            <a:spLocks/>
          </p:cNvSpPr>
          <p:nvPr/>
        </p:nvSpPr>
        <p:spPr>
          <a:xfrm>
            <a:off x="183543" y="4976647"/>
            <a:ext cx="8820472" cy="140468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endParaRPr lang="en-US" sz="2400" dirty="0">
              <a:ea typeface="Myriad Pro" charset="0"/>
              <a:cs typeface="Myriad Pro" charset="0"/>
            </a:endParaRPr>
          </a:p>
        </p:txBody>
      </p:sp>
      <mc:AlternateContent xmlns:mc="http://schemas.openxmlformats.org/markup-compatibility/2006" xmlns:a14="http://schemas.microsoft.com/office/drawing/2010/main">
        <mc:Choice Requires="a14">
          <p:sp>
            <p:nvSpPr>
              <p:cNvPr id="6" name="Содержимое 2">
                <a:extLst>
                  <a:ext uri="{FF2B5EF4-FFF2-40B4-BE49-F238E27FC236}">
                    <a16:creationId xmlns:a16="http://schemas.microsoft.com/office/drawing/2014/main" id="{168D510E-658B-DA4D-A994-A86D9376BE78}"/>
                  </a:ext>
                </a:extLst>
              </p:cNvPr>
              <p:cNvSpPr txBox="1">
                <a:spLocks/>
              </p:cNvSpPr>
              <p:nvPr/>
            </p:nvSpPr>
            <p:spPr>
              <a:xfrm>
                <a:off x="161764" y="1490776"/>
                <a:ext cx="8820472" cy="244228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Basically it relates to the case of two polynomials earlier:</a:t>
                </a:r>
              </a:p>
              <a:p>
                <a:pPr marL="0" indent="0">
                  <a:lnSpc>
                    <a:spcPts val="2700"/>
                  </a:lnSpc>
                  <a:spcBef>
                    <a:spcPts val="0"/>
                  </a:spcBef>
                  <a:spcAft>
                    <a:spcPts val="900"/>
                  </a:spcAft>
                  <a:buFont typeface="Arial" pitchFamily="34" charset="0"/>
                  <a:buNone/>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ea typeface="Myriad Pro" charset="0"/>
                              <a:cs typeface="Myriad Pro" charset="0"/>
                            </a:rPr>
                          </m:ctrlPr>
                        </m:sSupPr>
                        <m:e>
                          <m:r>
                            <a:rPr lang="en-US" sz="2400" b="0" i="1" smtClean="0">
                              <a:latin typeface="Cambria Math" panose="02040503050406030204" pitchFamily="18" charset="0"/>
                              <a:ea typeface="Myriad Pro" charset="0"/>
                              <a:cs typeface="Myriad Pro" charset="0"/>
                            </a:rPr>
                            <m:t>𝑥</m:t>
                          </m:r>
                        </m:e>
                        <m:sup>
                          <m:r>
                            <a:rPr lang="en-US" sz="2400" b="0" i="1" smtClean="0">
                              <a:latin typeface="Cambria Math" panose="02040503050406030204" pitchFamily="18" charset="0"/>
                              <a:ea typeface="Myriad Pro" charset="0"/>
                              <a:cs typeface="Myriad Pro" charset="0"/>
                            </a:rPr>
                            <m:t>2</m:t>
                          </m:r>
                        </m:sup>
                      </m:sSup>
                      <m:r>
                        <a:rPr lang="en-US" sz="2400" b="0" i="1" smtClean="0">
                          <a:latin typeface="Cambria Math" panose="02040503050406030204" pitchFamily="18" charset="0"/>
                          <a:ea typeface="Myriad Pro" charset="0"/>
                          <a:cs typeface="Myriad Pro" charset="0"/>
                        </a:rPr>
                        <m:t>      </m:t>
                      </m:r>
                      <m:r>
                        <a:rPr lang="en-US" sz="2400" b="0" i="0" smtClean="0">
                          <a:latin typeface="Cambria Math" panose="02040503050406030204" pitchFamily="18" charset="0"/>
                          <a:ea typeface="Myriad Pro" charset="0"/>
                          <a:cs typeface="Myriad Pro" charset="0"/>
                        </a:rPr>
                        <m:t>  </m:t>
                      </m:r>
                      <m:r>
                        <m:rPr>
                          <m:sty m:val="p"/>
                        </m:rPr>
                        <a:rPr lang="en-US" sz="2400" b="0" i="0" smtClean="0">
                          <a:latin typeface="Cambria Math" panose="02040503050406030204" pitchFamily="18" charset="0"/>
                          <a:ea typeface="Myriad Pro" charset="0"/>
                          <a:cs typeface="Myriad Pro" charset="0"/>
                        </a:rPr>
                        <m:t>and</m:t>
                      </m:r>
                      <m:r>
                        <a:rPr lang="en-US" sz="2400" b="0" i="0" smtClean="0">
                          <a:latin typeface="Cambria Math" panose="02040503050406030204" pitchFamily="18" charset="0"/>
                          <a:ea typeface="Myriad Pro" charset="0"/>
                          <a:cs typeface="Myriad Pro" charset="0"/>
                        </a:rPr>
                        <m:t> </m:t>
                      </m:r>
                      <m:r>
                        <a:rPr lang="en-US" sz="2400" b="0" i="1" smtClean="0">
                          <a:latin typeface="Cambria Math" panose="02040503050406030204" pitchFamily="18" charset="0"/>
                          <a:ea typeface="Myriad Pro" charset="0"/>
                          <a:cs typeface="Myriad Pro" charset="0"/>
                        </a:rPr>
                        <m:t>       5</m:t>
                      </m:r>
                      <m:sSup>
                        <m:sSupPr>
                          <m:ctrlPr>
                            <a:rPr lang="en-US" sz="2400" b="0" i="1" smtClean="0">
                              <a:latin typeface="Cambria Math" panose="02040503050406030204" pitchFamily="18" charset="0"/>
                              <a:ea typeface="Myriad Pro" charset="0"/>
                              <a:cs typeface="Myriad Pro" charset="0"/>
                            </a:rPr>
                          </m:ctrlPr>
                        </m:sSupPr>
                        <m:e>
                          <m:r>
                            <a:rPr lang="en-US" sz="2400" b="0" i="1" smtClean="0">
                              <a:latin typeface="Cambria Math" panose="02040503050406030204" pitchFamily="18" charset="0"/>
                              <a:ea typeface="Myriad Pro" charset="0"/>
                              <a:cs typeface="Myriad Pro" charset="0"/>
                            </a:rPr>
                            <m:t>𝑥</m:t>
                          </m:r>
                        </m:e>
                        <m:sup>
                          <m:r>
                            <a:rPr lang="en-US" sz="2400" b="0" i="1" smtClean="0">
                              <a:latin typeface="Cambria Math" panose="02040503050406030204" pitchFamily="18" charset="0"/>
                              <a:ea typeface="Myriad Pro" charset="0"/>
                              <a:cs typeface="Myriad Pro" charset="0"/>
                            </a:rPr>
                            <m:t>2</m:t>
                          </m:r>
                        </m:sup>
                      </m:sSup>
                      <m:r>
                        <a:rPr lang="en-US" sz="2400" b="0" i="1" smtClean="0">
                          <a:latin typeface="Cambria Math" panose="02040503050406030204" pitchFamily="18" charset="0"/>
                          <a:ea typeface="Myriad Pro" charset="0"/>
                          <a:cs typeface="Myriad Pro" charset="0"/>
                        </a:rPr>
                        <m:t>−100</m:t>
                      </m:r>
                      <m:r>
                        <a:rPr lang="en-US" sz="2400" b="0" i="1" smtClean="0">
                          <a:latin typeface="Cambria Math" panose="02040503050406030204" pitchFamily="18" charset="0"/>
                          <a:ea typeface="Myriad Pro" charset="0"/>
                          <a:cs typeface="Myriad Pro" charset="0"/>
                        </a:rPr>
                        <m:t>𝑥</m:t>
                      </m:r>
                    </m:oMath>
                  </m:oMathPara>
                </a14:m>
                <a:endParaRPr lang="en-US" sz="2400" dirty="0">
                  <a:ea typeface="Myriad Pro" charset="0"/>
                  <a:cs typeface="Myriad Pro" charset="0"/>
                </a:endParaRPr>
              </a:p>
              <a:p>
                <a:pPr marL="0" indent="0">
                  <a:lnSpc>
                    <a:spcPts val="2700"/>
                  </a:lnSpc>
                  <a:spcBef>
                    <a:spcPts val="0"/>
                  </a:spcBef>
                  <a:spcAft>
                    <a:spcPts val="900"/>
                  </a:spcAft>
                  <a:buFont typeface="Arial" pitchFamily="34" charset="0"/>
                  <a:buNone/>
                </a:pPr>
                <a:r>
                  <a:rPr lang="en-US" sz="2400" dirty="0">
                    <a:ea typeface="Myriad Pro" charset="0"/>
                    <a:cs typeface="Myriad Pro" charset="0"/>
                  </a:rPr>
                  <a:t>It means that one function is upper-bounded by the other multiplied by some constant. In other words, one function is </a:t>
                </a:r>
                <a:r>
                  <a:rPr lang="en-US" sz="2400" b="1" dirty="0">
                    <a:solidFill>
                      <a:srgbClr val="C00000"/>
                    </a:solidFill>
                    <a:ea typeface="Myriad Pro" charset="0"/>
                    <a:cs typeface="Myriad Pro" charset="0"/>
                  </a:rPr>
                  <a:t>greater</a:t>
                </a:r>
                <a:r>
                  <a:rPr lang="en-US" sz="2400" dirty="0">
                    <a:ea typeface="Myriad Pro" charset="0"/>
                    <a:cs typeface="Myriad Pro" charset="0"/>
                  </a:rPr>
                  <a:t> than the other no more than in some </a:t>
                </a:r>
                <a:r>
                  <a:rPr lang="en-US" sz="2400" b="1" dirty="0">
                    <a:solidFill>
                      <a:srgbClr val="C00000"/>
                    </a:solidFill>
                    <a:ea typeface="Myriad Pro" charset="0"/>
                    <a:cs typeface="Myriad Pro" charset="0"/>
                  </a:rPr>
                  <a:t>fixed</a:t>
                </a:r>
                <a:r>
                  <a:rPr lang="en-US" sz="2400" dirty="0">
                    <a:ea typeface="Myriad Pro" charset="0"/>
                    <a:cs typeface="Myriad Pro" charset="0"/>
                  </a:rPr>
                  <a:t> number of times.</a:t>
                </a:r>
              </a:p>
            </p:txBody>
          </p:sp>
        </mc:Choice>
        <mc:Fallback xmlns="">
          <p:sp>
            <p:nvSpPr>
              <p:cNvPr id="6" name="Содержимое 2">
                <a:extLst>
                  <a:ext uri="{FF2B5EF4-FFF2-40B4-BE49-F238E27FC236}">
                    <a16:creationId xmlns:a16="http://schemas.microsoft.com/office/drawing/2014/main" id="{168D510E-658B-DA4D-A994-A86D9376BE78}"/>
                  </a:ext>
                </a:extLst>
              </p:cNvPr>
              <p:cNvSpPr txBox="1">
                <a:spLocks noRot="1" noChangeAspect="1" noMove="1" noResize="1" noEditPoints="1" noAdjustHandles="1" noChangeArrowheads="1" noChangeShapeType="1" noTextEdit="1"/>
              </p:cNvSpPr>
              <p:nvPr/>
            </p:nvSpPr>
            <p:spPr>
              <a:xfrm>
                <a:off x="161764" y="1490776"/>
                <a:ext cx="8820472" cy="2442280"/>
              </a:xfrm>
              <a:prstGeom prst="rect">
                <a:avLst/>
              </a:prstGeom>
              <a:blipFill>
                <a:blip r:embed="rId3"/>
                <a:stretch>
                  <a:fillRect l="-1007" t="-2577" b="-2577"/>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7" name="Содержимое 2">
                <a:extLst>
                  <a:ext uri="{FF2B5EF4-FFF2-40B4-BE49-F238E27FC236}">
                    <a16:creationId xmlns:a16="http://schemas.microsoft.com/office/drawing/2014/main" id="{A7C7C228-E0D0-3647-BC04-2BCFA94D90AE}"/>
                  </a:ext>
                </a:extLst>
              </p:cNvPr>
              <p:cNvSpPr txBox="1">
                <a:spLocks/>
              </p:cNvSpPr>
              <p:nvPr/>
            </p:nvSpPr>
            <p:spPr>
              <a:xfrm>
                <a:off x="187869" y="3875502"/>
                <a:ext cx="8820472" cy="1356168"/>
              </a:xfrm>
              <a:prstGeom prst="rect">
                <a:avLst/>
              </a:prstGeom>
              <a:ln w="19050">
                <a:solidFill>
                  <a:schemeClr val="tx2"/>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Formally, as </a:t>
                </a:r>
                <a14:m>
                  <m:oMath xmlns:m="http://schemas.openxmlformats.org/officeDocument/2006/math">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𝑎</m:t>
                    </m:r>
                  </m:oMath>
                </a14:m>
                <a:r>
                  <a:rPr lang="en-US" sz="2400" dirty="0">
                    <a:ea typeface="Myriad Pro" charset="0"/>
                    <a:cs typeface="Myriad Pro" charset="0"/>
                  </a:rPr>
                  <a:t>, </a:t>
                </a:r>
                <a14:m>
                  <m:oMath xmlns:m="http://schemas.openxmlformats.org/officeDocument/2006/math">
                    <m:r>
                      <a:rPr lang="en-US" sz="2400" b="0" i="1" smtClean="0">
                        <a:latin typeface="Cambria Math" panose="02040503050406030204" pitchFamily="18" charset="0"/>
                        <a:ea typeface="Myriad Pro" charset="0"/>
                        <a:cs typeface="Myriad Pro" charset="0"/>
                      </a:rPr>
                      <m:t>𝑓</m:t>
                    </m:r>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e>
                    </m:d>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𝑂</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𝑔</m:t>
                    </m:r>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e>
                    </m:d>
                    <m:r>
                      <a:rPr lang="en-US" sz="2400" b="0" i="1" smtClean="0">
                        <a:latin typeface="Cambria Math" panose="02040503050406030204" pitchFamily="18" charset="0"/>
                        <a:ea typeface="Myriad Pro" charset="0"/>
                        <a:cs typeface="Myriad Pro" charset="0"/>
                      </a:rPr>
                      <m:t>)</m:t>
                    </m:r>
                  </m:oMath>
                </a14:m>
                <a:r>
                  <a:rPr lang="en-US" sz="2400" dirty="0">
                    <a:ea typeface="Myriad Pro" charset="0"/>
                    <a:cs typeface="Myriad Pro" charset="0"/>
                  </a:rPr>
                  <a:t> if for some neighborhood of the point </a:t>
                </a:r>
                <a14:m>
                  <m:oMath xmlns:m="http://schemas.openxmlformats.org/officeDocument/2006/math">
                    <m:r>
                      <a:rPr lang="en-US" sz="2400" b="0" i="1" smtClean="0">
                        <a:latin typeface="Cambria Math" panose="02040503050406030204" pitchFamily="18" charset="0"/>
                        <a:ea typeface="Myriad Pro" charset="0"/>
                        <a:cs typeface="Myriad Pro" charset="0"/>
                      </a:rPr>
                      <m:t>𝑥</m:t>
                    </m:r>
                    <m:r>
                      <a:rPr lang="en-US" sz="2400" b="0" i="0"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𝑎</m:t>
                    </m:r>
                  </m:oMath>
                </a14:m>
                <a:r>
                  <a:rPr lang="en-US" sz="2400" dirty="0">
                    <a:ea typeface="Myriad Pro" charset="0"/>
                    <a:cs typeface="Myriad Pro" charset="0"/>
                  </a:rPr>
                  <a:t> one could find a constant </a:t>
                </a:r>
                <a14:m>
                  <m:oMath xmlns:m="http://schemas.openxmlformats.org/officeDocument/2006/math">
                    <m:r>
                      <a:rPr lang="en-US" sz="2400" b="0" i="1" smtClean="0">
                        <a:latin typeface="Cambria Math" panose="02040503050406030204" pitchFamily="18" charset="0"/>
                        <a:ea typeface="Myriad Pro" charset="0"/>
                        <a:cs typeface="Myriad Pro" charset="0"/>
                      </a:rPr>
                      <m:t>𝐶</m:t>
                    </m:r>
                    <m:r>
                      <a:rPr lang="en-US" sz="2400" b="0" i="1" smtClean="0">
                        <a:latin typeface="Cambria Math" panose="02040503050406030204" pitchFamily="18" charset="0"/>
                        <a:ea typeface="Myriad Pro" charset="0"/>
                        <a:cs typeface="Myriad Pro" charset="0"/>
                      </a:rPr>
                      <m:t>&gt;0</m:t>
                    </m:r>
                  </m:oMath>
                </a14:m>
                <a:r>
                  <a:rPr lang="en-US" sz="2400" dirty="0">
                    <a:ea typeface="Myriad Pro" charset="0"/>
                    <a:cs typeface="Myriad Pro" charset="0"/>
                  </a:rPr>
                  <a:t> that</a:t>
                </a:r>
              </a:p>
              <a:p>
                <a:pPr marL="0" indent="0">
                  <a:lnSpc>
                    <a:spcPts val="2700"/>
                  </a:lnSpc>
                  <a:spcBef>
                    <a:spcPts val="0"/>
                  </a:spcBef>
                  <a:spcAft>
                    <a:spcPts val="900"/>
                  </a:spcAft>
                  <a:buFont typeface="Arial" pitchFamily="34" charset="0"/>
                  <a:buNone/>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𝑓</m:t>
                          </m:r>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e>
                          </m:d>
                        </m:e>
                      </m:d>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𝐶</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𝑔</m:t>
                      </m:r>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e>
                      </m:d>
                      <m:r>
                        <a:rPr lang="en-US" sz="2400" b="0" i="1" smtClean="0">
                          <a:latin typeface="Cambria Math" panose="02040503050406030204" pitchFamily="18" charset="0"/>
                          <a:ea typeface="Myriad Pro" charset="0"/>
                          <a:cs typeface="Myriad Pro" charset="0"/>
                        </a:rPr>
                        <m:t>|</m:t>
                      </m:r>
                    </m:oMath>
                  </m:oMathPara>
                </a14:m>
                <a:endParaRPr lang="en-US" sz="2400" dirty="0">
                  <a:ea typeface="Myriad Pro" charset="0"/>
                  <a:cs typeface="Myriad Pro" charset="0"/>
                </a:endParaRPr>
              </a:p>
            </p:txBody>
          </p:sp>
        </mc:Choice>
        <mc:Fallback>
          <p:sp>
            <p:nvSpPr>
              <p:cNvPr id="7" name="Содержимое 2">
                <a:extLst>
                  <a:ext uri="{FF2B5EF4-FFF2-40B4-BE49-F238E27FC236}">
                    <a16:creationId xmlns:a16="http://schemas.microsoft.com/office/drawing/2014/main" id="{A7C7C228-E0D0-3647-BC04-2BCFA94D90AE}"/>
                  </a:ext>
                </a:extLst>
              </p:cNvPr>
              <p:cNvSpPr txBox="1">
                <a:spLocks noRot="1" noChangeAspect="1" noMove="1" noResize="1" noEditPoints="1" noAdjustHandles="1" noChangeArrowheads="1" noChangeShapeType="1" noTextEdit="1"/>
              </p:cNvSpPr>
              <p:nvPr/>
            </p:nvSpPr>
            <p:spPr>
              <a:xfrm>
                <a:off x="187869" y="3875502"/>
                <a:ext cx="8820472" cy="1356168"/>
              </a:xfrm>
              <a:prstGeom prst="rect">
                <a:avLst/>
              </a:prstGeom>
              <a:blipFill>
                <a:blip r:embed="rId4"/>
                <a:stretch>
                  <a:fillRect l="-861" t="-3636"/>
                </a:stretch>
              </a:blipFill>
              <a:ln w="19050">
                <a:solidFill>
                  <a:schemeClr val="tx2"/>
                </a:solidFill>
              </a:ln>
            </p:spPr>
            <p:txBody>
              <a:bodyPr/>
              <a:lstStyle/>
              <a:p>
                <a:r>
                  <a:rPr lang="ru-RU">
                    <a:noFill/>
                  </a:rPr>
                  <a:t> </a:t>
                </a:r>
              </a:p>
            </p:txBody>
          </p:sp>
        </mc:Fallback>
      </mc:AlternateContent>
    </p:spTree>
    <p:extLst>
      <p:ext uri="{BB962C8B-B14F-4D97-AF65-F5344CB8AC3E}">
        <p14:creationId xmlns:p14="http://schemas.microsoft.com/office/powerpoint/2010/main" val="14999501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Big-O notation</a:t>
            </a:r>
            <a:endParaRPr lang="ru-RU" sz="3200" b="1" dirty="0">
              <a:solidFill>
                <a:schemeClr val="accent1">
                  <a:lumMod val="75000"/>
                </a:schemeClr>
              </a:solidFill>
              <a:latin typeface="+mn-lt"/>
              <a:cs typeface="Times New Roman" pitchFamily="18" charset="0"/>
            </a:endParaRPr>
          </a:p>
        </p:txBody>
      </p:sp>
      <mc:AlternateContent xmlns:mc="http://schemas.openxmlformats.org/markup-compatibility/2006" xmlns:a14="http://schemas.microsoft.com/office/drawing/2010/main">
        <mc:Choice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78115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The first basic idea of asymptotic comparison is </a:t>
                </a:r>
                <a:r>
                  <a:rPr lang="en-US" sz="2400" b="1" dirty="0">
                    <a:solidFill>
                      <a:srgbClr val="C00000"/>
                    </a:solidFill>
                    <a:ea typeface="Myriad Pro" charset="0"/>
                    <a:cs typeface="Myriad Pro" charset="0"/>
                  </a:rPr>
                  <a:t>big-O notation </a:t>
                </a:r>
                <a:r>
                  <a:rPr lang="en-US" sz="2400" dirty="0">
                    <a:ea typeface="Myriad Pro" charset="0"/>
                    <a:cs typeface="Myriad Pro" charset="0"/>
                  </a:rPr>
                  <a:t>(sometimes written as </a:t>
                </a:r>
                <a14:m>
                  <m:oMath xmlns:m="http://schemas.openxmlformats.org/officeDocument/2006/math">
                    <m:r>
                      <a:rPr lang="en-US" sz="2400" b="0" i="1" u="sng" smtClean="0">
                        <a:latin typeface="Cambria Math" panose="02040503050406030204" pitchFamily="18" charset="0"/>
                        <a:ea typeface="Myriad Pro" charset="0"/>
                        <a:cs typeface="Myriad Pro" charset="0"/>
                      </a:rPr>
                      <m:t>𝑂</m:t>
                    </m:r>
                  </m:oMath>
                </a14:m>
                <a:r>
                  <a:rPr lang="en-US" sz="2400" dirty="0">
                    <a:ea typeface="Myriad Pro" charset="0"/>
                    <a:cs typeface="Myriad Pro" charset="0"/>
                  </a:rPr>
                  <a:t>-notation). </a:t>
                </a:r>
              </a:p>
            </p:txBody>
          </p:sp>
        </mc:Choice>
        <mc:Fallback xmlns="">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781152"/>
              </a:xfrm>
              <a:prstGeom prst="rect">
                <a:avLst/>
              </a:prstGeom>
              <a:blipFill>
                <a:blip r:embed="rId2"/>
                <a:stretch>
                  <a:fillRect l="-1007" t="-9677" b="-16129"/>
                </a:stretch>
              </a:blipFill>
            </p:spPr>
            <p:txBody>
              <a:bodyPr/>
              <a:lstStyle/>
              <a:p>
                <a:r>
                  <a:rPr lang="ru-RU">
                    <a:noFill/>
                  </a:rPr>
                  <a:t> </a:t>
                </a:r>
              </a:p>
            </p:txBody>
          </p:sp>
        </mc:Fallback>
      </mc:AlternateContent>
      <p:sp>
        <p:nvSpPr>
          <p:cNvPr id="10" name="Содержимое 2">
            <a:extLst>
              <a:ext uri="{FF2B5EF4-FFF2-40B4-BE49-F238E27FC236}">
                <a16:creationId xmlns:a16="http://schemas.microsoft.com/office/drawing/2014/main" id="{D4209B73-65F9-FA40-AB26-774F3D07F5A4}"/>
              </a:ext>
            </a:extLst>
          </p:cNvPr>
          <p:cNvSpPr txBox="1">
            <a:spLocks/>
          </p:cNvSpPr>
          <p:nvPr/>
        </p:nvSpPr>
        <p:spPr>
          <a:xfrm>
            <a:off x="183543" y="4976647"/>
            <a:ext cx="8820472" cy="140468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endParaRPr lang="en-US" sz="2400" dirty="0">
              <a:ea typeface="Myriad Pro" charset="0"/>
              <a:cs typeface="Myriad Pro" charset="0"/>
            </a:endParaRPr>
          </a:p>
        </p:txBody>
      </p:sp>
      <mc:AlternateContent xmlns:mc="http://schemas.openxmlformats.org/markup-compatibility/2006" xmlns:a14="http://schemas.microsoft.com/office/drawing/2010/main">
        <mc:Choice Requires="a14">
          <p:sp>
            <p:nvSpPr>
              <p:cNvPr id="6" name="Содержимое 2">
                <a:extLst>
                  <a:ext uri="{FF2B5EF4-FFF2-40B4-BE49-F238E27FC236}">
                    <a16:creationId xmlns:a16="http://schemas.microsoft.com/office/drawing/2014/main" id="{168D510E-658B-DA4D-A994-A86D9376BE78}"/>
                  </a:ext>
                </a:extLst>
              </p:cNvPr>
              <p:cNvSpPr txBox="1">
                <a:spLocks/>
              </p:cNvSpPr>
              <p:nvPr/>
            </p:nvSpPr>
            <p:spPr>
              <a:xfrm>
                <a:off x="161764" y="1490776"/>
                <a:ext cx="8820472" cy="244228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Basically it relates to the case of two polynomials earlier:</a:t>
                </a:r>
              </a:p>
              <a:p>
                <a:pPr marL="0" indent="0">
                  <a:lnSpc>
                    <a:spcPts val="2700"/>
                  </a:lnSpc>
                  <a:spcBef>
                    <a:spcPts val="0"/>
                  </a:spcBef>
                  <a:spcAft>
                    <a:spcPts val="900"/>
                  </a:spcAft>
                  <a:buFont typeface="Arial" pitchFamily="34" charset="0"/>
                  <a:buNone/>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ea typeface="Myriad Pro" charset="0"/>
                              <a:cs typeface="Myriad Pro" charset="0"/>
                            </a:rPr>
                          </m:ctrlPr>
                        </m:sSupPr>
                        <m:e>
                          <m:r>
                            <a:rPr lang="en-US" sz="2400" b="0" i="1" smtClean="0">
                              <a:latin typeface="Cambria Math" panose="02040503050406030204" pitchFamily="18" charset="0"/>
                              <a:ea typeface="Myriad Pro" charset="0"/>
                              <a:cs typeface="Myriad Pro" charset="0"/>
                            </a:rPr>
                            <m:t>𝑥</m:t>
                          </m:r>
                        </m:e>
                        <m:sup>
                          <m:r>
                            <a:rPr lang="en-US" sz="2400" b="0" i="1" smtClean="0">
                              <a:latin typeface="Cambria Math" panose="02040503050406030204" pitchFamily="18" charset="0"/>
                              <a:ea typeface="Myriad Pro" charset="0"/>
                              <a:cs typeface="Myriad Pro" charset="0"/>
                            </a:rPr>
                            <m:t>2</m:t>
                          </m:r>
                        </m:sup>
                      </m:sSup>
                      <m:r>
                        <a:rPr lang="en-US" sz="2400" b="0" i="1" smtClean="0">
                          <a:latin typeface="Cambria Math" panose="02040503050406030204" pitchFamily="18" charset="0"/>
                          <a:ea typeface="Myriad Pro" charset="0"/>
                          <a:cs typeface="Myriad Pro" charset="0"/>
                        </a:rPr>
                        <m:t>      </m:t>
                      </m:r>
                      <m:r>
                        <a:rPr lang="en-US" sz="2400" b="0" i="0" smtClean="0">
                          <a:latin typeface="Cambria Math" panose="02040503050406030204" pitchFamily="18" charset="0"/>
                          <a:ea typeface="Myriad Pro" charset="0"/>
                          <a:cs typeface="Myriad Pro" charset="0"/>
                        </a:rPr>
                        <m:t>  </m:t>
                      </m:r>
                      <m:r>
                        <m:rPr>
                          <m:sty m:val="p"/>
                        </m:rPr>
                        <a:rPr lang="en-US" sz="2400" b="0" i="0" smtClean="0">
                          <a:latin typeface="Cambria Math" panose="02040503050406030204" pitchFamily="18" charset="0"/>
                          <a:ea typeface="Myriad Pro" charset="0"/>
                          <a:cs typeface="Myriad Pro" charset="0"/>
                        </a:rPr>
                        <m:t>and</m:t>
                      </m:r>
                      <m:r>
                        <a:rPr lang="en-US" sz="2400" b="0" i="0" smtClean="0">
                          <a:latin typeface="Cambria Math" panose="02040503050406030204" pitchFamily="18" charset="0"/>
                          <a:ea typeface="Myriad Pro" charset="0"/>
                          <a:cs typeface="Myriad Pro" charset="0"/>
                        </a:rPr>
                        <m:t> </m:t>
                      </m:r>
                      <m:r>
                        <a:rPr lang="en-US" sz="2400" b="0" i="1" smtClean="0">
                          <a:latin typeface="Cambria Math" panose="02040503050406030204" pitchFamily="18" charset="0"/>
                          <a:ea typeface="Myriad Pro" charset="0"/>
                          <a:cs typeface="Myriad Pro" charset="0"/>
                        </a:rPr>
                        <m:t>       5</m:t>
                      </m:r>
                      <m:sSup>
                        <m:sSupPr>
                          <m:ctrlPr>
                            <a:rPr lang="en-US" sz="2400" b="0" i="1" smtClean="0">
                              <a:latin typeface="Cambria Math" panose="02040503050406030204" pitchFamily="18" charset="0"/>
                              <a:ea typeface="Myriad Pro" charset="0"/>
                              <a:cs typeface="Myriad Pro" charset="0"/>
                            </a:rPr>
                          </m:ctrlPr>
                        </m:sSupPr>
                        <m:e>
                          <m:r>
                            <a:rPr lang="en-US" sz="2400" b="0" i="1" smtClean="0">
                              <a:latin typeface="Cambria Math" panose="02040503050406030204" pitchFamily="18" charset="0"/>
                              <a:ea typeface="Myriad Pro" charset="0"/>
                              <a:cs typeface="Myriad Pro" charset="0"/>
                            </a:rPr>
                            <m:t>𝑥</m:t>
                          </m:r>
                        </m:e>
                        <m:sup>
                          <m:r>
                            <a:rPr lang="en-US" sz="2400" b="0" i="1" smtClean="0">
                              <a:latin typeface="Cambria Math" panose="02040503050406030204" pitchFamily="18" charset="0"/>
                              <a:ea typeface="Myriad Pro" charset="0"/>
                              <a:cs typeface="Myriad Pro" charset="0"/>
                            </a:rPr>
                            <m:t>2</m:t>
                          </m:r>
                        </m:sup>
                      </m:sSup>
                      <m:r>
                        <a:rPr lang="en-US" sz="2400" b="0" i="1" smtClean="0">
                          <a:latin typeface="Cambria Math" panose="02040503050406030204" pitchFamily="18" charset="0"/>
                          <a:ea typeface="Myriad Pro" charset="0"/>
                          <a:cs typeface="Myriad Pro" charset="0"/>
                        </a:rPr>
                        <m:t>−100</m:t>
                      </m:r>
                      <m:r>
                        <a:rPr lang="en-US" sz="2400" b="0" i="1" smtClean="0">
                          <a:latin typeface="Cambria Math" panose="02040503050406030204" pitchFamily="18" charset="0"/>
                          <a:ea typeface="Myriad Pro" charset="0"/>
                          <a:cs typeface="Myriad Pro" charset="0"/>
                        </a:rPr>
                        <m:t>𝑥</m:t>
                      </m:r>
                    </m:oMath>
                  </m:oMathPara>
                </a14:m>
                <a:endParaRPr lang="en-US" sz="2400" dirty="0">
                  <a:ea typeface="Myriad Pro" charset="0"/>
                  <a:cs typeface="Myriad Pro" charset="0"/>
                </a:endParaRPr>
              </a:p>
              <a:p>
                <a:pPr marL="0" indent="0">
                  <a:lnSpc>
                    <a:spcPts val="2700"/>
                  </a:lnSpc>
                  <a:spcBef>
                    <a:spcPts val="0"/>
                  </a:spcBef>
                  <a:spcAft>
                    <a:spcPts val="900"/>
                  </a:spcAft>
                  <a:buFont typeface="Arial" pitchFamily="34" charset="0"/>
                  <a:buNone/>
                </a:pPr>
                <a:r>
                  <a:rPr lang="en-US" sz="2400" dirty="0">
                    <a:ea typeface="Myriad Pro" charset="0"/>
                    <a:cs typeface="Myriad Pro" charset="0"/>
                  </a:rPr>
                  <a:t>It means that one function is upper-bounded by the other multiplied by some constant. In other words, one function is </a:t>
                </a:r>
                <a:r>
                  <a:rPr lang="en-US" sz="2400" b="1" dirty="0">
                    <a:solidFill>
                      <a:srgbClr val="C00000"/>
                    </a:solidFill>
                    <a:ea typeface="Myriad Pro" charset="0"/>
                    <a:cs typeface="Myriad Pro" charset="0"/>
                  </a:rPr>
                  <a:t>greater</a:t>
                </a:r>
                <a:r>
                  <a:rPr lang="en-US" sz="2400" dirty="0">
                    <a:ea typeface="Myriad Pro" charset="0"/>
                    <a:cs typeface="Myriad Pro" charset="0"/>
                  </a:rPr>
                  <a:t> than the other no more than in some </a:t>
                </a:r>
                <a:r>
                  <a:rPr lang="en-US" sz="2400" b="1" dirty="0">
                    <a:solidFill>
                      <a:srgbClr val="C00000"/>
                    </a:solidFill>
                    <a:ea typeface="Myriad Pro" charset="0"/>
                    <a:cs typeface="Myriad Pro" charset="0"/>
                  </a:rPr>
                  <a:t>fixed</a:t>
                </a:r>
                <a:r>
                  <a:rPr lang="en-US" sz="2400" dirty="0">
                    <a:ea typeface="Myriad Pro" charset="0"/>
                    <a:cs typeface="Myriad Pro" charset="0"/>
                  </a:rPr>
                  <a:t> number of times.</a:t>
                </a:r>
              </a:p>
            </p:txBody>
          </p:sp>
        </mc:Choice>
        <mc:Fallback xmlns="">
          <p:sp>
            <p:nvSpPr>
              <p:cNvPr id="6" name="Содержимое 2">
                <a:extLst>
                  <a:ext uri="{FF2B5EF4-FFF2-40B4-BE49-F238E27FC236}">
                    <a16:creationId xmlns:a16="http://schemas.microsoft.com/office/drawing/2014/main" id="{168D510E-658B-DA4D-A994-A86D9376BE78}"/>
                  </a:ext>
                </a:extLst>
              </p:cNvPr>
              <p:cNvSpPr txBox="1">
                <a:spLocks noRot="1" noChangeAspect="1" noMove="1" noResize="1" noEditPoints="1" noAdjustHandles="1" noChangeArrowheads="1" noChangeShapeType="1" noTextEdit="1"/>
              </p:cNvSpPr>
              <p:nvPr/>
            </p:nvSpPr>
            <p:spPr>
              <a:xfrm>
                <a:off x="161764" y="1490776"/>
                <a:ext cx="8820472" cy="2442280"/>
              </a:xfrm>
              <a:prstGeom prst="rect">
                <a:avLst/>
              </a:prstGeom>
              <a:blipFill>
                <a:blip r:embed="rId3"/>
                <a:stretch>
                  <a:fillRect l="-1007" t="-2577" b="-2577"/>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7" name="Содержимое 2">
                <a:extLst>
                  <a:ext uri="{FF2B5EF4-FFF2-40B4-BE49-F238E27FC236}">
                    <a16:creationId xmlns:a16="http://schemas.microsoft.com/office/drawing/2014/main" id="{A7C7C228-E0D0-3647-BC04-2BCFA94D90AE}"/>
                  </a:ext>
                </a:extLst>
              </p:cNvPr>
              <p:cNvSpPr txBox="1">
                <a:spLocks/>
              </p:cNvSpPr>
              <p:nvPr/>
            </p:nvSpPr>
            <p:spPr>
              <a:xfrm>
                <a:off x="187869" y="3875502"/>
                <a:ext cx="8820472" cy="1356168"/>
              </a:xfrm>
              <a:prstGeom prst="rect">
                <a:avLst/>
              </a:prstGeom>
              <a:ln w="19050">
                <a:solidFill>
                  <a:schemeClr val="tx2"/>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Formally, as </a:t>
                </a:r>
                <a14:m>
                  <m:oMath xmlns:m="http://schemas.openxmlformats.org/officeDocument/2006/math">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𝑎</m:t>
                    </m:r>
                  </m:oMath>
                </a14:m>
                <a:r>
                  <a:rPr lang="en-US" sz="2400" dirty="0">
                    <a:ea typeface="Myriad Pro" charset="0"/>
                    <a:cs typeface="Myriad Pro" charset="0"/>
                  </a:rPr>
                  <a:t>, </a:t>
                </a:r>
                <a14:m>
                  <m:oMath xmlns:m="http://schemas.openxmlformats.org/officeDocument/2006/math">
                    <m:r>
                      <a:rPr lang="en-US" sz="2400" b="0" i="1" smtClean="0">
                        <a:latin typeface="Cambria Math" panose="02040503050406030204" pitchFamily="18" charset="0"/>
                        <a:ea typeface="Myriad Pro" charset="0"/>
                        <a:cs typeface="Myriad Pro" charset="0"/>
                      </a:rPr>
                      <m:t>𝑓</m:t>
                    </m:r>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e>
                    </m:d>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𝑂</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𝑔</m:t>
                    </m:r>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e>
                    </m:d>
                    <m:r>
                      <a:rPr lang="en-US" sz="2400" b="0" i="1" smtClean="0">
                        <a:latin typeface="Cambria Math" panose="02040503050406030204" pitchFamily="18" charset="0"/>
                        <a:ea typeface="Myriad Pro" charset="0"/>
                        <a:cs typeface="Myriad Pro" charset="0"/>
                      </a:rPr>
                      <m:t>)</m:t>
                    </m:r>
                  </m:oMath>
                </a14:m>
                <a:r>
                  <a:rPr lang="en-US" sz="2400" dirty="0">
                    <a:ea typeface="Myriad Pro" charset="0"/>
                    <a:cs typeface="Myriad Pro" charset="0"/>
                  </a:rPr>
                  <a:t> if for some neighborhood of the point </a:t>
                </a:r>
                <a14:m>
                  <m:oMath xmlns:m="http://schemas.openxmlformats.org/officeDocument/2006/math">
                    <m:r>
                      <a:rPr lang="en-US" sz="2400" b="0" i="1" smtClean="0">
                        <a:latin typeface="Cambria Math" panose="02040503050406030204" pitchFamily="18" charset="0"/>
                        <a:ea typeface="Myriad Pro" charset="0"/>
                        <a:cs typeface="Myriad Pro" charset="0"/>
                      </a:rPr>
                      <m:t>𝑥</m:t>
                    </m:r>
                    <m:r>
                      <a:rPr lang="en-US" sz="2400" b="0" i="0"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𝑎</m:t>
                    </m:r>
                  </m:oMath>
                </a14:m>
                <a:r>
                  <a:rPr lang="en-US" sz="2400" dirty="0">
                    <a:ea typeface="Myriad Pro" charset="0"/>
                    <a:cs typeface="Myriad Pro" charset="0"/>
                  </a:rPr>
                  <a:t> one could find a constant </a:t>
                </a:r>
                <a14:m>
                  <m:oMath xmlns:m="http://schemas.openxmlformats.org/officeDocument/2006/math">
                    <m:r>
                      <a:rPr lang="en-US" sz="2400" b="0" i="1" smtClean="0">
                        <a:latin typeface="Cambria Math" panose="02040503050406030204" pitchFamily="18" charset="0"/>
                        <a:ea typeface="Myriad Pro" charset="0"/>
                        <a:cs typeface="Myriad Pro" charset="0"/>
                      </a:rPr>
                      <m:t>𝐶</m:t>
                    </m:r>
                    <m:r>
                      <a:rPr lang="en-US" sz="2400" b="0" i="1" smtClean="0">
                        <a:latin typeface="Cambria Math" panose="02040503050406030204" pitchFamily="18" charset="0"/>
                        <a:ea typeface="Myriad Pro" charset="0"/>
                        <a:cs typeface="Myriad Pro" charset="0"/>
                      </a:rPr>
                      <m:t>&gt;0</m:t>
                    </m:r>
                  </m:oMath>
                </a14:m>
                <a:r>
                  <a:rPr lang="en-US" sz="2400" dirty="0">
                    <a:ea typeface="Myriad Pro" charset="0"/>
                    <a:cs typeface="Myriad Pro" charset="0"/>
                  </a:rPr>
                  <a:t> that</a:t>
                </a:r>
              </a:p>
              <a:p>
                <a:pPr marL="0" indent="0">
                  <a:lnSpc>
                    <a:spcPts val="2700"/>
                  </a:lnSpc>
                  <a:spcBef>
                    <a:spcPts val="0"/>
                  </a:spcBef>
                  <a:spcAft>
                    <a:spcPts val="900"/>
                  </a:spcAft>
                  <a:buFont typeface="Arial" pitchFamily="34" charset="0"/>
                  <a:buNone/>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𝑓</m:t>
                          </m:r>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e>
                          </m:d>
                        </m:e>
                      </m:d>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𝐶</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𝑔</m:t>
                      </m:r>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e>
                      </m:d>
                      <m:r>
                        <a:rPr lang="en-US" sz="2400" b="0" i="1" smtClean="0">
                          <a:latin typeface="Cambria Math" panose="02040503050406030204" pitchFamily="18" charset="0"/>
                          <a:ea typeface="Myriad Pro" charset="0"/>
                          <a:cs typeface="Myriad Pro" charset="0"/>
                        </a:rPr>
                        <m:t>|</m:t>
                      </m:r>
                    </m:oMath>
                  </m:oMathPara>
                </a14:m>
                <a:endParaRPr lang="en-US" sz="2400" dirty="0">
                  <a:ea typeface="Myriad Pro" charset="0"/>
                  <a:cs typeface="Myriad Pro" charset="0"/>
                </a:endParaRPr>
              </a:p>
            </p:txBody>
          </p:sp>
        </mc:Choice>
        <mc:Fallback>
          <p:sp>
            <p:nvSpPr>
              <p:cNvPr id="7" name="Содержимое 2">
                <a:extLst>
                  <a:ext uri="{FF2B5EF4-FFF2-40B4-BE49-F238E27FC236}">
                    <a16:creationId xmlns:a16="http://schemas.microsoft.com/office/drawing/2014/main" id="{A7C7C228-E0D0-3647-BC04-2BCFA94D90AE}"/>
                  </a:ext>
                </a:extLst>
              </p:cNvPr>
              <p:cNvSpPr txBox="1">
                <a:spLocks noRot="1" noChangeAspect="1" noMove="1" noResize="1" noEditPoints="1" noAdjustHandles="1" noChangeArrowheads="1" noChangeShapeType="1" noTextEdit="1"/>
              </p:cNvSpPr>
              <p:nvPr/>
            </p:nvSpPr>
            <p:spPr>
              <a:xfrm>
                <a:off x="187869" y="3875502"/>
                <a:ext cx="8820472" cy="1356168"/>
              </a:xfrm>
              <a:prstGeom prst="rect">
                <a:avLst/>
              </a:prstGeom>
              <a:blipFill>
                <a:blip r:embed="rId4"/>
                <a:stretch>
                  <a:fillRect l="-861" t="-3636"/>
                </a:stretch>
              </a:blipFill>
              <a:ln w="19050">
                <a:solidFill>
                  <a:schemeClr val="tx2"/>
                </a:solidFill>
              </a:ln>
            </p:spPr>
            <p:txBody>
              <a:bodyPr/>
              <a:lstStyle/>
              <a:p>
                <a:r>
                  <a:rPr lang="ru-RU">
                    <a:noFill/>
                  </a:rPr>
                  <a:t> </a:t>
                </a:r>
              </a:p>
            </p:txBody>
          </p:sp>
        </mc:Fallback>
      </mc:AlternateContent>
      <p:sp>
        <p:nvSpPr>
          <p:cNvPr id="11" name="Содержимое 2">
            <a:extLst>
              <a:ext uri="{FF2B5EF4-FFF2-40B4-BE49-F238E27FC236}">
                <a16:creationId xmlns:a16="http://schemas.microsoft.com/office/drawing/2014/main" id="{3B88AFC1-5212-5544-8E79-D3C0C7C250B5}"/>
              </a:ext>
            </a:extLst>
          </p:cNvPr>
          <p:cNvSpPr txBox="1">
            <a:spLocks/>
          </p:cNvSpPr>
          <p:nvPr/>
        </p:nvSpPr>
        <p:spPr>
          <a:xfrm>
            <a:off x="187869" y="5231670"/>
            <a:ext cx="8820472" cy="1356168"/>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b="1" dirty="0">
                <a:solidFill>
                  <a:schemeClr val="accent3">
                    <a:lumMod val="75000"/>
                  </a:schemeClr>
                </a:solidFill>
                <a:ea typeface="Myriad Pro" charset="0"/>
                <a:cs typeface="Myriad Pro" charset="0"/>
              </a:rPr>
              <a:t>Example</a:t>
            </a:r>
            <a:r>
              <a:rPr lang="en-US" sz="2400" dirty="0">
                <a:ea typeface="Myriad Pro" charset="0"/>
                <a:cs typeface="Myriad Pro" charset="0"/>
              </a:rPr>
              <a:t>:</a:t>
            </a:r>
          </a:p>
        </p:txBody>
      </p:sp>
    </p:spTree>
    <p:extLst>
      <p:ext uri="{BB962C8B-B14F-4D97-AF65-F5344CB8AC3E}">
        <p14:creationId xmlns:p14="http://schemas.microsoft.com/office/powerpoint/2010/main" val="6007455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Big-O notation</a:t>
            </a:r>
            <a:endParaRPr lang="ru-RU" sz="3200" b="1" dirty="0">
              <a:solidFill>
                <a:schemeClr val="accent1">
                  <a:lumMod val="75000"/>
                </a:schemeClr>
              </a:solidFill>
              <a:latin typeface="+mn-lt"/>
              <a:cs typeface="Times New Roman" pitchFamily="18" charset="0"/>
            </a:endParaRPr>
          </a:p>
        </p:txBody>
      </p:sp>
      <mc:AlternateContent xmlns:mc="http://schemas.openxmlformats.org/markup-compatibility/2006">
        <mc:Choice xmlns:a14="http://schemas.microsoft.com/office/drawing/2010/main"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3"/>
                <a:ext cx="8820472" cy="1249729"/>
              </a:xfrm>
              <a:prstGeom prst="rect">
                <a:avLst/>
              </a:prstGeom>
              <a:ln w="19050">
                <a:solidFill>
                  <a:schemeClr val="tx2"/>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Formally, as </a:t>
                </a:r>
                <a14:m>
                  <m:oMath xmlns:m="http://schemas.openxmlformats.org/officeDocument/2006/math">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𝑎</m:t>
                    </m:r>
                  </m:oMath>
                </a14:m>
                <a:r>
                  <a:rPr lang="en-US" sz="2400" dirty="0">
                    <a:ea typeface="Myriad Pro" charset="0"/>
                    <a:cs typeface="Myriad Pro" charset="0"/>
                  </a:rPr>
                  <a:t>, </a:t>
                </a:r>
                <a14:m>
                  <m:oMath xmlns:m="http://schemas.openxmlformats.org/officeDocument/2006/math">
                    <m:r>
                      <a:rPr lang="en-US" sz="2400" i="1">
                        <a:latin typeface="Cambria Math" panose="02040503050406030204" pitchFamily="18" charset="0"/>
                        <a:ea typeface="Myriad Pro" charset="0"/>
                        <a:cs typeface="Myriad Pro" charset="0"/>
                      </a:rPr>
                      <m:t>𝑓</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𝑂</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𝑔</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r>
                      <a:rPr lang="en-US" sz="2400" i="1">
                        <a:latin typeface="Cambria Math" panose="02040503050406030204" pitchFamily="18" charset="0"/>
                        <a:ea typeface="Myriad Pro" charset="0"/>
                        <a:cs typeface="Myriad Pro" charset="0"/>
                      </a:rPr>
                      <m:t>)</m:t>
                    </m:r>
                  </m:oMath>
                </a14:m>
                <a:r>
                  <a:rPr lang="en-US" sz="2400" dirty="0">
                    <a:ea typeface="Myriad Pro" charset="0"/>
                    <a:cs typeface="Myriad Pro" charset="0"/>
                  </a:rPr>
                  <a:t> if for some neighborhood of the point </a:t>
                </a:r>
                <a14:m>
                  <m:oMath xmlns:m="http://schemas.openxmlformats.org/officeDocument/2006/math">
                    <m:r>
                      <a:rPr lang="en-US" sz="2400" i="1">
                        <a:latin typeface="Cambria Math" panose="02040503050406030204" pitchFamily="18" charset="0"/>
                        <a:ea typeface="Myriad Pro" charset="0"/>
                        <a:cs typeface="Myriad Pro" charset="0"/>
                      </a:rPr>
                      <m:t>𝑥</m:t>
                    </m:r>
                    <m:r>
                      <a:rPr lang="en-US" sz="2400">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𝑎</m:t>
                    </m:r>
                  </m:oMath>
                </a14:m>
                <a:r>
                  <a:rPr lang="en-US" sz="2400" dirty="0">
                    <a:ea typeface="Myriad Pro" charset="0"/>
                    <a:cs typeface="Myriad Pro" charset="0"/>
                  </a:rPr>
                  <a:t> one could find a constant </a:t>
                </a:r>
                <a14:m>
                  <m:oMath xmlns:m="http://schemas.openxmlformats.org/officeDocument/2006/math">
                    <m:r>
                      <a:rPr lang="en-US" sz="2400" i="1">
                        <a:latin typeface="Cambria Math" panose="02040503050406030204" pitchFamily="18" charset="0"/>
                        <a:ea typeface="Myriad Pro" charset="0"/>
                        <a:cs typeface="Myriad Pro" charset="0"/>
                      </a:rPr>
                      <m:t>𝐶</m:t>
                    </m:r>
                    <m:r>
                      <a:rPr lang="en-US" sz="2400" i="1">
                        <a:latin typeface="Cambria Math" panose="02040503050406030204" pitchFamily="18" charset="0"/>
                        <a:ea typeface="Myriad Pro" charset="0"/>
                        <a:cs typeface="Myriad Pro" charset="0"/>
                      </a:rPr>
                      <m:t>&gt;0</m:t>
                    </m:r>
                  </m:oMath>
                </a14:m>
                <a:r>
                  <a:rPr lang="en-US" sz="2400" dirty="0">
                    <a:ea typeface="Myriad Pro" charset="0"/>
                    <a:cs typeface="Myriad Pro" charset="0"/>
                  </a:rPr>
                  <a:t> that</a:t>
                </a:r>
              </a:p>
              <a:p>
                <a:pPr marL="0" indent="0">
                  <a:lnSpc>
                    <a:spcPts val="2700"/>
                  </a:lnSpc>
                  <a:spcBef>
                    <a:spcPts val="0"/>
                  </a:spcBef>
                  <a:spcAft>
                    <a:spcPts val="900"/>
                  </a:spcAft>
                  <a:buNone/>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𝑓</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e>
                      </m:d>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𝐶</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𝑔</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r>
                        <a:rPr lang="en-US" sz="2400" i="1">
                          <a:latin typeface="Cambria Math" panose="02040503050406030204" pitchFamily="18" charset="0"/>
                          <a:ea typeface="Myriad Pro" charset="0"/>
                          <a:cs typeface="Myriad Pro" charset="0"/>
                        </a:rPr>
                        <m:t>|</m:t>
                      </m:r>
                    </m:oMath>
                  </m:oMathPara>
                </a14:m>
                <a:endParaRPr lang="en-US" sz="2400" dirty="0">
                  <a:ea typeface="Myriad Pro" charset="0"/>
                  <a:cs typeface="Myriad Pro" charset="0"/>
                </a:endParaRPr>
              </a:p>
            </p:txBody>
          </p:sp>
        </mc:Choice>
        <mc:Fallback>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3"/>
                <a:ext cx="8820472" cy="1249729"/>
              </a:xfrm>
              <a:prstGeom prst="rect">
                <a:avLst/>
              </a:prstGeom>
              <a:blipFill>
                <a:blip r:embed="rId2"/>
                <a:stretch>
                  <a:fillRect l="-1006" t="-4950" b="-3960"/>
                </a:stretch>
              </a:blipFill>
              <a:ln w="19050">
                <a:solidFill>
                  <a:schemeClr val="tx2"/>
                </a:solidFill>
              </a:ln>
            </p:spPr>
            <p:txBody>
              <a:bodyPr/>
              <a:lstStyle/>
              <a:p>
                <a:r>
                  <a:rPr lang="ru-RU">
                    <a:noFill/>
                  </a:rPr>
                  <a:t> </a:t>
                </a:r>
              </a:p>
            </p:txBody>
          </p:sp>
        </mc:Fallback>
      </mc:AlternateContent>
      <p:sp>
        <p:nvSpPr>
          <p:cNvPr id="10" name="Содержимое 2">
            <a:extLst>
              <a:ext uri="{FF2B5EF4-FFF2-40B4-BE49-F238E27FC236}">
                <a16:creationId xmlns:a16="http://schemas.microsoft.com/office/drawing/2014/main" id="{D4209B73-65F9-FA40-AB26-774F3D07F5A4}"/>
              </a:ext>
            </a:extLst>
          </p:cNvPr>
          <p:cNvSpPr txBox="1">
            <a:spLocks/>
          </p:cNvSpPr>
          <p:nvPr/>
        </p:nvSpPr>
        <p:spPr>
          <a:xfrm>
            <a:off x="183543" y="4976647"/>
            <a:ext cx="8820472" cy="140468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endParaRPr lang="en-US" sz="2400" dirty="0">
              <a:ea typeface="Myriad Pro" charset="0"/>
              <a:cs typeface="Myriad Pro" charset="0"/>
            </a:endParaRPr>
          </a:p>
        </p:txBody>
      </p:sp>
      <mc:AlternateContent xmlns:mc="http://schemas.openxmlformats.org/markup-compatibility/2006" xmlns:a14="http://schemas.microsoft.com/office/drawing/2010/main">
        <mc:Choice Requires="a14">
          <p:sp>
            <p:nvSpPr>
              <p:cNvPr id="11" name="Содержимое 2">
                <a:extLst>
                  <a:ext uri="{FF2B5EF4-FFF2-40B4-BE49-F238E27FC236}">
                    <a16:creationId xmlns:a16="http://schemas.microsoft.com/office/drawing/2014/main" id="{3B88AFC1-5212-5544-8E79-D3C0C7C250B5}"/>
                  </a:ext>
                </a:extLst>
              </p:cNvPr>
              <p:cNvSpPr txBox="1">
                <a:spLocks/>
              </p:cNvSpPr>
              <p:nvPr/>
            </p:nvSpPr>
            <p:spPr>
              <a:xfrm>
                <a:off x="183543" y="2204864"/>
                <a:ext cx="8820472" cy="1356168"/>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b="1" dirty="0">
                    <a:solidFill>
                      <a:schemeClr val="accent3">
                        <a:lumMod val="75000"/>
                      </a:schemeClr>
                    </a:solidFill>
                    <a:ea typeface="Myriad Pro" charset="0"/>
                    <a:cs typeface="Myriad Pro" charset="0"/>
                  </a:rPr>
                  <a:t>Example</a:t>
                </a:r>
                <a:r>
                  <a:rPr lang="en-US" sz="2400" dirty="0">
                    <a:ea typeface="Myriad Pro" charset="0"/>
                    <a:cs typeface="Myriad Pro" charset="0"/>
                  </a:rPr>
                  <a:t>: </a:t>
                </a:r>
                <a14:m>
                  <m:oMath xmlns:m="http://schemas.openxmlformats.org/officeDocument/2006/math">
                    <m:r>
                      <a:rPr lang="en-US" sz="2400" i="1" dirty="0" smtClean="0">
                        <a:latin typeface="Cambria Math" panose="02040503050406030204" pitchFamily="18" charset="0"/>
                        <a:ea typeface="Myriad Pro" charset="0"/>
                        <a:cs typeface="Myriad Pro" charset="0"/>
                      </a:rPr>
                      <m:t>𝑓</m:t>
                    </m:r>
                    <m:r>
                      <a:rPr lang="en-US" sz="2400" i="1" dirty="0" smtClean="0">
                        <a:latin typeface="Cambria Math" panose="02040503050406030204" pitchFamily="18" charset="0"/>
                        <a:ea typeface="Myriad Pro" charset="0"/>
                        <a:cs typeface="Myriad Pro" charset="0"/>
                      </a:rPr>
                      <m:t>(</m:t>
                    </m:r>
                    <m:r>
                      <a:rPr lang="en-US" sz="2400" i="1" dirty="0" smtClean="0">
                        <a:latin typeface="Cambria Math" panose="02040503050406030204" pitchFamily="18" charset="0"/>
                        <a:ea typeface="Myriad Pro" charset="0"/>
                        <a:cs typeface="Myriad Pro" charset="0"/>
                      </a:rPr>
                      <m:t>𝑥</m:t>
                    </m:r>
                    <m:r>
                      <a:rPr lang="en-US" sz="2400" i="1" dirty="0" smtClean="0">
                        <a:latin typeface="Cambria Math" panose="02040503050406030204" pitchFamily="18" charset="0"/>
                        <a:ea typeface="Myriad Pro" charset="0"/>
                        <a:cs typeface="Myriad Pro" charset="0"/>
                      </a:rPr>
                      <m:t>)=</m:t>
                    </m:r>
                    <m:sSup>
                      <m:sSupPr>
                        <m:ctrlPr>
                          <a:rPr lang="en-US" sz="2400" i="1" dirty="0" err="1" smtClean="0">
                            <a:latin typeface="Cambria Math" panose="02040503050406030204" pitchFamily="18" charset="0"/>
                            <a:ea typeface="Myriad Pro" charset="0"/>
                            <a:cs typeface="Myriad Pro" charset="0"/>
                          </a:rPr>
                        </m:ctrlPr>
                      </m:sSupPr>
                      <m:e>
                        <m:r>
                          <a:rPr lang="en-US" sz="2400" i="1" dirty="0" err="1" smtClean="0">
                            <a:latin typeface="Cambria Math" panose="02040503050406030204" pitchFamily="18" charset="0"/>
                            <a:ea typeface="Myriad Pro" charset="0"/>
                            <a:cs typeface="Myriad Pro" charset="0"/>
                          </a:rPr>
                          <m:t>𝑥</m:t>
                        </m:r>
                      </m:e>
                      <m:sup>
                        <m:r>
                          <a:rPr lang="en-US" sz="2400" i="1" dirty="0" err="1" smtClean="0">
                            <a:latin typeface="Cambria Math" panose="02040503050406030204" pitchFamily="18" charset="0"/>
                            <a:ea typeface="Myriad Pro" charset="0"/>
                            <a:cs typeface="Myriad Pro" charset="0"/>
                          </a:rPr>
                          <m:t>𝑛</m:t>
                        </m:r>
                      </m:sup>
                    </m:sSup>
                  </m:oMath>
                </a14:m>
                <a:r>
                  <a:rPr lang="en-US" sz="2400" dirty="0">
                    <a:ea typeface="Myriad Pro" charset="0"/>
                    <a:cs typeface="Myriad Pro" charset="0"/>
                  </a:rPr>
                  <a:t> and </a:t>
                </a:r>
                <a14:m>
                  <m:oMath xmlns:m="http://schemas.openxmlformats.org/officeDocument/2006/math">
                    <m:r>
                      <a:rPr lang="en-US" sz="2400" i="1" dirty="0" smtClean="0">
                        <a:latin typeface="Cambria Math" panose="02040503050406030204" pitchFamily="18" charset="0"/>
                        <a:ea typeface="Myriad Pro" charset="0"/>
                        <a:cs typeface="Myriad Pro" charset="0"/>
                      </a:rPr>
                      <m:t>𝑔</m:t>
                    </m:r>
                    <m:r>
                      <a:rPr lang="en-US" sz="2400" i="1" dirty="0" smtClean="0">
                        <a:latin typeface="Cambria Math" panose="02040503050406030204" pitchFamily="18" charset="0"/>
                        <a:ea typeface="Myriad Pro" charset="0"/>
                        <a:cs typeface="Myriad Pro" charset="0"/>
                      </a:rPr>
                      <m:t>(</m:t>
                    </m:r>
                    <m:r>
                      <a:rPr lang="en-US" sz="2400" i="1" dirty="0" smtClean="0">
                        <a:latin typeface="Cambria Math" panose="02040503050406030204" pitchFamily="18" charset="0"/>
                        <a:ea typeface="Myriad Pro" charset="0"/>
                        <a:cs typeface="Myriad Pro" charset="0"/>
                      </a:rPr>
                      <m:t>𝑥</m:t>
                    </m:r>
                    <m:r>
                      <a:rPr lang="en-US" sz="2400" i="1" dirty="0" smtClean="0">
                        <a:latin typeface="Cambria Math" panose="02040503050406030204" pitchFamily="18" charset="0"/>
                        <a:ea typeface="Myriad Pro" charset="0"/>
                        <a:cs typeface="Myriad Pro" charset="0"/>
                      </a:rPr>
                      <m:t>)=</m:t>
                    </m:r>
                    <m:sSup>
                      <m:sSupPr>
                        <m:ctrlPr>
                          <a:rPr lang="en-US" sz="2400" i="1" dirty="0" err="1" smtClean="0">
                            <a:latin typeface="Cambria Math" panose="02040503050406030204" pitchFamily="18" charset="0"/>
                            <a:ea typeface="Myriad Pro" charset="0"/>
                            <a:cs typeface="Myriad Pro" charset="0"/>
                          </a:rPr>
                        </m:ctrlPr>
                      </m:sSupPr>
                      <m:e>
                        <m:r>
                          <a:rPr lang="en-US" sz="2400" i="1" dirty="0" err="1" smtClean="0">
                            <a:latin typeface="Cambria Math" panose="02040503050406030204" pitchFamily="18" charset="0"/>
                            <a:ea typeface="Myriad Pro" charset="0"/>
                            <a:cs typeface="Myriad Pro" charset="0"/>
                          </a:rPr>
                          <m:t>𝑥</m:t>
                        </m:r>
                      </m:e>
                      <m:sup>
                        <m:r>
                          <a:rPr lang="en-US" sz="2400" i="1" dirty="0" err="1" smtClean="0">
                            <a:latin typeface="Cambria Math" panose="02040503050406030204" pitchFamily="18" charset="0"/>
                            <a:ea typeface="Myriad Pro" charset="0"/>
                            <a:cs typeface="Myriad Pro" charset="0"/>
                          </a:rPr>
                          <m:t>𝑚</m:t>
                        </m:r>
                      </m:sup>
                    </m:sSup>
                  </m:oMath>
                </a14:m>
                <a:r>
                  <a:rPr lang="en-US" sz="2400" dirty="0">
                    <a:ea typeface="Myriad Pro" charset="0"/>
                    <a:cs typeface="Myriad Pro" charset="0"/>
                  </a:rPr>
                  <a:t>, </a:t>
                </a:r>
                <a14:m>
                  <m:oMath xmlns:m="http://schemas.openxmlformats.org/officeDocument/2006/math">
                    <m:r>
                      <a:rPr lang="en-US" sz="2400" i="1" dirty="0" smtClean="0">
                        <a:latin typeface="Cambria Math" panose="02040503050406030204" pitchFamily="18" charset="0"/>
                        <a:ea typeface="Myriad Pro" charset="0"/>
                        <a:cs typeface="Myriad Pro" charset="0"/>
                      </a:rPr>
                      <m:t>𝑥</m:t>
                    </m:r>
                    <m:r>
                      <a:rPr lang="en-US" sz="2400" i="1" dirty="0" smtClean="0">
                        <a:latin typeface="Cambria Math" panose="02040503050406030204" pitchFamily="18" charset="0"/>
                        <a:ea typeface="Myriad Pro" charset="0"/>
                        <a:cs typeface="Myriad Pro" charset="0"/>
                      </a:rPr>
                      <m:t>→ 0</m:t>
                    </m:r>
                  </m:oMath>
                </a14:m>
                <a:r>
                  <a:rPr lang="en-US" sz="2400" dirty="0">
                    <a:ea typeface="Myriad Pro" charset="0"/>
                    <a:cs typeface="Myriad Pro" charset="0"/>
                  </a:rPr>
                  <a:t> or </a:t>
                </a:r>
                <a14:m>
                  <m:oMath xmlns:m="http://schemas.openxmlformats.org/officeDocument/2006/math">
                    <m:r>
                      <a:rPr lang="en-US" sz="2400" i="1" dirty="0" smtClean="0">
                        <a:latin typeface="Cambria Math" panose="02040503050406030204" pitchFamily="18" charset="0"/>
                        <a:ea typeface="Myriad Pro" charset="0"/>
                        <a:cs typeface="Myriad Pro" charset="0"/>
                      </a:rPr>
                      <m:t>𝑥</m:t>
                    </m:r>
                    <m:r>
                      <a:rPr lang="en-US" sz="2400" i="1" dirty="0" smtClean="0">
                        <a:latin typeface="Cambria Math" panose="02040503050406030204" pitchFamily="18" charset="0"/>
                        <a:ea typeface="Myriad Pro" charset="0"/>
                        <a:cs typeface="Myriad Pro" charset="0"/>
                      </a:rPr>
                      <m:t>→ +∞</m:t>
                    </m:r>
                  </m:oMath>
                </a14:m>
                <a:endParaRPr lang="en-US" sz="2400" dirty="0">
                  <a:ea typeface="Myriad Pro" charset="0"/>
                  <a:cs typeface="Myriad Pro" charset="0"/>
                </a:endParaRPr>
              </a:p>
            </p:txBody>
          </p:sp>
        </mc:Choice>
        <mc:Fallback xmlns="">
          <p:sp>
            <p:nvSpPr>
              <p:cNvPr id="11" name="Содержимое 2">
                <a:extLst>
                  <a:ext uri="{FF2B5EF4-FFF2-40B4-BE49-F238E27FC236}">
                    <a16:creationId xmlns:a16="http://schemas.microsoft.com/office/drawing/2014/main" id="{3B88AFC1-5212-5544-8E79-D3C0C7C250B5}"/>
                  </a:ext>
                </a:extLst>
              </p:cNvPr>
              <p:cNvSpPr txBox="1">
                <a:spLocks noRot="1" noChangeAspect="1" noMove="1" noResize="1" noEditPoints="1" noAdjustHandles="1" noChangeArrowheads="1" noChangeShapeType="1" noTextEdit="1"/>
              </p:cNvSpPr>
              <p:nvPr/>
            </p:nvSpPr>
            <p:spPr>
              <a:xfrm>
                <a:off x="183543" y="2204864"/>
                <a:ext cx="8820472" cy="1356168"/>
              </a:xfrm>
              <a:prstGeom prst="rect">
                <a:avLst/>
              </a:prstGeom>
              <a:blipFill>
                <a:blip r:embed="rId3"/>
                <a:stretch>
                  <a:fillRect l="-1006" t="-5607"/>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8" name="Содержимое 2">
                <a:extLst>
                  <a:ext uri="{FF2B5EF4-FFF2-40B4-BE49-F238E27FC236}">
                    <a16:creationId xmlns:a16="http://schemas.microsoft.com/office/drawing/2014/main" id="{D9A1F7CB-3F3F-654B-ADCD-A13A8A5D6BD4}"/>
                  </a:ext>
                </a:extLst>
              </p:cNvPr>
              <p:cNvSpPr txBox="1">
                <a:spLocks/>
              </p:cNvSpPr>
              <p:nvPr/>
            </p:nvSpPr>
            <p:spPr>
              <a:xfrm>
                <a:off x="183543" y="4298563"/>
                <a:ext cx="8820472" cy="1356168"/>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b="1" dirty="0">
                    <a:solidFill>
                      <a:schemeClr val="accent3">
                        <a:lumMod val="75000"/>
                      </a:schemeClr>
                    </a:solidFill>
                    <a:ea typeface="Myriad Pro" charset="0"/>
                    <a:cs typeface="Myriad Pro" charset="0"/>
                  </a:rPr>
                  <a:t>Example</a:t>
                </a:r>
                <a:r>
                  <a:rPr lang="en-US" sz="2400" dirty="0">
                    <a:ea typeface="Myriad Pro" charset="0"/>
                    <a:cs typeface="Myriad Pro" charset="0"/>
                  </a:rPr>
                  <a:t>: </a:t>
                </a:r>
                <a14:m>
                  <m:oMath xmlns:m="http://schemas.openxmlformats.org/officeDocument/2006/math">
                    <m:r>
                      <a:rPr lang="en-US" sz="2400" i="1" dirty="0" smtClean="0">
                        <a:latin typeface="Cambria Math" panose="02040503050406030204" pitchFamily="18" charset="0"/>
                        <a:ea typeface="Myriad Pro" charset="0"/>
                        <a:cs typeface="Myriad Pro" charset="0"/>
                      </a:rPr>
                      <m:t>𝑓</m:t>
                    </m:r>
                    <m:r>
                      <a:rPr lang="en-US" sz="2400" i="1" dirty="0" smtClean="0">
                        <a:latin typeface="Cambria Math" panose="02040503050406030204" pitchFamily="18" charset="0"/>
                        <a:ea typeface="Myriad Pro" charset="0"/>
                        <a:cs typeface="Myriad Pro" charset="0"/>
                      </a:rPr>
                      <m:t>(</m:t>
                    </m:r>
                    <m:r>
                      <a:rPr lang="en-US" sz="2400" i="1" dirty="0" smtClean="0">
                        <a:latin typeface="Cambria Math" panose="02040503050406030204" pitchFamily="18" charset="0"/>
                        <a:ea typeface="Myriad Pro" charset="0"/>
                        <a:cs typeface="Myriad Pro" charset="0"/>
                      </a:rPr>
                      <m:t>𝑥</m:t>
                    </m:r>
                    <m:r>
                      <a:rPr lang="en-US" sz="2400" i="1" dirty="0" smtClean="0">
                        <a:latin typeface="Cambria Math" panose="02040503050406030204" pitchFamily="18" charset="0"/>
                        <a:ea typeface="Myriad Pro" charset="0"/>
                        <a:cs typeface="Myriad Pro" charset="0"/>
                      </a:rPr>
                      <m:t>)=</m:t>
                    </m:r>
                    <m:func>
                      <m:funcPr>
                        <m:ctrlPr>
                          <a:rPr lang="en-US" sz="2400" b="0" i="1" dirty="0" smtClean="0">
                            <a:latin typeface="Cambria Math" panose="02040503050406030204" pitchFamily="18" charset="0"/>
                            <a:ea typeface="Myriad Pro" charset="0"/>
                            <a:cs typeface="Myriad Pro" charset="0"/>
                          </a:rPr>
                        </m:ctrlPr>
                      </m:funcPr>
                      <m:fName>
                        <m:r>
                          <m:rPr>
                            <m:sty m:val="p"/>
                          </m:rPr>
                          <a:rPr lang="en-US" sz="2400" b="0" i="0" dirty="0" smtClean="0">
                            <a:latin typeface="Cambria Math" panose="02040503050406030204" pitchFamily="18" charset="0"/>
                            <a:ea typeface="Myriad Pro" charset="0"/>
                            <a:cs typeface="Myriad Pro" charset="0"/>
                          </a:rPr>
                          <m:t>sin</m:t>
                        </m:r>
                      </m:fName>
                      <m:e>
                        <m:r>
                          <a:rPr lang="en-US" sz="2400" b="0" i="1" dirty="0" smtClean="0">
                            <a:latin typeface="Cambria Math" panose="02040503050406030204" pitchFamily="18" charset="0"/>
                            <a:ea typeface="Myriad Pro" charset="0"/>
                            <a:cs typeface="Myriad Pro" charset="0"/>
                          </a:rPr>
                          <m:t>𝑥</m:t>
                        </m:r>
                      </m:e>
                    </m:func>
                  </m:oMath>
                </a14:m>
                <a:r>
                  <a:rPr lang="en-US" sz="2400" dirty="0">
                    <a:ea typeface="Myriad Pro" charset="0"/>
                    <a:cs typeface="Myriad Pro" charset="0"/>
                  </a:rPr>
                  <a:t> and </a:t>
                </a:r>
                <a14:m>
                  <m:oMath xmlns:m="http://schemas.openxmlformats.org/officeDocument/2006/math">
                    <m:r>
                      <a:rPr lang="en-US" sz="2400" i="1" dirty="0" smtClean="0">
                        <a:latin typeface="Cambria Math" panose="02040503050406030204" pitchFamily="18" charset="0"/>
                        <a:ea typeface="Myriad Pro" charset="0"/>
                        <a:cs typeface="Myriad Pro" charset="0"/>
                      </a:rPr>
                      <m:t>𝑔</m:t>
                    </m:r>
                    <m:r>
                      <a:rPr lang="en-US" sz="2400" i="1" dirty="0" smtClean="0">
                        <a:latin typeface="Cambria Math" panose="02040503050406030204" pitchFamily="18" charset="0"/>
                        <a:ea typeface="Myriad Pro" charset="0"/>
                        <a:cs typeface="Myriad Pro" charset="0"/>
                      </a:rPr>
                      <m:t>(</m:t>
                    </m:r>
                    <m:r>
                      <a:rPr lang="en-US" sz="2400" i="1" dirty="0" smtClean="0">
                        <a:latin typeface="Cambria Math" panose="02040503050406030204" pitchFamily="18" charset="0"/>
                        <a:ea typeface="Myriad Pro" charset="0"/>
                        <a:cs typeface="Myriad Pro" charset="0"/>
                      </a:rPr>
                      <m:t>𝑥</m:t>
                    </m:r>
                    <m:r>
                      <a:rPr lang="en-US" sz="2400" i="1" dirty="0" smtClean="0">
                        <a:latin typeface="Cambria Math" panose="02040503050406030204" pitchFamily="18" charset="0"/>
                        <a:ea typeface="Myriad Pro" charset="0"/>
                        <a:cs typeface="Myriad Pro" charset="0"/>
                      </a:rPr>
                      <m:t>)=</m:t>
                    </m:r>
                    <m:sSup>
                      <m:sSupPr>
                        <m:ctrlPr>
                          <a:rPr lang="en-US" sz="2400" i="1" dirty="0" err="1" smtClean="0">
                            <a:latin typeface="Cambria Math" panose="02040503050406030204" pitchFamily="18" charset="0"/>
                            <a:ea typeface="Myriad Pro" charset="0"/>
                            <a:cs typeface="Myriad Pro" charset="0"/>
                          </a:rPr>
                        </m:ctrlPr>
                      </m:sSupPr>
                      <m:e>
                        <m:r>
                          <a:rPr lang="en-US" sz="2400" i="1" dirty="0" err="1" smtClean="0">
                            <a:latin typeface="Cambria Math" panose="02040503050406030204" pitchFamily="18" charset="0"/>
                            <a:ea typeface="Myriad Pro" charset="0"/>
                            <a:cs typeface="Myriad Pro" charset="0"/>
                          </a:rPr>
                          <m:t>𝑥</m:t>
                        </m:r>
                      </m:e>
                      <m:sup>
                        <m:r>
                          <a:rPr lang="en-US" sz="2400" i="1" dirty="0" err="1" smtClean="0">
                            <a:latin typeface="Cambria Math" panose="02040503050406030204" pitchFamily="18" charset="0"/>
                            <a:ea typeface="Myriad Pro" charset="0"/>
                            <a:cs typeface="Myriad Pro" charset="0"/>
                          </a:rPr>
                          <m:t>𝑚</m:t>
                        </m:r>
                      </m:sup>
                    </m:sSup>
                  </m:oMath>
                </a14:m>
                <a:r>
                  <a:rPr lang="en-US" sz="2400" dirty="0">
                    <a:ea typeface="Myriad Pro" charset="0"/>
                    <a:cs typeface="Myriad Pro" charset="0"/>
                  </a:rPr>
                  <a:t>, </a:t>
                </a:r>
                <a14:m>
                  <m:oMath xmlns:m="http://schemas.openxmlformats.org/officeDocument/2006/math">
                    <m:r>
                      <a:rPr lang="en-US" sz="2400" i="1" dirty="0" smtClean="0">
                        <a:latin typeface="Cambria Math" panose="02040503050406030204" pitchFamily="18" charset="0"/>
                        <a:ea typeface="Myriad Pro" charset="0"/>
                        <a:cs typeface="Myriad Pro" charset="0"/>
                      </a:rPr>
                      <m:t>𝑥</m:t>
                    </m:r>
                    <m:r>
                      <a:rPr lang="en-US" sz="2400" i="1" dirty="0" smtClean="0">
                        <a:latin typeface="Cambria Math" panose="02040503050406030204" pitchFamily="18" charset="0"/>
                        <a:ea typeface="Myriad Pro" charset="0"/>
                        <a:cs typeface="Myriad Pro" charset="0"/>
                      </a:rPr>
                      <m:t>→ 0</m:t>
                    </m:r>
                  </m:oMath>
                </a14:m>
                <a:r>
                  <a:rPr lang="en-US" sz="2400" dirty="0">
                    <a:ea typeface="Myriad Pro" charset="0"/>
                    <a:cs typeface="Myriad Pro" charset="0"/>
                  </a:rPr>
                  <a:t> or </a:t>
                </a:r>
                <a14:m>
                  <m:oMath xmlns:m="http://schemas.openxmlformats.org/officeDocument/2006/math">
                    <m:r>
                      <a:rPr lang="en-US" sz="2400" i="1" dirty="0" smtClean="0">
                        <a:latin typeface="Cambria Math" panose="02040503050406030204" pitchFamily="18" charset="0"/>
                        <a:ea typeface="Myriad Pro" charset="0"/>
                        <a:cs typeface="Myriad Pro" charset="0"/>
                      </a:rPr>
                      <m:t>𝑥</m:t>
                    </m:r>
                    <m:r>
                      <a:rPr lang="en-US" sz="2400" i="1" dirty="0" smtClean="0">
                        <a:latin typeface="Cambria Math" panose="02040503050406030204" pitchFamily="18" charset="0"/>
                        <a:ea typeface="Myriad Pro" charset="0"/>
                        <a:cs typeface="Myriad Pro" charset="0"/>
                      </a:rPr>
                      <m:t>→ +∞</m:t>
                    </m:r>
                  </m:oMath>
                </a14:m>
                <a:endParaRPr lang="en-US" sz="2400" dirty="0">
                  <a:ea typeface="Myriad Pro" charset="0"/>
                  <a:cs typeface="Myriad Pro" charset="0"/>
                </a:endParaRPr>
              </a:p>
            </p:txBody>
          </p:sp>
        </mc:Choice>
        <mc:Fallback xmlns="">
          <p:sp>
            <p:nvSpPr>
              <p:cNvPr id="8" name="Содержимое 2">
                <a:extLst>
                  <a:ext uri="{FF2B5EF4-FFF2-40B4-BE49-F238E27FC236}">
                    <a16:creationId xmlns:a16="http://schemas.microsoft.com/office/drawing/2014/main" id="{D9A1F7CB-3F3F-654B-ADCD-A13A8A5D6BD4}"/>
                  </a:ext>
                </a:extLst>
              </p:cNvPr>
              <p:cNvSpPr txBox="1">
                <a:spLocks noRot="1" noChangeAspect="1" noMove="1" noResize="1" noEditPoints="1" noAdjustHandles="1" noChangeArrowheads="1" noChangeShapeType="1" noTextEdit="1"/>
              </p:cNvSpPr>
              <p:nvPr/>
            </p:nvSpPr>
            <p:spPr>
              <a:xfrm>
                <a:off x="183543" y="4298563"/>
                <a:ext cx="8820472" cy="1356168"/>
              </a:xfrm>
              <a:prstGeom prst="rect">
                <a:avLst/>
              </a:prstGeom>
              <a:blipFill>
                <a:blip r:embed="rId4"/>
                <a:stretch>
                  <a:fillRect l="-1006" t="-4630"/>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15340154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a:xfrm>
            <a:off x="2762926" y="2857500"/>
            <a:ext cx="3618148" cy="1143000"/>
          </a:xfrm>
        </p:spPr>
        <p:txBody>
          <a:bodyPr>
            <a:noAutofit/>
          </a:bodyPr>
          <a:lstStyle/>
          <a:p>
            <a:pPr algn="l"/>
            <a:r>
              <a:rPr lang="en-US" sz="3200" b="1" dirty="0">
                <a:solidFill>
                  <a:schemeClr val="accent1">
                    <a:lumMod val="75000"/>
                  </a:schemeClr>
                </a:solidFill>
              </a:rPr>
              <a:t>Little-o notation</a:t>
            </a:r>
          </a:p>
        </p:txBody>
      </p:sp>
    </p:spTree>
    <p:extLst>
      <p:ext uri="{BB962C8B-B14F-4D97-AF65-F5344CB8AC3E}">
        <p14:creationId xmlns:p14="http://schemas.microsoft.com/office/powerpoint/2010/main" val="29312723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Little-o notation</a:t>
            </a:r>
            <a:endParaRPr lang="ru-RU" sz="3200" b="1" dirty="0">
              <a:solidFill>
                <a:schemeClr val="accent1">
                  <a:lumMod val="75000"/>
                </a:schemeClr>
              </a:solidFill>
              <a:latin typeface="+mn-lt"/>
              <a:cs typeface="Times New Roman" pitchFamily="18" charset="0"/>
            </a:endParaRPr>
          </a:p>
        </p:txBody>
      </p:sp>
      <mc:AlternateContent xmlns:mc="http://schemas.openxmlformats.org/markup-compatibility/2006" xmlns:a14="http://schemas.microsoft.com/office/drawing/2010/main">
        <mc:Choice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50123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Assume that we have two infinitesimal functions </a:t>
                </a:r>
                <a14:m>
                  <m:oMath xmlns:m="http://schemas.openxmlformats.org/officeDocument/2006/math">
                    <m:r>
                      <a:rPr lang="en-US" sz="2400" i="1" dirty="0" smtClean="0">
                        <a:latin typeface="Cambria Math" panose="02040503050406030204" pitchFamily="18" charset="0"/>
                        <a:ea typeface="Myriad Pro" charset="0"/>
                        <a:cs typeface="Myriad Pro" charset="0"/>
                      </a:rPr>
                      <m:t>𝑓</m:t>
                    </m:r>
                    <m:r>
                      <a:rPr lang="en-US" sz="2400" i="1" dirty="0" smtClean="0">
                        <a:latin typeface="Cambria Math" panose="02040503050406030204" pitchFamily="18" charset="0"/>
                        <a:ea typeface="Myriad Pro" charset="0"/>
                        <a:cs typeface="Myriad Pro" charset="0"/>
                      </a:rPr>
                      <m:t>(</m:t>
                    </m:r>
                    <m:r>
                      <a:rPr lang="en-US" sz="2400" i="1" dirty="0" smtClean="0">
                        <a:latin typeface="Cambria Math" panose="02040503050406030204" pitchFamily="18" charset="0"/>
                        <a:ea typeface="Myriad Pro" charset="0"/>
                        <a:cs typeface="Myriad Pro" charset="0"/>
                      </a:rPr>
                      <m:t>𝑥</m:t>
                    </m:r>
                    <m:r>
                      <a:rPr lang="en-US" sz="2400" i="1" dirty="0" smtClean="0">
                        <a:latin typeface="Cambria Math" panose="02040503050406030204" pitchFamily="18" charset="0"/>
                        <a:ea typeface="Myriad Pro" charset="0"/>
                        <a:cs typeface="Myriad Pro" charset="0"/>
                      </a:rPr>
                      <m:t>)</m:t>
                    </m:r>
                  </m:oMath>
                </a14:m>
                <a:r>
                  <a:rPr lang="en-US" sz="2400" dirty="0">
                    <a:ea typeface="Myriad Pro" charset="0"/>
                    <a:cs typeface="Myriad Pro" charset="0"/>
                  </a:rPr>
                  <a:t> and </a:t>
                </a:r>
                <a14:m>
                  <m:oMath xmlns:m="http://schemas.openxmlformats.org/officeDocument/2006/math">
                    <m:r>
                      <a:rPr lang="en-US" sz="2400" i="1" dirty="0" smtClean="0">
                        <a:latin typeface="Cambria Math" panose="02040503050406030204" pitchFamily="18" charset="0"/>
                        <a:ea typeface="Myriad Pro" charset="0"/>
                        <a:cs typeface="Myriad Pro" charset="0"/>
                      </a:rPr>
                      <m:t>𝑔</m:t>
                    </m:r>
                    <m:r>
                      <a:rPr lang="en-US" sz="2400" i="1" dirty="0" smtClean="0">
                        <a:latin typeface="Cambria Math" panose="02040503050406030204" pitchFamily="18" charset="0"/>
                        <a:ea typeface="Myriad Pro" charset="0"/>
                        <a:cs typeface="Myriad Pro" charset="0"/>
                      </a:rPr>
                      <m:t>(</m:t>
                    </m:r>
                    <m:r>
                      <a:rPr lang="en-US" sz="2400" i="1" dirty="0" smtClean="0">
                        <a:latin typeface="Cambria Math" panose="02040503050406030204" pitchFamily="18" charset="0"/>
                        <a:ea typeface="Myriad Pro" charset="0"/>
                        <a:cs typeface="Myriad Pro" charset="0"/>
                      </a:rPr>
                      <m:t>𝑥</m:t>
                    </m:r>
                    <m:r>
                      <a:rPr lang="en-US" sz="2400" i="1" dirty="0" smtClean="0">
                        <a:latin typeface="Cambria Math" panose="02040503050406030204" pitchFamily="18" charset="0"/>
                        <a:ea typeface="Myriad Pro" charset="0"/>
                        <a:cs typeface="Myriad Pro" charset="0"/>
                      </a:rPr>
                      <m:t>)</m:t>
                    </m:r>
                  </m:oMath>
                </a14:m>
                <a:r>
                  <a:rPr lang="en-US" sz="2400" dirty="0">
                    <a:ea typeface="Myriad Pro" charset="0"/>
                    <a:cs typeface="Myriad Pro" charset="0"/>
                  </a:rPr>
                  <a:t> at </a:t>
                </a:r>
                <a14:m>
                  <m:oMath xmlns:m="http://schemas.openxmlformats.org/officeDocument/2006/math">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=0</m:t>
                    </m:r>
                  </m:oMath>
                </a14:m>
                <a:r>
                  <a:rPr lang="en-US" sz="2400" dirty="0">
                    <a:ea typeface="Myriad Pro" charset="0"/>
                    <a:cs typeface="Myriad Pro" charset="0"/>
                  </a:rPr>
                  <a:t> such as </a:t>
                </a:r>
                <a14:m>
                  <m:oMath xmlns:m="http://schemas.openxmlformats.org/officeDocument/2006/math">
                    <m:r>
                      <a:rPr lang="en-US" sz="2400" b="0" i="1" smtClean="0">
                        <a:latin typeface="Cambria Math" panose="02040503050406030204" pitchFamily="18" charset="0"/>
                        <a:ea typeface="Myriad Pro" charset="0"/>
                        <a:cs typeface="Myriad Pro" charset="0"/>
                      </a:rPr>
                      <m:t>𝑓</m:t>
                    </m:r>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e>
                    </m:d>
                    <m:r>
                      <a:rPr lang="en-US" sz="2400" b="0" i="1" smtClean="0">
                        <a:latin typeface="Cambria Math" panose="02040503050406030204" pitchFamily="18" charset="0"/>
                        <a:ea typeface="Myriad Pro" charset="0"/>
                        <a:cs typeface="Myriad Pro" charset="0"/>
                      </a:rPr>
                      <m:t>=</m:t>
                    </m:r>
                    <m:sSup>
                      <m:sSupPr>
                        <m:ctrlPr>
                          <a:rPr lang="en-US" sz="2400" b="0" i="1" smtClean="0">
                            <a:latin typeface="Cambria Math" panose="02040503050406030204" pitchFamily="18" charset="0"/>
                            <a:ea typeface="Myriad Pro" charset="0"/>
                            <a:cs typeface="Myriad Pro" charset="0"/>
                          </a:rPr>
                        </m:ctrlPr>
                      </m:sSupPr>
                      <m:e>
                        <m:r>
                          <a:rPr lang="en-US" sz="2400" b="0" i="1" smtClean="0">
                            <a:latin typeface="Cambria Math" panose="02040503050406030204" pitchFamily="18" charset="0"/>
                            <a:ea typeface="Myriad Pro" charset="0"/>
                            <a:cs typeface="Myriad Pro" charset="0"/>
                          </a:rPr>
                          <m:t>𝑥</m:t>
                        </m:r>
                      </m:e>
                      <m:sup>
                        <m:r>
                          <a:rPr lang="en-US" sz="2400" b="0" i="1" smtClean="0">
                            <a:latin typeface="Cambria Math" panose="02040503050406030204" pitchFamily="18" charset="0"/>
                            <a:ea typeface="Myriad Pro" charset="0"/>
                            <a:cs typeface="Myriad Pro" charset="0"/>
                          </a:rPr>
                          <m:t>2</m:t>
                        </m:r>
                      </m:sup>
                    </m:sSup>
                  </m:oMath>
                </a14:m>
                <a:r>
                  <a:rPr lang="en-US" sz="2400" dirty="0">
                    <a:ea typeface="Myriad Pro" charset="0"/>
                    <a:cs typeface="Myriad Pro" charset="0"/>
                  </a:rPr>
                  <a:t> and </a:t>
                </a:r>
                <a14:m>
                  <m:oMath xmlns:m="http://schemas.openxmlformats.org/officeDocument/2006/math">
                    <m:r>
                      <a:rPr lang="en-US" sz="2400" b="0" i="1" smtClean="0">
                        <a:latin typeface="Cambria Math" panose="02040503050406030204" pitchFamily="18" charset="0"/>
                        <a:ea typeface="Myriad Pro" charset="0"/>
                        <a:cs typeface="Myriad Pro" charset="0"/>
                      </a:rPr>
                      <m:t>𝑔</m:t>
                    </m:r>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e>
                    </m:d>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𝑥</m:t>
                    </m:r>
                  </m:oMath>
                </a14:m>
                <a:r>
                  <a:rPr lang="en-US" sz="2400" dirty="0">
                    <a:ea typeface="Myriad Pro" charset="0"/>
                    <a:cs typeface="Myriad Pro" charset="0"/>
                  </a:rPr>
                  <a:t>. Whilst both functions approach </a:t>
                </a:r>
                <a14:m>
                  <m:oMath xmlns:m="http://schemas.openxmlformats.org/officeDocument/2006/math">
                    <m:r>
                      <a:rPr lang="en-US" sz="2400" b="0" i="1" smtClean="0">
                        <a:latin typeface="Cambria Math" panose="02040503050406030204" pitchFamily="18" charset="0"/>
                        <a:ea typeface="Myriad Pro" charset="0"/>
                        <a:cs typeface="Myriad Pro" charset="0"/>
                      </a:rPr>
                      <m:t>0</m:t>
                    </m:r>
                  </m:oMath>
                </a14:m>
                <a:r>
                  <a:rPr lang="en-US" sz="2400" dirty="0">
                    <a:ea typeface="Myriad Pro" charset="0"/>
                    <a:cs typeface="Myriad Pro" charset="0"/>
                  </a:rPr>
                  <a:t>, one function does it </a:t>
                </a:r>
                <a:r>
                  <a:rPr lang="en-US" sz="2400" b="1" dirty="0">
                    <a:solidFill>
                      <a:srgbClr val="C00000"/>
                    </a:solidFill>
                    <a:ea typeface="Myriad Pro" charset="0"/>
                    <a:cs typeface="Myriad Pro" charset="0"/>
                  </a:rPr>
                  <a:t>sufficiently faster</a:t>
                </a:r>
                <a:r>
                  <a:rPr lang="en-US" sz="2400" dirty="0">
                    <a:ea typeface="Myriad Pro" charset="0"/>
                    <a:cs typeface="Myriad Pro" charset="0"/>
                  </a:rPr>
                  <a:t> than the other.  Or, in other words, one function growth much faster than the other.</a:t>
                </a:r>
              </a:p>
            </p:txBody>
          </p:sp>
        </mc:Choice>
        <mc:Fallback xmlns="">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1501232"/>
              </a:xfrm>
              <a:prstGeom prst="rect">
                <a:avLst/>
              </a:prstGeom>
              <a:blipFill>
                <a:blip r:embed="rId2"/>
                <a:stretch>
                  <a:fillRect l="-1007" t="-5042" r="-1007" b="-6723"/>
                </a:stretch>
              </a:blipFill>
            </p:spPr>
            <p:txBody>
              <a:bodyPr/>
              <a:lstStyle/>
              <a:p>
                <a:r>
                  <a:rPr lang="ru-RU">
                    <a:noFill/>
                  </a:rPr>
                  <a:t> </a:t>
                </a:r>
              </a:p>
            </p:txBody>
          </p:sp>
        </mc:Fallback>
      </mc:AlternateContent>
    </p:spTree>
    <p:extLst>
      <p:ext uri="{BB962C8B-B14F-4D97-AF65-F5344CB8AC3E}">
        <p14:creationId xmlns:p14="http://schemas.microsoft.com/office/powerpoint/2010/main" val="22799570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Little-o notation</a:t>
            </a:r>
            <a:endParaRPr lang="ru-RU" sz="3200" b="1" dirty="0">
              <a:solidFill>
                <a:schemeClr val="accent1">
                  <a:lumMod val="75000"/>
                </a:schemeClr>
              </a:solidFill>
              <a:latin typeface="+mn-lt"/>
              <a:cs typeface="Times New Roman" pitchFamily="18" charset="0"/>
            </a:endParaRPr>
          </a:p>
        </p:txBody>
      </p:sp>
      <mc:AlternateContent xmlns:mc="http://schemas.openxmlformats.org/markup-compatibility/2006" xmlns:a14="http://schemas.microsoft.com/office/drawing/2010/main">
        <mc:Choice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50123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Assume that we have two infinitesimal functions </a:t>
                </a:r>
                <a14:m>
                  <m:oMath xmlns:m="http://schemas.openxmlformats.org/officeDocument/2006/math">
                    <m:r>
                      <a:rPr lang="en-US" sz="2400" i="1" dirty="0" smtClean="0">
                        <a:latin typeface="Cambria Math" panose="02040503050406030204" pitchFamily="18" charset="0"/>
                        <a:ea typeface="Myriad Pro" charset="0"/>
                        <a:cs typeface="Myriad Pro" charset="0"/>
                      </a:rPr>
                      <m:t>𝑓</m:t>
                    </m:r>
                    <m:r>
                      <a:rPr lang="en-US" sz="2400" i="1" dirty="0" smtClean="0">
                        <a:latin typeface="Cambria Math" panose="02040503050406030204" pitchFamily="18" charset="0"/>
                        <a:ea typeface="Myriad Pro" charset="0"/>
                        <a:cs typeface="Myriad Pro" charset="0"/>
                      </a:rPr>
                      <m:t>(</m:t>
                    </m:r>
                    <m:r>
                      <a:rPr lang="en-US" sz="2400" i="1" dirty="0" smtClean="0">
                        <a:latin typeface="Cambria Math" panose="02040503050406030204" pitchFamily="18" charset="0"/>
                        <a:ea typeface="Myriad Pro" charset="0"/>
                        <a:cs typeface="Myriad Pro" charset="0"/>
                      </a:rPr>
                      <m:t>𝑥</m:t>
                    </m:r>
                    <m:r>
                      <a:rPr lang="en-US" sz="2400" i="1" dirty="0" smtClean="0">
                        <a:latin typeface="Cambria Math" panose="02040503050406030204" pitchFamily="18" charset="0"/>
                        <a:ea typeface="Myriad Pro" charset="0"/>
                        <a:cs typeface="Myriad Pro" charset="0"/>
                      </a:rPr>
                      <m:t>)</m:t>
                    </m:r>
                  </m:oMath>
                </a14:m>
                <a:r>
                  <a:rPr lang="en-US" sz="2400" dirty="0">
                    <a:ea typeface="Myriad Pro" charset="0"/>
                    <a:cs typeface="Myriad Pro" charset="0"/>
                  </a:rPr>
                  <a:t> and </a:t>
                </a:r>
                <a14:m>
                  <m:oMath xmlns:m="http://schemas.openxmlformats.org/officeDocument/2006/math">
                    <m:r>
                      <a:rPr lang="en-US" sz="2400" i="1" dirty="0" smtClean="0">
                        <a:latin typeface="Cambria Math" panose="02040503050406030204" pitchFamily="18" charset="0"/>
                        <a:ea typeface="Myriad Pro" charset="0"/>
                        <a:cs typeface="Myriad Pro" charset="0"/>
                      </a:rPr>
                      <m:t>𝑔</m:t>
                    </m:r>
                    <m:r>
                      <a:rPr lang="en-US" sz="2400" i="1" dirty="0" smtClean="0">
                        <a:latin typeface="Cambria Math" panose="02040503050406030204" pitchFamily="18" charset="0"/>
                        <a:ea typeface="Myriad Pro" charset="0"/>
                        <a:cs typeface="Myriad Pro" charset="0"/>
                      </a:rPr>
                      <m:t>(</m:t>
                    </m:r>
                    <m:r>
                      <a:rPr lang="en-US" sz="2400" i="1" dirty="0" smtClean="0">
                        <a:latin typeface="Cambria Math" panose="02040503050406030204" pitchFamily="18" charset="0"/>
                        <a:ea typeface="Myriad Pro" charset="0"/>
                        <a:cs typeface="Myriad Pro" charset="0"/>
                      </a:rPr>
                      <m:t>𝑥</m:t>
                    </m:r>
                    <m:r>
                      <a:rPr lang="en-US" sz="2400" i="1" dirty="0" smtClean="0">
                        <a:latin typeface="Cambria Math" panose="02040503050406030204" pitchFamily="18" charset="0"/>
                        <a:ea typeface="Myriad Pro" charset="0"/>
                        <a:cs typeface="Myriad Pro" charset="0"/>
                      </a:rPr>
                      <m:t>)</m:t>
                    </m:r>
                  </m:oMath>
                </a14:m>
                <a:r>
                  <a:rPr lang="en-US" sz="2400" dirty="0">
                    <a:ea typeface="Myriad Pro" charset="0"/>
                    <a:cs typeface="Myriad Pro" charset="0"/>
                  </a:rPr>
                  <a:t> at </a:t>
                </a:r>
                <a14:m>
                  <m:oMath xmlns:m="http://schemas.openxmlformats.org/officeDocument/2006/math">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=0</m:t>
                    </m:r>
                  </m:oMath>
                </a14:m>
                <a:r>
                  <a:rPr lang="en-US" sz="2400" dirty="0">
                    <a:ea typeface="Myriad Pro" charset="0"/>
                    <a:cs typeface="Myriad Pro" charset="0"/>
                  </a:rPr>
                  <a:t> such as </a:t>
                </a:r>
                <a14:m>
                  <m:oMath xmlns:m="http://schemas.openxmlformats.org/officeDocument/2006/math">
                    <m:r>
                      <a:rPr lang="en-US" sz="2400" b="0" i="1" smtClean="0">
                        <a:latin typeface="Cambria Math" panose="02040503050406030204" pitchFamily="18" charset="0"/>
                        <a:ea typeface="Myriad Pro" charset="0"/>
                        <a:cs typeface="Myriad Pro" charset="0"/>
                      </a:rPr>
                      <m:t>𝑓</m:t>
                    </m:r>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e>
                    </m:d>
                    <m:r>
                      <a:rPr lang="en-US" sz="2400" b="0" i="1" smtClean="0">
                        <a:latin typeface="Cambria Math" panose="02040503050406030204" pitchFamily="18" charset="0"/>
                        <a:ea typeface="Myriad Pro" charset="0"/>
                        <a:cs typeface="Myriad Pro" charset="0"/>
                      </a:rPr>
                      <m:t>=</m:t>
                    </m:r>
                    <m:sSup>
                      <m:sSupPr>
                        <m:ctrlPr>
                          <a:rPr lang="en-US" sz="2400" b="0" i="1" smtClean="0">
                            <a:latin typeface="Cambria Math" panose="02040503050406030204" pitchFamily="18" charset="0"/>
                            <a:ea typeface="Myriad Pro" charset="0"/>
                            <a:cs typeface="Myriad Pro" charset="0"/>
                          </a:rPr>
                        </m:ctrlPr>
                      </m:sSupPr>
                      <m:e>
                        <m:r>
                          <a:rPr lang="en-US" sz="2400" b="0" i="1" smtClean="0">
                            <a:latin typeface="Cambria Math" panose="02040503050406030204" pitchFamily="18" charset="0"/>
                            <a:ea typeface="Myriad Pro" charset="0"/>
                            <a:cs typeface="Myriad Pro" charset="0"/>
                          </a:rPr>
                          <m:t>𝑥</m:t>
                        </m:r>
                      </m:e>
                      <m:sup>
                        <m:r>
                          <a:rPr lang="en-US" sz="2400" b="0" i="1" smtClean="0">
                            <a:latin typeface="Cambria Math" panose="02040503050406030204" pitchFamily="18" charset="0"/>
                            <a:ea typeface="Myriad Pro" charset="0"/>
                            <a:cs typeface="Myriad Pro" charset="0"/>
                          </a:rPr>
                          <m:t>2</m:t>
                        </m:r>
                      </m:sup>
                    </m:sSup>
                  </m:oMath>
                </a14:m>
                <a:r>
                  <a:rPr lang="en-US" sz="2400" dirty="0">
                    <a:ea typeface="Myriad Pro" charset="0"/>
                    <a:cs typeface="Myriad Pro" charset="0"/>
                  </a:rPr>
                  <a:t> and </a:t>
                </a:r>
                <a14:m>
                  <m:oMath xmlns:m="http://schemas.openxmlformats.org/officeDocument/2006/math">
                    <m:r>
                      <a:rPr lang="en-US" sz="2400" b="0" i="1" smtClean="0">
                        <a:latin typeface="Cambria Math" panose="02040503050406030204" pitchFamily="18" charset="0"/>
                        <a:ea typeface="Myriad Pro" charset="0"/>
                        <a:cs typeface="Myriad Pro" charset="0"/>
                      </a:rPr>
                      <m:t>𝑔</m:t>
                    </m:r>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e>
                    </m:d>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𝑥</m:t>
                    </m:r>
                  </m:oMath>
                </a14:m>
                <a:r>
                  <a:rPr lang="en-US" sz="2400" dirty="0">
                    <a:ea typeface="Myriad Pro" charset="0"/>
                    <a:cs typeface="Myriad Pro" charset="0"/>
                  </a:rPr>
                  <a:t>. Whilst both functions approach </a:t>
                </a:r>
                <a14:m>
                  <m:oMath xmlns:m="http://schemas.openxmlformats.org/officeDocument/2006/math">
                    <m:r>
                      <a:rPr lang="en-US" sz="2400" b="0" i="1" smtClean="0">
                        <a:latin typeface="Cambria Math" panose="02040503050406030204" pitchFamily="18" charset="0"/>
                        <a:ea typeface="Myriad Pro" charset="0"/>
                        <a:cs typeface="Myriad Pro" charset="0"/>
                      </a:rPr>
                      <m:t>0</m:t>
                    </m:r>
                  </m:oMath>
                </a14:m>
                <a:r>
                  <a:rPr lang="en-US" sz="2400" dirty="0">
                    <a:ea typeface="Myriad Pro" charset="0"/>
                    <a:cs typeface="Myriad Pro" charset="0"/>
                  </a:rPr>
                  <a:t>, one function does it </a:t>
                </a:r>
                <a:r>
                  <a:rPr lang="en-US" sz="2400" b="1" dirty="0">
                    <a:solidFill>
                      <a:srgbClr val="C00000"/>
                    </a:solidFill>
                    <a:ea typeface="Myriad Pro" charset="0"/>
                    <a:cs typeface="Myriad Pro" charset="0"/>
                  </a:rPr>
                  <a:t>sufficiently faster</a:t>
                </a:r>
                <a:r>
                  <a:rPr lang="en-US" sz="2400" dirty="0">
                    <a:ea typeface="Myriad Pro" charset="0"/>
                    <a:cs typeface="Myriad Pro" charset="0"/>
                  </a:rPr>
                  <a:t> than the other.  Or, in other words, one function growth much faster than the other.</a:t>
                </a:r>
              </a:p>
            </p:txBody>
          </p:sp>
        </mc:Choice>
        <mc:Fallback xmlns="">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1501232"/>
              </a:xfrm>
              <a:prstGeom prst="rect">
                <a:avLst/>
              </a:prstGeom>
              <a:blipFill>
                <a:blip r:embed="rId2"/>
                <a:stretch>
                  <a:fillRect l="-1007" t="-5042" r="-1007" b="-672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 name="Содержимое 2">
                <a:extLst>
                  <a:ext uri="{FF2B5EF4-FFF2-40B4-BE49-F238E27FC236}">
                    <a16:creationId xmlns:a16="http://schemas.microsoft.com/office/drawing/2014/main" id="{A32502F0-AA12-5147-A44F-EC51176F5D68}"/>
                  </a:ext>
                </a:extLst>
              </p:cNvPr>
              <p:cNvSpPr txBox="1">
                <a:spLocks/>
              </p:cNvSpPr>
              <p:nvPr/>
            </p:nvSpPr>
            <p:spPr>
              <a:xfrm>
                <a:off x="161764" y="2132855"/>
                <a:ext cx="5418348" cy="2808313"/>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In such cases one should be interested in pointing out which one is smaller or faster growing. That’s how the </a:t>
                </a:r>
                <a:r>
                  <a:rPr lang="en-US" sz="2400" b="1" dirty="0">
                    <a:solidFill>
                      <a:srgbClr val="C00000"/>
                    </a:solidFill>
                    <a:ea typeface="Myriad Pro" charset="0"/>
                    <a:cs typeface="Myriad Pro" charset="0"/>
                  </a:rPr>
                  <a:t>little-o </a:t>
                </a:r>
                <a:r>
                  <a:rPr lang="en-US" sz="2400" dirty="0">
                    <a:ea typeface="Myriad Pro" charset="0"/>
                    <a:cs typeface="Myriad Pro" charset="0"/>
                  </a:rPr>
                  <a:t>asymptotical notation is defined:</a:t>
                </a:r>
              </a:p>
              <a:p>
                <a:pPr marL="0" indent="0">
                  <a:lnSpc>
                    <a:spcPts val="2700"/>
                  </a:lnSpc>
                  <a:spcBef>
                    <a:spcPts val="0"/>
                  </a:spcBef>
                  <a:spcAft>
                    <a:spcPts val="900"/>
                  </a:spcAft>
                  <a:buFont typeface="Arial" pitchFamily="34" charse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Myriad Pro" charset="0"/>
                          <a:cs typeface="Myriad Pro" charset="0"/>
                        </a:rPr>
                        <m:t>𝑓</m:t>
                      </m:r>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e>
                      </m:d>
                      <m:r>
                        <a:rPr lang="en-US" sz="2400" b="0" i="1" smtClean="0">
                          <a:latin typeface="Cambria Math" panose="02040503050406030204" pitchFamily="18" charset="0"/>
                          <a:ea typeface="Myriad Pro" charset="0"/>
                          <a:cs typeface="Myriad Pro" charset="0"/>
                        </a:rPr>
                        <m:t>=</m:t>
                      </m:r>
                      <m:bar>
                        <m:barPr>
                          <m:pos m:val="top"/>
                          <m:ctrlPr>
                            <a:rPr lang="en-US" sz="2400" b="0" i="1" smtClean="0">
                              <a:latin typeface="Cambria Math" panose="02040503050406030204" pitchFamily="18" charset="0"/>
                            </a:rPr>
                          </m:ctrlPr>
                        </m:barPr>
                        <m:e>
                          <m:r>
                            <a:rPr lang="en-US" sz="2400" b="0" i="1" smtClean="0">
                              <a:latin typeface="Cambria Math" panose="02040503050406030204" pitchFamily="18" charset="0"/>
                            </a:rPr>
                            <m:t>𝑜</m:t>
                          </m:r>
                        </m:e>
                      </m:ba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e>
                      </m:d>
                      <m:r>
                        <a:rPr lang="en-US" sz="2400" b="0" i="1" smtClean="0">
                          <a:latin typeface="Cambria Math" panose="02040503050406030204" pitchFamily="18" charset="0"/>
                        </a:rPr>
                        <m:t>  </m:t>
                      </m:r>
                      <m:r>
                        <m:rPr>
                          <m:sty m:val="p"/>
                        </m:rPr>
                        <a:rPr lang="en-US" sz="2400" b="0" i="0" smtClean="0">
                          <a:latin typeface="Cambria Math" panose="02040503050406030204" pitchFamily="18" charset="0"/>
                        </a:rPr>
                        <m:t>as</m:t>
                      </m:r>
                      <m:r>
                        <a:rPr lang="en-US" sz="2400" b="0" i="1" smtClean="0">
                          <a:latin typeface="Cambria Math" panose="02040503050406030204" pitchFamily="18" charset="0"/>
                        </a:rPr>
                        <m:t>  </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𝑎</m:t>
                      </m:r>
                    </m:oMath>
                  </m:oMathPara>
                </a14:m>
                <a:br>
                  <a:rPr lang="en-US" sz="2400" b="0" i="1" dirty="0"/>
                </a:br>
                <a:br>
                  <a:rPr lang="en-US" sz="2400" b="0" i="1"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 </m:t>
                      </m:r>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lim</m:t>
                              </m:r>
                            </m:e>
                            <m:lim>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𝑎</m:t>
                              </m:r>
                            </m:lim>
                          </m:limLow>
                        </m:fName>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num>
                            <m:den>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den>
                          </m:f>
                          <m:r>
                            <a:rPr lang="en-US" sz="2400" b="0" i="1" smtClean="0">
                              <a:latin typeface="Cambria Math" panose="02040503050406030204" pitchFamily="18" charset="0"/>
                            </a:rPr>
                            <m:t>=0</m:t>
                          </m:r>
                        </m:e>
                      </m:func>
                    </m:oMath>
                  </m:oMathPara>
                </a14:m>
                <a:endParaRPr lang="en-US" sz="2400" dirty="0">
                  <a:ea typeface="Myriad Pro" charset="0"/>
                  <a:cs typeface="Myriad Pro" charset="0"/>
                </a:endParaRPr>
              </a:p>
            </p:txBody>
          </p:sp>
        </mc:Choice>
        <mc:Fallback xmlns="">
          <p:sp>
            <p:nvSpPr>
              <p:cNvPr id="4" name="Содержимое 2">
                <a:extLst>
                  <a:ext uri="{FF2B5EF4-FFF2-40B4-BE49-F238E27FC236}">
                    <a16:creationId xmlns:a16="http://schemas.microsoft.com/office/drawing/2014/main" id="{A32502F0-AA12-5147-A44F-EC51176F5D68}"/>
                  </a:ext>
                </a:extLst>
              </p:cNvPr>
              <p:cNvSpPr txBox="1">
                <a:spLocks noRot="1" noChangeAspect="1" noMove="1" noResize="1" noEditPoints="1" noAdjustHandles="1" noChangeArrowheads="1" noChangeShapeType="1" noTextEdit="1"/>
              </p:cNvSpPr>
              <p:nvPr/>
            </p:nvSpPr>
            <p:spPr>
              <a:xfrm>
                <a:off x="161764" y="2132855"/>
                <a:ext cx="5418348" cy="2808313"/>
              </a:xfrm>
              <a:prstGeom prst="rect">
                <a:avLst/>
              </a:prstGeom>
              <a:blipFill>
                <a:blip r:embed="rId3"/>
                <a:stretch>
                  <a:fillRect l="-1639" t="-2715" r="-2108"/>
                </a:stretch>
              </a:blipFill>
              <a:ln>
                <a:noFill/>
              </a:ln>
            </p:spPr>
            <p:txBody>
              <a:bodyPr/>
              <a:lstStyle/>
              <a:p>
                <a:r>
                  <a:rPr lang="ru-RU">
                    <a:noFill/>
                  </a:rPr>
                  <a:t> </a:t>
                </a:r>
              </a:p>
            </p:txBody>
          </p:sp>
        </mc:Fallback>
      </mc:AlternateContent>
      <p:pic>
        <p:nvPicPr>
          <p:cNvPr id="7" name="Рисунок 6">
            <a:extLst>
              <a:ext uri="{FF2B5EF4-FFF2-40B4-BE49-F238E27FC236}">
                <a16:creationId xmlns:a16="http://schemas.microsoft.com/office/drawing/2014/main" id="{A4C408CF-ABC8-2E41-AFE2-F6EAFEC175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4128" y="2299933"/>
            <a:ext cx="2854796" cy="2474157"/>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2A7DBD8-D9B3-1645-984E-C68D1BAD729A}"/>
                  </a:ext>
                </a:extLst>
              </p:cNvPr>
              <p:cNvSpPr txBox="1"/>
              <p:nvPr/>
            </p:nvSpPr>
            <p:spPr>
              <a:xfrm>
                <a:off x="6550920" y="3379058"/>
                <a:ext cx="3647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ru-RU" dirty="0"/>
              </a:p>
            </p:txBody>
          </p:sp>
        </mc:Choice>
        <mc:Fallback xmlns="">
          <p:sp>
            <p:nvSpPr>
              <p:cNvPr id="3" name="TextBox 2">
                <a:extLst>
                  <a:ext uri="{FF2B5EF4-FFF2-40B4-BE49-F238E27FC236}">
                    <a16:creationId xmlns:a16="http://schemas.microsoft.com/office/drawing/2014/main" id="{52A7DBD8-D9B3-1645-984E-C68D1BAD729A}"/>
                  </a:ext>
                </a:extLst>
              </p:cNvPr>
              <p:cNvSpPr txBox="1">
                <a:spLocks noRot="1" noChangeAspect="1" noMove="1" noResize="1" noEditPoints="1" noAdjustHandles="1" noChangeArrowheads="1" noChangeShapeType="1" noTextEdit="1"/>
              </p:cNvSpPr>
              <p:nvPr/>
            </p:nvSpPr>
            <p:spPr>
              <a:xfrm>
                <a:off x="6550920" y="3379058"/>
                <a:ext cx="364780" cy="369332"/>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9444715-6199-3042-A937-41AACA781738}"/>
                  </a:ext>
                </a:extLst>
              </p:cNvPr>
              <p:cNvSpPr txBox="1"/>
              <p:nvPr/>
            </p:nvSpPr>
            <p:spPr>
              <a:xfrm>
                <a:off x="6830545" y="3748390"/>
                <a:ext cx="47775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oMath>
                  </m:oMathPara>
                </a14:m>
                <a:endParaRPr lang="ru-RU" dirty="0"/>
              </a:p>
            </p:txBody>
          </p:sp>
        </mc:Choice>
        <mc:Fallback xmlns="">
          <p:sp>
            <p:nvSpPr>
              <p:cNvPr id="8" name="TextBox 7">
                <a:extLst>
                  <a:ext uri="{FF2B5EF4-FFF2-40B4-BE49-F238E27FC236}">
                    <a16:creationId xmlns:a16="http://schemas.microsoft.com/office/drawing/2014/main" id="{E9444715-6199-3042-A937-41AACA781738}"/>
                  </a:ext>
                </a:extLst>
              </p:cNvPr>
              <p:cNvSpPr txBox="1">
                <a:spLocks noRot="1" noChangeAspect="1" noMove="1" noResize="1" noEditPoints="1" noAdjustHandles="1" noChangeArrowheads="1" noChangeShapeType="1" noTextEdit="1"/>
              </p:cNvSpPr>
              <p:nvPr/>
            </p:nvSpPr>
            <p:spPr>
              <a:xfrm>
                <a:off x="6830545" y="3748390"/>
                <a:ext cx="477759" cy="369332"/>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A7CD84F-E520-444B-9364-F60E90578E3F}"/>
                  </a:ext>
                </a:extLst>
              </p:cNvPr>
              <p:cNvSpPr txBox="1"/>
              <p:nvPr/>
            </p:nvSpPr>
            <p:spPr>
              <a:xfrm>
                <a:off x="7452320" y="3933056"/>
                <a:ext cx="4777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oMath>
                  </m:oMathPara>
                </a14:m>
                <a:endParaRPr lang="ru-RU" dirty="0"/>
              </a:p>
            </p:txBody>
          </p:sp>
        </mc:Choice>
        <mc:Fallback xmlns="">
          <p:sp>
            <p:nvSpPr>
              <p:cNvPr id="11" name="TextBox 10">
                <a:extLst>
                  <a:ext uri="{FF2B5EF4-FFF2-40B4-BE49-F238E27FC236}">
                    <a16:creationId xmlns:a16="http://schemas.microsoft.com/office/drawing/2014/main" id="{AA7CD84F-E520-444B-9364-F60E90578E3F}"/>
                  </a:ext>
                </a:extLst>
              </p:cNvPr>
              <p:cNvSpPr txBox="1">
                <a:spLocks noRot="1" noChangeAspect="1" noMove="1" noResize="1" noEditPoints="1" noAdjustHandles="1" noChangeArrowheads="1" noChangeShapeType="1" noTextEdit="1"/>
              </p:cNvSpPr>
              <p:nvPr/>
            </p:nvSpPr>
            <p:spPr>
              <a:xfrm>
                <a:off x="7452320" y="3933056"/>
                <a:ext cx="477758" cy="369332"/>
              </a:xfrm>
              <a:prstGeom prst="rect">
                <a:avLst/>
              </a:prstGeom>
              <a:blipFill>
                <a:blip r:embed="rId7"/>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16035160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Little-o notation</a:t>
            </a:r>
            <a:endParaRPr lang="ru-RU" sz="3200" b="1" dirty="0">
              <a:solidFill>
                <a:schemeClr val="accent1">
                  <a:lumMod val="75000"/>
                </a:schemeClr>
              </a:solidFill>
              <a:latin typeface="+mn-lt"/>
              <a:cs typeface="Times New Roman" pitchFamily="18" charset="0"/>
            </a:endParaRPr>
          </a:p>
        </p:txBody>
      </p:sp>
      <mc:AlternateContent xmlns:mc="http://schemas.openxmlformats.org/markup-compatibility/2006" xmlns:a14="http://schemas.microsoft.com/office/drawing/2010/main">
        <mc:Choice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50123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Assume that we have two infinitesimal functions </a:t>
                </a:r>
                <a14:m>
                  <m:oMath xmlns:m="http://schemas.openxmlformats.org/officeDocument/2006/math">
                    <m:r>
                      <a:rPr lang="en-US" sz="2400" i="1" dirty="0" smtClean="0">
                        <a:latin typeface="Cambria Math" panose="02040503050406030204" pitchFamily="18" charset="0"/>
                        <a:ea typeface="Myriad Pro" charset="0"/>
                        <a:cs typeface="Myriad Pro" charset="0"/>
                      </a:rPr>
                      <m:t>𝑓</m:t>
                    </m:r>
                    <m:r>
                      <a:rPr lang="en-US" sz="2400" i="1" dirty="0" smtClean="0">
                        <a:latin typeface="Cambria Math" panose="02040503050406030204" pitchFamily="18" charset="0"/>
                        <a:ea typeface="Myriad Pro" charset="0"/>
                        <a:cs typeface="Myriad Pro" charset="0"/>
                      </a:rPr>
                      <m:t>(</m:t>
                    </m:r>
                    <m:r>
                      <a:rPr lang="en-US" sz="2400" i="1" dirty="0" smtClean="0">
                        <a:latin typeface="Cambria Math" panose="02040503050406030204" pitchFamily="18" charset="0"/>
                        <a:ea typeface="Myriad Pro" charset="0"/>
                        <a:cs typeface="Myriad Pro" charset="0"/>
                      </a:rPr>
                      <m:t>𝑥</m:t>
                    </m:r>
                    <m:r>
                      <a:rPr lang="en-US" sz="2400" i="1" dirty="0" smtClean="0">
                        <a:latin typeface="Cambria Math" panose="02040503050406030204" pitchFamily="18" charset="0"/>
                        <a:ea typeface="Myriad Pro" charset="0"/>
                        <a:cs typeface="Myriad Pro" charset="0"/>
                      </a:rPr>
                      <m:t>)</m:t>
                    </m:r>
                  </m:oMath>
                </a14:m>
                <a:r>
                  <a:rPr lang="en-US" sz="2400" dirty="0">
                    <a:ea typeface="Myriad Pro" charset="0"/>
                    <a:cs typeface="Myriad Pro" charset="0"/>
                  </a:rPr>
                  <a:t> and </a:t>
                </a:r>
                <a14:m>
                  <m:oMath xmlns:m="http://schemas.openxmlformats.org/officeDocument/2006/math">
                    <m:r>
                      <a:rPr lang="en-US" sz="2400" i="1" dirty="0" smtClean="0">
                        <a:latin typeface="Cambria Math" panose="02040503050406030204" pitchFamily="18" charset="0"/>
                        <a:ea typeface="Myriad Pro" charset="0"/>
                        <a:cs typeface="Myriad Pro" charset="0"/>
                      </a:rPr>
                      <m:t>𝑔</m:t>
                    </m:r>
                    <m:r>
                      <a:rPr lang="en-US" sz="2400" i="1" dirty="0" smtClean="0">
                        <a:latin typeface="Cambria Math" panose="02040503050406030204" pitchFamily="18" charset="0"/>
                        <a:ea typeface="Myriad Pro" charset="0"/>
                        <a:cs typeface="Myriad Pro" charset="0"/>
                      </a:rPr>
                      <m:t>(</m:t>
                    </m:r>
                    <m:r>
                      <a:rPr lang="en-US" sz="2400" i="1" dirty="0" smtClean="0">
                        <a:latin typeface="Cambria Math" panose="02040503050406030204" pitchFamily="18" charset="0"/>
                        <a:ea typeface="Myriad Pro" charset="0"/>
                        <a:cs typeface="Myriad Pro" charset="0"/>
                      </a:rPr>
                      <m:t>𝑥</m:t>
                    </m:r>
                    <m:r>
                      <a:rPr lang="en-US" sz="2400" i="1" dirty="0" smtClean="0">
                        <a:latin typeface="Cambria Math" panose="02040503050406030204" pitchFamily="18" charset="0"/>
                        <a:ea typeface="Myriad Pro" charset="0"/>
                        <a:cs typeface="Myriad Pro" charset="0"/>
                      </a:rPr>
                      <m:t>)</m:t>
                    </m:r>
                  </m:oMath>
                </a14:m>
                <a:r>
                  <a:rPr lang="en-US" sz="2400" dirty="0">
                    <a:ea typeface="Myriad Pro" charset="0"/>
                    <a:cs typeface="Myriad Pro" charset="0"/>
                  </a:rPr>
                  <a:t> at </a:t>
                </a:r>
                <a14:m>
                  <m:oMath xmlns:m="http://schemas.openxmlformats.org/officeDocument/2006/math">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=0</m:t>
                    </m:r>
                  </m:oMath>
                </a14:m>
                <a:r>
                  <a:rPr lang="en-US" sz="2400" dirty="0">
                    <a:ea typeface="Myriad Pro" charset="0"/>
                    <a:cs typeface="Myriad Pro" charset="0"/>
                  </a:rPr>
                  <a:t> such as </a:t>
                </a:r>
                <a14:m>
                  <m:oMath xmlns:m="http://schemas.openxmlformats.org/officeDocument/2006/math">
                    <m:r>
                      <a:rPr lang="en-US" sz="2400" b="0" i="1" smtClean="0">
                        <a:latin typeface="Cambria Math" panose="02040503050406030204" pitchFamily="18" charset="0"/>
                        <a:ea typeface="Myriad Pro" charset="0"/>
                        <a:cs typeface="Myriad Pro" charset="0"/>
                      </a:rPr>
                      <m:t>𝑓</m:t>
                    </m:r>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e>
                    </m:d>
                    <m:r>
                      <a:rPr lang="en-US" sz="2400" b="0" i="1" smtClean="0">
                        <a:latin typeface="Cambria Math" panose="02040503050406030204" pitchFamily="18" charset="0"/>
                        <a:ea typeface="Myriad Pro" charset="0"/>
                        <a:cs typeface="Myriad Pro" charset="0"/>
                      </a:rPr>
                      <m:t>=</m:t>
                    </m:r>
                    <m:sSup>
                      <m:sSupPr>
                        <m:ctrlPr>
                          <a:rPr lang="en-US" sz="2400" b="0" i="1" smtClean="0">
                            <a:latin typeface="Cambria Math" panose="02040503050406030204" pitchFamily="18" charset="0"/>
                            <a:ea typeface="Myriad Pro" charset="0"/>
                            <a:cs typeface="Myriad Pro" charset="0"/>
                          </a:rPr>
                        </m:ctrlPr>
                      </m:sSupPr>
                      <m:e>
                        <m:r>
                          <a:rPr lang="en-US" sz="2400" b="0" i="1" smtClean="0">
                            <a:latin typeface="Cambria Math" panose="02040503050406030204" pitchFamily="18" charset="0"/>
                            <a:ea typeface="Myriad Pro" charset="0"/>
                            <a:cs typeface="Myriad Pro" charset="0"/>
                          </a:rPr>
                          <m:t>𝑥</m:t>
                        </m:r>
                      </m:e>
                      <m:sup>
                        <m:r>
                          <a:rPr lang="en-US" sz="2400" b="0" i="1" smtClean="0">
                            <a:latin typeface="Cambria Math" panose="02040503050406030204" pitchFamily="18" charset="0"/>
                            <a:ea typeface="Myriad Pro" charset="0"/>
                            <a:cs typeface="Myriad Pro" charset="0"/>
                          </a:rPr>
                          <m:t>2</m:t>
                        </m:r>
                      </m:sup>
                    </m:sSup>
                  </m:oMath>
                </a14:m>
                <a:r>
                  <a:rPr lang="en-US" sz="2400" dirty="0">
                    <a:ea typeface="Myriad Pro" charset="0"/>
                    <a:cs typeface="Myriad Pro" charset="0"/>
                  </a:rPr>
                  <a:t> and </a:t>
                </a:r>
                <a14:m>
                  <m:oMath xmlns:m="http://schemas.openxmlformats.org/officeDocument/2006/math">
                    <m:r>
                      <a:rPr lang="en-US" sz="2400" b="0" i="1" smtClean="0">
                        <a:latin typeface="Cambria Math" panose="02040503050406030204" pitchFamily="18" charset="0"/>
                        <a:ea typeface="Myriad Pro" charset="0"/>
                        <a:cs typeface="Myriad Pro" charset="0"/>
                      </a:rPr>
                      <m:t>𝑔</m:t>
                    </m:r>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e>
                    </m:d>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𝑥</m:t>
                    </m:r>
                  </m:oMath>
                </a14:m>
                <a:r>
                  <a:rPr lang="en-US" sz="2400" dirty="0">
                    <a:ea typeface="Myriad Pro" charset="0"/>
                    <a:cs typeface="Myriad Pro" charset="0"/>
                  </a:rPr>
                  <a:t>. Whilst both functions approach </a:t>
                </a:r>
                <a14:m>
                  <m:oMath xmlns:m="http://schemas.openxmlformats.org/officeDocument/2006/math">
                    <m:r>
                      <a:rPr lang="en-US" sz="2400" b="0" i="1" smtClean="0">
                        <a:latin typeface="Cambria Math" panose="02040503050406030204" pitchFamily="18" charset="0"/>
                        <a:ea typeface="Myriad Pro" charset="0"/>
                        <a:cs typeface="Myriad Pro" charset="0"/>
                      </a:rPr>
                      <m:t>0</m:t>
                    </m:r>
                  </m:oMath>
                </a14:m>
                <a:r>
                  <a:rPr lang="en-US" sz="2400" dirty="0">
                    <a:ea typeface="Myriad Pro" charset="0"/>
                    <a:cs typeface="Myriad Pro" charset="0"/>
                  </a:rPr>
                  <a:t>, one function does it </a:t>
                </a:r>
                <a:r>
                  <a:rPr lang="en-US" sz="2400" b="1" dirty="0">
                    <a:solidFill>
                      <a:srgbClr val="C00000"/>
                    </a:solidFill>
                    <a:ea typeface="Myriad Pro" charset="0"/>
                    <a:cs typeface="Myriad Pro" charset="0"/>
                  </a:rPr>
                  <a:t>sufficiently faster</a:t>
                </a:r>
                <a:r>
                  <a:rPr lang="en-US" sz="2400" dirty="0">
                    <a:ea typeface="Myriad Pro" charset="0"/>
                    <a:cs typeface="Myriad Pro" charset="0"/>
                  </a:rPr>
                  <a:t> than the other.  Or, in other words, one function growth much faster than the other.</a:t>
                </a:r>
              </a:p>
            </p:txBody>
          </p:sp>
        </mc:Choice>
        <mc:Fallback xmlns="">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1501232"/>
              </a:xfrm>
              <a:prstGeom prst="rect">
                <a:avLst/>
              </a:prstGeom>
              <a:blipFill>
                <a:blip r:embed="rId2"/>
                <a:stretch>
                  <a:fillRect l="-1007" t="-5042" r="-1007" b="-672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 name="Содержимое 2">
                <a:extLst>
                  <a:ext uri="{FF2B5EF4-FFF2-40B4-BE49-F238E27FC236}">
                    <a16:creationId xmlns:a16="http://schemas.microsoft.com/office/drawing/2014/main" id="{A32502F0-AA12-5147-A44F-EC51176F5D68}"/>
                  </a:ext>
                </a:extLst>
              </p:cNvPr>
              <p:cNvSpPr txBox="1">
                <a:spLocks/>
              </p:cNvSpPr>
              <p:nvPr/>
            </p:nvSpPr>
            <p:spPr>
              <a:xfrm>
                <a:off x="161764" y="2132855"/>
                <a:ext cx="5418348" cy="2808313"/>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In such cases one should be interested in pointing out which one is smaller or faster growing. That’s how the </a:t>
                </a:r>
                <a:r>
                  <a:rPr lang="en-US" sz="2400" b="1" dirty="0">
                    <a:solidFill>
                      <a:srgbClr val="C00000"/>
                    </a:solidFill>
                    <a:ea typeface="Myriad Pro" charset="0"/>
                    <a:cs typeface="Myriad Pro" charset="0"/>
                  </a:rPr>
                  <a:t>little-o </a:t>
                </a:r>
                <a:r>
                  <a:rPr lang="en-US" sz="2400" dirty="0">
                    <a:ea typeface="Myriad Pro" charset="0"/>
                    <a:cs typeface="Myriad Pro" charset="0"/>
                  </a:rPr>
                  <a:t>asymptotical notation is defined:</a:t>
                </a:r>
              </a:p>
              <a:p>
                <a:pPr marL="0" indent="0">
                  <a:lnSpc>
                    <a:spcPts val="2700"/>
                  </a:lnSpc>
                  <a:spcBef>
                    <a:spcPts val="0"/>
                  </a:spcBef>
                  <a:spcAft>
                    <a:spcPts val="900"/>
                  </a:spcAft>
                  <a:buFont typeface="Arial" pitchFamily="34" charse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Myriad Pro" charset="0"/>
                          <a:cs typeface="Myriad Pro" charset="0"/>
                        </a:rPr>
                        <m:t>𝑓</m:t>
                      </m:r>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e>
                      </m:d>
                      <m:r>
                        <a:rPr lang="en-US" sz="2400" b="0" i="1" smtClean="0">
                          <a:latin typeface="Cambria Math" panose="02040503050406030204" pitchFamily="18" charset="0"/>
                          <a:ea typeface="Myriad Pro" charset="0"/>
                          <a:cs typeface="Myriad Pro" charset="0"/>
                        </a:rPr>
                        <m:t>=</m:t>
                      </m:r>
                      <m:bar>
                        <m:barPr>
                          <m:pos m:val="top"/>
                          <m:ctrlPr>
                            <a:rPr lang="en-US" sz="2400" b="0" i="1" smtClean="0">
                              <a:latin typeface="Cambria Math" panose="02040503050406030204" pitchFamily="18" charset="0"/>
                            </a:rPr>
                          </m:ctrlPr>
                        </m:barPr>
                        <m:e>
                          <m:r>
                            <a:rPr lang="en-US" sz="2400" b="0" i="1" smtClean="0">
                              <a:latin typeface="Cambria Math" panose="02040503050406030204" pitchFamily="18" charset="0"/>
                            </a:rPr>
                            <m:t>𝑜</m:t>
                          </m:r>
                        </m:e>
                      </m:ba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e>
                      </m:d>
                      <m:r>
                        <a:rPr lang="en-US" sz="2400" b="0" i="1" smtClean="0">
                          <a:latin typeface="Cambria Math" panose="02040503050406030204" pitchFamily="18" charset="0"/>
                        </a:rPr>
                        <m:t>  </m:t>
                      </m:r>
                      <m:r>
                        <m:rPr>
                          <m:sty m:val="p"/>
                        </m:rPr>
                        <a:rPr lang="en-US" sz="2400" b="0" i="0" smtClean="0">
                          <a:latin typeface="Cambria Math" panose="02040503050406030204" pitchFamily="18" charset="0"/>
                        </a:rPr>
                        <m:t>as</m:t>
                      </m:r>
                      <m:r>
                        <a:rPr lang="en-US" sz="2400" b="0" i="1" smtClean="0">
                          <a:latin typeface="Cambria Math" panose="02040503050406030204" pitchFamily="18" charset="0"/>
                        </a:rPr>
                        <m:t>  </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𝑎</m:t>
                      </m:r>
                    </m:oMath>
                  </m:oMathPara>
                </a14:m>
                <a:br>
                  <a:rPr lang="en-US" sz="2400" b="0" i="1" dirty="0"/>
                </a:br>
                <a:br>
                  <a:rPr lang="en-US" sz="2400" b="0" i="1"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 </m:t>
                      </m:r>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lim</m:t>
                              </m:r>
                            </m:e>
                            <m:lim>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𝑎</m:t>
                              </m:r>
                            </m:lim>
                          </m:limLow>
                        </m:fName>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num>
                            <m:den>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den>
                          </m:f>
                          <m:r>
                            <a:rPr lang="en-US" sz="2400" b="0" i="1" smtClean="0">
                              <a:latin typeface="Cambria Math" panose="02040503050406030204" pitchFamily="18" charset="0"/>
                            </a:rPr>
                            <m:t>=0</m:t>
                          </m:r>
                        </m:e>
                      </m:func>
                    </m:oMath>
                  </m:oMathPara>
                </a14:m>
                <a:endParaRPr lang="en-US" sz="2400" dirty="0">
                  <a:ea typeface="Myriad Pro" charset="0"/>
                  <a:cs typeface="Myriad Pro" charset="0"/>
                </a:endParaRPr>
              </a:p>
            </p:txBody>
          </p:sp>
        </mc:Choice>
        <mc:Fallback xmlns="">
          <p:sp>
            <p:nvSpPr>
              <p:cNvPr id="4" name="Содержимое 2">
                <a:extLst>
                  <a:ext uri="{FF2B5EF4-FFF2-40B4-BE49-F238E27FC236}">
                    <a16:creationId xmlns:a16="http://schemas.microsoft.com/office/drawing/2014/main" id="{A32502F0-AA12-5147-A44F-EC51176F5D68}"/>
                  </a:ext>
                </a:extLst>
              </p:cNvPr>
              <p:cNvSpPr txBox="1">
                <a:spLocks noRot="1" noChangeAspect="1" noMove="1" noResize="1" noEditPoints="1" noAdjustHandles="1" noChangeArrowheads="1" noChangeShapeType="1" noTextEdit="1"/>
              </p:cNvSpPr>
              <p:nvPr/>
            </p:nvSpPr>
            <p:spPr>
              <a:xfrm>
                <a:off x="161764" y="2132855"/>
                <a:ext cx="5418348" cy="2808313"/>
              </a:xfrm>
              <a:prstGeom prst="rect">
                <a:avLst/>
              </a:prstGeom>
              <a:blipFill>
                <a:blip r:embed="rId3"/>
                <a:stretch>
                  <a:fillRect l="-1639" t="-2715" r="-2108"/>
                </a:stretch>
              </a:blipFill>
              <a:ln>
                <a:noFill/>
              </a:ln>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5" name="Содержимое 2">
                <a:extLst>
                  <a:ext uri="{FF2B5EF4-FFF2-40B4-BE49-F238E27FC236}">
                    <a16:creationId xmlns:a16="http://schemas.microsoft.com/office/drawing/2014/main" id="{CE08E5D4-DB59-F643-9621-C489AABEF9D8}"/>
                  </a:ext>
                </a:extLst>
              </p:cNvPr>
              <p:cNvSpPr txBox="1">
                <a:spLocks/>
              </p:cNvSpPr>
              <p:nvPr/>
            </p:nvSpPr>
            <p:spPr>
              <a:xfrm>
                <a:off x="161764" y="4941168"/>
                <a:ext cx="8820472" cy="1008112"/>
              </a:xfrm>
              <a:prstGeom prst="rect">
                <a:avLst/>
              </a:prstGeom>
              <a:ln w="19050">
                <a:solidFill>
                  <a:schemeClr val="tx2"/>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In other words, </a:t>
                </a:r>
                <a14:m>
                  <m:oMath xmlns:m="http://schemas.openxmlformats.org/officeDocument/2006/math">
                    <m:r>
                      <a:rPr lang="en-US" sz="2400" b="0" i="1" smtClean="0">
                        <a:latin typeface="Cambria Math" panose="02040503050406030204" pitchFamily="18" charset="0"/>
                        <a:ea typeface="Myriad Pro" charset="0"/>
                        <a:cs typeface="Myriad Pro" charset="0"/>
                      </a:rPr>
                      <m:t>𝑓</m:t>
                    </m:r>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e>
                    </m:d>
                    <m:r>
                      <a:rPr lang="en-US" sz="2400" b="0" i="1" smtClean="0">
                        <a:latin typeface="Cambria Math" panose="02040503050406030204" pitchFamily="18" charset="0"/>
                        <a:ea typeface="Myriad Pro" charset="0"/>
                        <a:cs typeface="Myriad Pro" charset="0"/>
                      </a:rPr>
                      <m:t>=</m:t>
                    </m:r>
                    <m:bar>
                      <m:barPr>
                        <m:pos m:val="top"/>
                        <m:ctrlPr>
                          <a:rPr lang="en-US" sz="2400" b="0" i="1" smtClean="0">
                            <a:latin typeface="Cambria Math" panose="02040503050406030204" pitchFamily="18" charset="0"/>
                          </a:rPr>
                        </m:ctrlPr>
                      </m:barPr>
                      <m:e>
                        <m:r>
                          <a:rPr lang="en-US" sz="2400" b="0" i="1" smtClean="0">
                            <a:latin typeface="Cambria Math" panose="02040503050406030204" pitchFamily="18" charset="0"/>
                          </a:rPr>
                          <m:t>𝑜</m:t>
                        </m:r>
                      </m:e>
                    </m:bar>
                    <m:r>
                      <a:rPr lang="en-US" sz="2400" b="0" i="1" smtClean="0">
                        <a:latin typeface="Cambria Math" panose="02040503050406030204" pitchFamily="18" charset="0"/>
                      </a:rPr>
                      <m:t>(</m:t>
                    </m:r>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oMath>
                </a14:m>
                <a:r>
                  <a:rPr lang="en-US" sz="2400" dirty="0">
                    <a:ea typeface="Myriad Pro" charset="0"/>
                    <a:cs typeface="Myriad Pro" charset="0"/>
                  </a:rPr>
                  <a:t> means that</a:t>
                </a:r>
              </a:p>
              <a:p>
                <a:pPr marL="0" indent="0">
                  <a:lnSpc>
                    <a:spcPts val="2700"/>
                  </a:lnSpc>
                  <a:spcBef>
                    <a:spcPts val="0"/>
                  </a:spcBef>
                  <a:spcAft>
                    <a:spcPts val="900"/>
                  </a:spcAft>
                  <a:buFont typeface="Arial" pitchFamily="34" charse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Myriad Pro" charset="0"/>
                          <a:cs typeface="Myriad Pro" charset="0"/>
                        </a:rPr>
                        <m:t>𝑓</m:t>
                      </m:r>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e>
                      </m:d>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𝛼</m:t>
                      </m:r>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e>
                      </m:d>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𝑔</m:t>
                      </m:r>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e>
                      </m:d>
                      <m:r>
                        <a:rPr lang="en-US" sz="2400" b="0" i="1" smtClean="0">
                          <a:latin typeface="Cambria Math" panose="02040503050406030204" pitchFamily="18" charset="0"/>
                          <a:ea typeface="Myriad Pro" charset="0"/>
                          <a:cs typeface="Myriad Pro" charset="0"/>
                        </a:rPr>
                        <m:t>      </m:t>
                      </m:r>
                      <m:r>
                        <m:rPr>
                          <m:sty m:val="p"/>
                        </m:rPr>
                        <a:rPr lang="en-US" sz="2400" b="0" i="0" smtClean="0">
                          <a:latin typeface="Cambria Math" panose="02040503050406030204" pitchFamily="18" charset="0"/>
                          <a:ea typeface="Myriad Pro" charset="0"/>
                          <a:cs typeface="Myriad Pro" charset="0"/>
                        </a:rPr>
                        <m:t>where</m:t>
                      </m:r>
                      <m:r>
                        <a:rPr lang="en-US" sz="2400" b="0" i="0" smtClean="0">
                          <a:latin typeface="Cambria Math" panose="02040503050406030204" pitchFamily="18" charset="0"/>
                          <a:ea typeface="Myriad Pro" charset="0"/>
                          <a:cs typeface="Myriad Pro" charset="0"/>
                        </a:rPr>
                        <m:t>   </m:t>
                      </m:r>
                      <m:func>
                        <m:funcPr>
                          <m:ctrlPr>
                            <a:rPr lang="en-US" sz="2400" b="0" i="1" smtClean="0">
                              <a:latin typeface="Cambria Math" panose="02040503050406030204" pitchFamily="18" charset="0"/>
                              <a:ea typeface="Myriad Pro" charset="0"/>
                              <a:cs typeface="Myriad Pro" charset="0"/>
                            </a:rPr>
                          </m:ctrlPr>
                        </m:funcPr>
                        <m:fName>
                          <m:limLow>
                            <m:limLowPr>
                              <m:ctrlPr>
                                <a:rPr lang="en-US" sz="2400" b="0" i="1" smtClean="0">
                                  <a:latin typeface="Cambria Math" panose="02040503050406030204" pitchFamily="18" charset="0"/>
                                  <a:ea typeface="Myriad Pro" charset="0"/>
                                  <a:cs typeface="Myriad Pro" charset="0"/>
                                </a:rPr>
                              </m:ctrlPr>
                            </m:limLowPr>
                            <m:e>
                              <m:r>
                                <m:rPr>
                                  <m:sty m:val="p"/>
                                </m:rPr>
                                <a:rPr lang="en-US" sz="2400" b="0" i="0" smtClean="0">
                                  <a:latin typeface="Cambria Math" panose="02040503050406030204" pitchFamily="18" charset="0"/>
                                  <a:ea typeface="Myriad Pro" charset="0"/>
                                  <a:cs typeface="Myriad Pro" charset="0"/>
                                </a:rPr>
                                <m:t>lim</m:t>
                              </m:r>
                            </m:e>
                            <m:lim>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𝑎</m:t>
                              </m:r>
                            </m:lim>
                          </m:limLow>
                        </m:fName>
                        <m:e>
                          <m:r>
                            <a:rPr lang="en-US" sz="2400" b="0" i="1" smtClean="0">
                              <a:latin typeface="Cambria Math" panose="02040503050406030204" pitchFamily="18" charset="0"/>
                              <a:ea typeface="Myriad Pro" charset="0"/>
                              <a:cs typeface="Myriad Pro" charset="0"/>
                            </a:rPr>
                            <m:t>𝛼</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m:t>
                          </m:r>
                        </m:e>
                      </m:func>
                      <m:r>
                        <a:rPr lang="en-US" sz="2400" b="0" i="1" smtClean="0">
                          <a:latin typeface="Cambria Math" panose="02040503050406030204" pitchFamily="18" charset="0"/>
                          <a:ea typeface="Myriad Pro" charset="0"/>
                          <a:cs typeface="Myriad Pro" charset="0"/>
                        </a:rPr>
                        <m:t>=0</m:t>
                      </m:r>
                    </m:oMath>
                  </m:oMathPara>
                </a14:m>
                <a:endParaRPr lang="en-US" sz="2400" dirty="0">
                  <a:ea typeface="Myriad Pro" charset="0"/>
                  <a:cs typeface="Myriad Pro" charset="0"/>
                </a:endParaRPr>
              </a:p>
            </p:txBody>
          </p:sp>
        </mc:Choice>
        <mc:Fallback>
          <p:sp>
            <p:nvSpPr>
              <p:cNvPr id="5" name="Содержимое 2">
                <a:extLst>
                  <a:ext uri="{FF2B5EF4-FFF2-40B4-BE49-F238E27FC236}">
                    <a16:creationId xmlns:a16="http://schemas.microsoft.com/office/drawing/2014/main" id="{CE08E5D4-DB59-F643-9621-C489AABEF9D8}"/>
                  </a:ext>
                </a:extLst>
              </p:cNvPr>
              <p:cNvSpPr txBox="1">
                <a:spLocks noRot="1" noChangeAspect="1" noMove="1" noResize="1" noEditPoints="1" noAdjustHandles="1" noChangeArrowheads="1" noChangeShapeType="1" noTextEdit="1"/>
              </p:cNvSpPr>
              <p:nvPr/>
            </p:nvSpPr>
            <p:spPr>
              <a:xfrm>
                <a:off x="161764" y="4941168"/>
                <a:ext cx="8820472" cy="1008112"/>
              </a:xfrm>
              <a:prstGeom prst="rect">
                <a:avLst/>
              </a:prstGeom>
              <a:blipFill>
                <a:blip r:embed="rId4"/>
                <a:stretch>
                  <a:fillRect l="-1006" t="-4878"/>
                </a:stretch>
              </a:blipFill>
              <a:ln w="19050">
                <a:solidFill>
                  <a:schemeClr val="tx2"/>
                </a:solidFill>
              </a:ln>
            </p:spPr>
            <p:txBody>
              <a:bodyPr/>
              <a:lstStyle/>
              <a:p>
                <a:r>
                  <a:rPr lang="ru-RU">
                    <a:noFill/>
                  </a:rPr>
                  <a:t> </a:t>
                </a:r>
              </a:p>
            </p:txBody>
          </p:sp>
        </mc:Fallback>
      </mc:AlternateContent>
      <p:pic>
        <p:nvPicPr>
          <p:cNvPr id="7" name="Рисунок 6">
            <a:extLst>
              <a:ext uri="{FF2B5EF4-FFF2-40B4-BE49-F238E27FC236}">
                <a16:creationId xmlns:a16="http://schemas.microsoft.com/office/drawing/2014/main" id="{A4C408CF-ABC8-2E41-AFE2-F6EAFEC175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4128" y="2299933"/>
            <a:ext cx="2854796" cy="2474157"/>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3DA50F9-F876-8648-9968-9C68BD5C7644}"/>
                  </a:ext>
                </a:extLst>
              </p:cNvPr>
              <p:cNvSpPr txBox="1"/>
              <p:nvPr/>
            </p:nvSpPr>
            <p:spPr>
              <a:xfrm>
                <a:off x="6550920" y="3379058"/>
                <a:ext cx="3647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ru-RU" dirty="0"/>
              </a:p>
            </p:txBody>
          </p:sp>
        </mc:Choice>
        <mc:Fallback xmlns="">
          <p:sp>
            <p:nvSpPr>
              <p:cNvPr id="8" name="TextBox 7">
                <a:extLst>
                  <a:ext uri="{FF2B5EF4-FFF2-40B4-BE49-F238E27FC236}">
                    <a16:creationId xmlns:a16="http://schemas.microsoft.com/office/drawing/2014/main" id="{53DA50F9-F876-8648-9968-9C68BD5C7644}"/>
                  </a:ext>
                </a:extLst>
              </p:cNvPr>
              <p:cNvSpPr txBox="1">
                <a:spLocks noRot="1" noChangeAspect="1" noMove="1" noResize="1" noEditPoints="1" noAdjustHandles="1" noChangeArrowheads="1" noChangeShapeType="1" noTextEdit="1"/>
              </p:cNvSpPr>
              <p:nvPr/>
            </p:nvSpPr>
            <p:spPr>
              <a:xfrm>
                <a:off x="6550920" y="3379058"/>
                <a:ext cx="364780" cy="369332"/>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E819350-1538-3E44-A231-1738495F28B9}"/>
                  </a:ext>
                </a:extLst>
              </p:cNvPr>
              <p:cNvSpPr txBox="1"/>
              <p:nvPr/>
            </p:nvSpPr>
            <p:spPr>
              <a:xfrm>
                <a:off x="6830545" y="3748390"/>
                <a:ext cx="47775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oMath>
                  </m:oMathPara>
                </a14:m>
                <a:endParaRPr lang="ru-RU" dirty="0"/>
              </a:p>
            </p:txBody>
          </p:sp>
        </mc:Choice>
        <mc:Fallback xmlns="">
          <p:sp>
            <p:nvSpPr>
              <p:cNvPr id="10" name="TextBox 9">
                <a:extLst>
                  <a:ext uri="{FF2B5EF4-FFF2-40B4-BE49-F238E27FC236}">
                    <a16:creationId xmlns:a16="http://schemas.microsoft.com/office/drawing/2014/main" id="{0E819350-1538-3E44-A231-1738495F28B9}"/>
                  </a:ext>
                </a:extLst>
              </p:cNvPr>
              <p:cNvSpPr txBox="1">
                <a:spLocks noRot="1" noChangeAspect="1" noMove="1" noResize="1" noEditPoints="1" noAdjustHandles="1" noChangeArrowheads="1" noChangeShapeType="1" noTextEdit="1"/>
              </p:cNvSpPr>
              <p:nvPr/>
            </p:nvSpPr>
            <p:spPr>
              <a:xfrm>
                <a:off x="6830545" y="3748390"/>
                <a:ext cx="477759" cy="369332"/>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4C2DD0C-240F-D149-847B-B04A799B4636}"/>
                  </a:ext>
                </a:extLst>
              </p:cNvPr>
              <p:cNvSpPr txBox="1"/>
              <p:nvPr/>
            </p:nvSpPr>
            <p:spPr>
              <a:xfrm>
                <a:off x="7452320" y="3933056"/>
                <a:ext cx="4777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oMath>
                  </m:oMathPara>
                </a14:m>
                <a:endParaRPr lang="ru-RU" dirty="0"/>
              </a:p>
            </p:txBody>
          </p:sp>
        </mc:Choice>
        <mc:Fallback xmlns="">
          <p:sp>
            <p:nvSpPr>
              <p:cNvPr id="11" name="TextBox 10">
                <a:extLst>
                  <a:ext uri="{FF2B5EF4-FFF2-40B4-BE49-F238E27FC236}">
                    <a16:creationId xmlns:a16="http://schemas.microsoft.com/office/drawing/2014/main" id="{F4C2DD0C-240F-D149-847B-B04A799B4636}"/>
                  </a:ext>
                </a:extLst>
              </p:cNvPr>
              <p:cNvSpPr txBox="1">
                <a:spLocks noRot="1" noChangeAspect="1" noMove="1" noResize="1" noEditPoints="1" noAdjustHandles="1" noChangeArrowheads="1" noChangeShapeType="1" noTextEdit="1"/>
              </p:cNvSpPr>
              <p:nvPr/>
            </p:nvSpPr>
            <p:spPr>
              <a:xfrm>
                <a:off x="7452320" y="3933056"/>
                <a:ext cx="477758" cy="369332"/>
              </a:xfrm>
              <a:prstGeom prst="rect">
                <a:avLst/>
              </a:prstGeom>
              <a:blipFill>
                <a:blip r:embed="rId8"/>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7756528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Little-o notation</a:t>
            </a:r>
            <a:endParaRPr lang="ru-RU" sz="3200" b="1" dirty="0">
              <a:solidFill>
                <a:schemeClr val="accent1">
                  <a:lumMod val="75000"/>
                </a:schemeClr>
              </a:solidFill>
              <a:latin typeface="+mn-lt"/>
              <a:cs typeface="Times New Roman" pitchFamily="18" charset="0"/>
            </a:endParaRPr>
          </a:p>
        </p:txBody>
      </p:sp>
      <mc:AlternateContent xmlns:mc="http://schemas.openxmlformats.org/markup-compatibility/2006" xmlns:a14="http://schemas.microsoft.com/office/drawing/2010/main">
        <mc:Choice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71725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In such cases one should be interested in pointing out which one is smaller or faster growing. That’s how the </a:t>
                </a:r>
                <a:r>
                  <a:rPr lang="en-US" sz="2400" b="1" dirty="0">
                    <a:solidFill>
                      <a:srgbClr val="C00000"/>
                    </a:solidFill>
                    <a:ea typeface="Myriad Pro" charset="0"/>
                    <a:cs typeface="Myriad Pro" charset="0"/>
                  </a:rPr>
                  <a:t>little-o </a:t>
                </a:r>
                <a:r>
                  <a:rPr lang="en-US" sz="2400" dirty="0">
                    <a:ea typeface="Myriad Pro" charset="0"/>
                    <a:cs typeface="Myriad Pro" charset="0"/>
                  </a:rPr>
                  <a:t>asymptotical notation is defined:</a:t>
                </a:r>
              </a:p>
              <a:p>
                <a:pPr marL="0" indent="0">
                  <a:lnSpc>
                    <a:spcPts val="2700"/>
                  </a:lnSpc>
                  <a:spcBef>
                    <a:spcPts val="0"/>
                  </a:spcBef>
                  <a:spcAft>
                    <a:spcPts val="900"/>
                  </a:spcAft>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Myriad Pro" charset="0"/>
                          <a:cs typeface="Myriad Pro" charset="0"/>
                        </a:rPr>
                        <m:t>𝑓</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r>
                        <a:rPr lang="en-US" sz="2400" i="1">
                          <a:latin typeface="Cambria Math" panose="02040503050406030204" pitchFamily="18" charset="0"/>
                          <a:ea typeface="Myriad Pro" charset="0"/>
                          <a:cs typeface="Myriad Pro" charset="0"/>
                        </a:rPr>
                        <m:t>=</m:t>
                      </m:r>
                      <m:bar>
                        <m:barPr>
                          <m:pos m:val="top"/>
                          <m:ctrlPr>
                            <a:rPr lang="en-US" sz="2400" i="1">
                              <a:latin typeface="Cambria Math" panose="02040503050406030204" pitchFamily="18" charset="0"/>
                            </a:rPr>
                          </m:ctrlPr>
                        </m:barPr>
                        <m:e>
                          <m:r>
                            <a:rPr lang="en-US" sz="2400" i="1">
                              <a:latin typeface="Cambria Math" panose="02040503050406030204" pitchFamily="18" charset="0"/>
                            </a:rPr>
                            <m:t>𝑜</m:t>
                          </m:r>
                        </m:e>
                      </m:bar>
                      <m:d>
                        <m:dPr>
                          <m:ctrlPr>
                            <a:rPr lang="en-US" sz="2400" i="1">
                              <a:latin typeface="Cambria Math" panose="02040503050406030204" pitchFamily="18" charset="0"/>
                            </a:rPr>
                          </m:ctrlPr>
                        </m:dPr>
                        <m:e>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𝑥</m:t>
                              </m:r>
                            </m:e>
                          </m:d>
                        </m:e>
                      </m:d>
                      <m:r>
                        <a:rPr lang="en-US" sz="2400" i="1">
                          <a:latin typeface="Cambria Math" panose="02040503050406030204" pitchFamily="18" charset="0"/>
                        </a:rPr>
                        <m:t>  </m:t>
                      </m:r>
                      <m:r>
                        <m:rPr>
                          <m:sty m:val="p"/>
                        </m:rPr>
                        <a:rPr lang="en-US" sz="2400">
                          <a:latin typeface="Cambria Math" panose="02040503050406030204" pitchFamily="18" charset="0"/>
                        </a:rPr>
                        <m:t>as</m:t>
                      </m:r>
                      <m:r>
                        <a:rPr lang="en-US" sz="2400" i="1">
                          <a:latin typeface="Cambria Math" panose="02040503050406030204" pitchFamily="18" charset="0"/>
                        </a:rPr>
                        <m:t>  </m:t>
                      </m:r>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 </m:t>
                      </m:r>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lim</m:t>
                              </m:r>
                            </m:e>
                            <m:lim>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𝑎</m:t>
                              </m:r>
                            </m:lim>
                          </m:limLow>
                        </m:fName>
                        <m:e>
                          <m:f>
                            <m:fPr>
                              <m:ctrlPr>
                                <a:rPr lang="en-US" sz="2400" i="1">
                                  <a:latin typeface="Cambria Math" panose="02040503050406030204" pitchFamily="18" charset="0"/>
                                </a:rPr>
                              </m:ctrlPr>
                            </m:fPr>
                            <m:num>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𝑥</m:t>
                                  </m:r>
                                </m:e>
                              </m:d>
                            </m:num>
                            <m:den>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𝑥</m:t>
                                  </m:r>
                                </m:e>
                              </m:d>
                            </m:den>
                          </m:f>
                          <m:r>
                            <a:rPr lang="en-US" sz="2400" i="1">
                              <a:latin typeface="Cambria Math" panose="02040503050406030204" pitchFamily="18" charset="0"/>
                            </a:rPr>
                            <m:t>=0</m:t>
                          </m:r>
                        </m:e>
                      </m:func>
                    </m:oMath>
                  </m:oMathPara>
                </a14:m>
                <a:endParaRPr lang="en-US" sz="2400" dirty="0">
                  <a:ea typeface="Myriad Pro" charset="0"/>
                  <a:cs typeface="Myriad Pro" charset="0"/>
                </a:endParaRPr>
              </a:p>
            </p:txBody>
          </p:sp>
        </mc:Choice>
        <mc:Fallback xmlns="">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1717256"/>
              </a:xfrm>
              <a:prstGeom prst="rect">
                <a:avLst/>
              </a:prstGeom>
              <a:blipFill>
                <a:blip r:embed="rId2"/>
                <a:stretch>
                  <a:fillRect l="-1007" t="-4412" r="-144" b="-73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 name="Содержимое 2">
                <a:extLst>
                  <a:ext uri="{FF2B5EF4-FFF2-40B4-BE49-F238E27FC236}">
                    <a16:creationId xmlns:a16="http://schemas.microsoft.com/office/drawing/2014/main" id="{BCBD124F-4029-0945-9D77-DF92AA5FF7DC}"/>
                  </a:ext>
                </a:extLst>
              </p:cNvPr>
              <p:cNvSpPr txBox="1">
                <a:spLocks/>
              </p:cNvSpPr>
              <p:nvPr/>
            </p:nvSpPr>
            <p:spPr>
              <a:xfrm>
                <a:off x="161764" y="2348880"/>
                <a:ext cx="8820472" cy="171725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b="1" dirty="0">
                    <a:solidFill>
                      <a:schemeClr val="accent3">
                        <a:lumMod val="75000"/>
                      </a:schemeClr>
                    </a:solidFill>
                    <a:ea typeface="Myriad Pro" charset="0"/>
                    <a:cs typeface="Myriad Pro" charset="0"/>
                  </a:rPr>
                  <a:t>Example</a:t>
                </a:r>
                <a:r>
                  <a:rPr lang="en-US" sz="2400" dirty="0">
                    <a:ea typeface="Myriad Pro" charset="0"/>
                    <a:cs typeface="Myriad Pro" charset="0"/>
                  </a:rPr>
                  <a:t>: </a:t>
                </a:r>
                <a14:m>
                  <m:oMath xmlns:m="http://schemas.openxmlformats.org/officeDocument/2006/math">
                    <m:sSup>
                      <m:sSupPr>
                        <m:ctrlPr>
                          <a:rPr lang="en-US" sz="2400" b="0" i="1" smtClean="0">
                            <a:latin typeface="Cambria Math" panose="02040503050406030204" pitchFamily="18" charset="0"/>
                            <a:ea typeface="Myriad Pro" charset="0"/>
                            <a:cs typeface="Myriad Pro" charset="0"/>
                          </a:rPr>
                        </m:ctrlPr>
                      </m:sSupPr>
                      <m:e>
                        <m:r>
                          <a:rPr lang="en-US" sz="2400" b="0" i="1" smtClean="0">
                            <a:latin typeface="Cambria Math" panose="02040503050406030204" pitchFamily="18" charset="0"/>
                            <a:ea typeface="Myriad Pro" charset="0"/>
                            <a:cs typeface="Myriad Pro" charset="0"/>
                          </a:rPr>
                          <m:t>𝑥</m:t>
                        </m:r>
                      </m:e>
                      <m:sup>
                        <m:r>
                          <a:rPr lang="en-US" sz="2400" b="0" i="1" smtClean="0">
                            <a:latin typeface="Cambria Math" panose="02040503050406030204" pitchFamily="18" charset="0"/>
                            <a:ea typeface="Myriad Pro" charset="0"/>
                            <a:cs typeface="Myriad Pro" charset="0"/>
                          </a:rPr>
                          <m:t>𝑛</m:t>
                        </m:r>
                      </m:sup>
                    </m:sSup>
                    <m:r>
                      <a:rPr lang="en-US" sz="2400" b="0" i="1" smtClean="0">
                        <a:latin typeface="Cambria Math" panose="02040503050406030204" pitchFamily="18" charset="0"/>
                        <a:ea typeface="Myriad Pro" charset="0"/>
                        <a:cs typeface="Myriad Pro" charset="0"/>
                      </a:rPr>
                      <m:t>=</m:t>
                    </m:r>
                    <m:bar>
                      <m:barPr>
                        <m:pos m:val="top"/>
                        <m:ctrlPr>
                          <a:rPr lang="en-US" sz="2400" b="0" i="1" smtClean="0">
                            <a:latin typeface="Cambria Math" panose="02040503050406030204" pitchFamily="18" charset="0"/>
                          </a:rPr>
                        </m:ctrlPr>
                      </m:barPr>
                      <m:e>
                        <m:r>
                          <a:rPr lang="en-US" sz="2400" b="0" i="1" smtClean="0">
                            <a:latin typeface="Cambria Math" panose="02040503050406030204" pitchFamily="18" charset="0"/>
                          </a:rPr>
                          <m:t>𝑜</m:t>
                        </m:r>
                      </m:e>
                    </m:bar>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𝑚</m:t>
                            </m:r>
                          </m:sup>
                        </m:sSup>
                      </m:e>
                    </m:d>
                    <m:r>
                      <a:rPr lang="en-US" sz="2400" b="0" i="1" smtClean="0">
                        <a:latin typeface="Cambria Math" panose="02040503050406030204" pitchFamily="18" charset="0"/>
                      </a:rPr>
                      <m:t>,    </m:t>
                    </m:r>
                    <m:r>
                      <m:rPr>
                        <m:sty m:val="p"/>
                      </m:rPr>
                      <a:rPr lang="en-US" sz="2400" b="0" i="0" smtClean="0">
                        <a:latin typeface="Cambria Math" panose="02040503050406030204" pitchFamily="18" charset="0"/>
                      </a:rPr>
                      <m:t>as</m:t>
                    </m:r>
                    <m:r>
                      <a:rPr lang="en-US" sz="2400" b="0" i="1" smtClean="0">
                        <a:latin typeface="Cambria Math" panose="02040503050406030204" pitchFamily="18" charset="0"/>
                      </a:rPr>
                      <m:t> </m:t>
                    </m:r>
                    <m:r>
                      <a:rPr lang="en-US" sz="2400" b="0" i="1" smtClean="0">
                        <a:latin typeface="Cambria Math" panose="02040503050406030204" pitchFamily="18" charset="0"/>
                      </a:rPr>
                      <m:t>𝑥</m:t>
                    </m:r>
                    <m:r>
                      <a:rPr lang="en-US" sz="2400" b="0" i="1" smtClean="0">
                        <a:latin typeface="Cambria Math" panose="02040503050406030204" pitchFamily="18" charset="0"/>
                      </a:rPr>
                      <m:t>→0, </m:t>
                    </m:r>
                    <m:r>
                      <a:rPr lang="en-US" sz="2400" b="0" i="1" smtClean="0">
                        <a:latin typeface="Cambria Math" panose="02040503050406030204" pitchFamily="18" charset="0"/>
                      </a:rPr>
                      <m:t>𝑥</m:t>
                    </m:r>
                    <m:r>
                      <a:rPr lang="en-US" sz="2400" b="0" i="1" smtClean="0">
                        <a:latin typeface="Cambria Math" panose="02040503050406030204" pitchFamily="18" charset="0"/>
                      </a:rPr>
                      <m:t>→∞ </m:t>
                    </m:r>
                  </m:oMath>
                </a14:m>
                <a:endParaRPr lang="en-US" sz="2400" dirty="0">
                  <a:ea typeface="Myriad Pro" charset="0"/>
                  <a:cs typeface="Myriad Pro" charset="0"/>
                </a:endParaRPr>
              </a:p>
            </p:txBody>
          </p:sp>
        </mc:Choice>
        <mc:Fallback xmlns="">
          <p:sp>
            <p:nvSpPr>
              <p:cNvPr id="7" name="Содержимое 2">
                <a:extLst>
                  <a:ext uri="{FF2B5EF4-FFF2-40B4-BE49-F238E27FC236}">
                    <a16:creationId xmlns:a16="http://schemas.microsoft.com/office/drawing/2014/main" id="{BCBD124F-4029-0945-9D77-DF92AA5FF7DC}"/>
                  </a:ext>
                </a:extLst>
              </p:cNvPr>
              <p:cNvSpPr txBox="1">
                <a:spLocks noRot="1" noChangeAspect="1" noMove="1" noResize="1" noEditPoints="1" noAdjustHandles="1" noChangeArrowheads="1" noChangeShapeType="1" noTextEdit="1"/>
              </p:cNvSpPr>
              <p:nvPr/>
            </p:nvSpPr>
            <p:spPr>
              <a:xfrm>
                <a:off x="161764" y="2348880"/>
                <a:ext cx="8820472" cy="1717256"/>
              </a:xfrm>
              <a:prstGeom prst="rect">
                <a:avLst/>
              </a:prstGeom>
              <a:blipFill>
                <a:blip r:embed="rId3"/>
                <a:stretch>
                  <a:fillRect l="-1007" t="-367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8" name="Содержимое 2">
                <a:extLst>
                  <a:ext uri="{FF2B5EF4-FFF2-40B4-BE49-F238E27FC236}">
                    <a16:creationId xmlns:a16="http://schemas.microsoft.com/office/drawing/2014/main" id="{55014381-7195-CC45-B10B-95F082E10287}"/>
                  </a:ext>
                </a:extLst>
              </p:cNvPr>
              <p:cNvSpPr txBox="1">
                <a:spLocks/>
              </p:cNvSpPr>
              <p:nvPr/>
            </p:nvSpPr>
            <p:spPr>
              <a:xfrm>
                <a:off x="158816" y="4066136"/>
                <a:ext cx="8820472" cy="171725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b="1" dirty="0">
                    <a:solidFill>
                      <a:schemeClr val="accent3">
                        <a:lumMod val="75000"/>
                      </a:schemeClr>
                    </a:solidFill>
                    <a:ea typeface="Myriad Pro" charset="0"/>
                    <a:cs typeface="Myriad Pro" charset="0"/>
                  </a:rPr>
                  <a:t>Example</a:t>
                </a:r>
                <a:r>
                  <a:rPr lang="en-US" sz="2400" dirty="0">
                    <a:ea typeface="Myriad Pro" charset="0"/>
                    <a:cs typeface="Myriad Pro" charset="0"/>
                  </a:rPr>
                  <a:t>: </a:t>
                </a:r>
                <a14:m>
                  <m:oMath xmlns:m="http://schemas.openxmlformats.org/officeDocument/2006/math">
                    <m:r>
                      <m:rPr>
                        <m:sty m:val="p"/>
                      </m:rPr>
                      <a:rPr lang="en-US" sz="2400">
                        <a:latin typeface="Cambria Math" panose="02040503050406030204" pitchFamily="18" charset="0"/>
                        <a:ea typeface="Myriad Pro" charset="0"/>
                        <a:cs typeface="Myriad Pro" charset="0"/>
                      </a:rPr>
                      <m:t>s</m:t>
                    </m:r>
                    <m:r>
                      <m:rPr>
                        <m:sty m:val="p"/>
                      </m:rPr>
                      <a:rPr lang="en-US" sz="2400" b="0" i="0" smtClean="0">
                        <a:latin typeface="Cambria Math" panose="02040503050406030204" pitchFamily="18" charset="0"/>
                        <a:ea typeface="Myriad Pro" charset="0"/>
                        <a:cs typeface="Myriad Pro" charset="0"/>
                      </a:rPr>
                      <m:t>in</m:t>
                    </m:r>
                    <m:r>
                      <a:rPr lang="en-US" sz="2400" b="0" i="1" smtClean="0">
                        <a:latin typeface="Cambria Math" panose="02040503050406030204" pitchFamily="18" charset="0"/>
                        <a:ea typeface="Myriad Pro" charset="0"/>
                        <a:cs typeface="Myriad Pro" charset="0"/>
                      </a:rPr>
                      <m:t> </m:t>
                    </m:r>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m:t>
                    </m:r>
                    <m:bar>
                      <m:barPr>
                        <m:pos m:val="top"/>
                        <m:ctrlPr>
                          <a:rPr lang="en-US" sz="2400" b="0" i="1" smtClean="0">
                            <a:latin typeface="Cambria Math" panose="02040503050406030204" pitchFamily="18" charset="0"/>
                          </a:rPr>
                        </m:ctrlPr>
                      </m:barPr>
                      <m:e>
                        <m:r>
                          <a:rPr lang="en-US" sz="2400" b="0" i="1" smtClean="0">
                            <a:latin typeface="Cambria Math" panose="02040503050406030204" pitchFamily="18" charset="0"/>
                          </a:rPr>
                          <m:t>𝑜</m:t>
                        </m:r>
                      </m:e>
                    </m:ba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    </m:t>
                    </m:r>
                    <m:r>
                      <m:rPr>
                        <m:sty m:val="p"/>
                      </m:rPr>
                      <a:rPr lang="en-US" sz="2400" b="0" i="0" smtClean="0">
                        <a:latin typeface="Cambria Math" panose="02040503050406030204" pitchFamily="18" charset="0"/>
                      </a:rPr>
                      <m:t>as</m:t>
                    </m:r>
                    <m:r>
                      <a:rPr lang="en-US" sz="2400" b="0" i="1" smtClean="0">
                        <a:latin typeface="Cambria Math" panose="02040503050406030204" pitchFamily="18" charset="0"/>
                      </a:rPr>
                      <m:t> </m:t>
                    </m:r>
                    <m:r>
                      <a:rPr lang="en-US" sz="2400" b="0" i="1" smtClean="0">
                        <a:latin typeface="Cambria Math" panose="02040503050406030204" pitchFamily="18" charset="0"/>
                      </a:rPr>
                      <m:t>𝑥</m:t>
                    </m:r>
                    <m:r>
                      <a:rPr lang="en-US" sz="2400" b="0" i="1" smtClean="0">
                        <a:latin typeface="Cambria Math" panose="02040503050406030204" pitchFamily="18" charset="0"/>
                      </a:rPr>
                      <m:t>→0, </m:t>
                    </m:r>
                    <m:r>
                      <a:rPr lang="en-US" sz="2400" b="0" i="1" smtClean="0">
                        <a:latin typeface="Cambria Math" panose="02040503050406030204" pitchFamily="18" charset="0"/>
                      </a:rPr>
                      <m:t>𝑥</m:t>
                    </m:r>
                    <m:r>
                      <a:rPr lang="en-US" sz="2400" b="0" i="1" smtClean="0">
                        <a:latin typeface="Cambria Math" panose="02040503050406030204" pitchFamily="18" charset="0"/>
                      </a:rPr>
                      <m:t>→∞ </m:t>
                    </m:r>
                  </m:oMath>
                </a14:m>
                <a:endParaRPr lang="en-US" sz="2400" dirty="0">
                  <a:ea typeface="Myriad Pro" charset="0"/>
                  <a:cs typeface="Myriad Pro" charset="0"/>
                </a:endParaRPr>
              </a:p>
            </p:txBody>
          </p:sp>
        </mc:Choice>
        <mc:Fallback xmlns="">
          <p:sp>
            <p:nvSpPr>
              <p:cNvPr id="8" name="Содержимое 2">
                <a:extLst>
                  <a:ext uri="{FF2B5EF4-FFF2-40B4-BE49-F238E27FC236}">
                    <a16:creationId xmlns:a16="http://schemas.microsoft.com/office/drawing/2014/main" id="{55014381-7195-CC45-B10B-95F082E10287}"/>
                  </a:ext>
                </a:extLst>
              </p:cNvPr>
              <p:cNvSpPr txBox="1">
                <a:spLocks noRot="1" noChangeAspect="1" noMove="1" noResize="1" noEditPoints="1" noAdjustHandles="1" noChangeArrowheads="1" noChangeShapeType="1" noTextEdit="1"/>
              </p:cNvSpPr>
              <p:nvPr/>
            </p:nvSpPr>
            <p:spPr>
              <a:xfrm>
                <a:off x="158816" y="4066136"/>
                <a:ext cx="8820472" cy="1717256"/>
              </a:xfrm>
              <a:prstGeom prst="rect">
                <a:avLst/>
              </a:prstGeom>
              <a:blipFill>
                <a:blip r:embed="rId4"/>
                <a:stretch>
                  <a:fillRect l="-1151" t="-3676"/>
                </a:stretch>
              </a:blipFill>
            </p:spPr>
            <p:txBody>
              <a:bodyPr/>
              <a:lstStyle/>
              <a:p>
                <a:r>
                  <a:rPr lang="ru-RU">
                    <a:noFill/>
                  </a:rPr>
                  <a:t> </a:t>
                </a:r>
              </a:p>
            </p:txBody>
          </p:sp>
        </mc:Fallback>
      </mc:AlternateContent>
    </p:spTree>
    <p:extLst>
      <p:ext uri="{BB962C8B-B14F-4D97-AF65-F5344CB8AC3E}">
        <p14:creationId xmlns:p14="http://schemas.microsoft.com/office/powerpoint/2010/main" val="799850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Real domain functions</a:t>
            </a:r>
            <a:endParaRPr lang="ru-RU" sz="3200" b="1" dirty="0">
              <a:solidFill>
                <a:schemeClr val="accent1">
                  <a:lumMod val="75000"/>
                </a:schemeClr>
              </a:solidFill>
              <a:latin typeface="+mn-lt"/>
              <a:cs typeface="Times New Roman" pitchFamily="18" charset="0"/>
            </a:endParaRPr>
          </a:p>
        </p:txBody>
      </p:sp>
      <mc:AlternateContent xmlns:mc="http://schemas.openxmlformats.org/markup-compatibility/2006" xmlns:a14="http://schemas.microsoft.com/office/drawing/2010/main">
        <mc:Choice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200528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We have already covered the concept of </a:t>
                </a:r>
                <a:r>
                  <a:rPr lang="en-US" sz="2400" b="1" dirty="0">
                    <a:solidFill>
                      <a:srgbClr val="C00000"/>
                    </a:solidFill>
                    <a:ea typeface="Myriad Pro" charset="0"/>
                    <a:cs typeface="Myriad Pro" charset="0"/>
                  </a:rPr>
                  <a:t>limits</a:t>
                </a:r>
                <a:r>
                  <a:rPr lang="en-US" sz="2400" dirty="0">
                    <a:ea typeface="Myriad Pro" charset="0"/>
                    <a:cs typeface="Myriad Pro" charset="0"/>
                  </a:rPr>
                  <a:t> for sequences:</a:t>
                </a:r>
              </a:p>
              <a:p>
                <a:pPr marL="0" indent="0">
                  <a:lnSpc>
                    <a:spcPts val="2700"/>
                  </a:lnSpc>
                  <a:spcBef>
                    <a:spcPts val="0"/>
                  </a:spcBef>
                  <a:spcAft>
                    <a:spcPts val="900"/>
                  </a:spcAft>
                  <a:buFont typeface="Arial" pitchFamily="34" charse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Myriad Pro" charset="0"/>
                              <a:cs typeface="Myriad Pro" charset="0"/>
                            </a:rPr>
                          </m:ctrlPr>
                        </m:sSubPr>
                        <m:e>
                          <m:r>
                            <a:rPr lang="en-US" sz="2400" b="0" i="1" smtClean="0">
                              <a:latin typeface="Cambria Math" panose="02040503050406030204" pitchFamily="18" charset="0"/>
                              <a:ea typeface="Myriad Pro" charset="0"/>
                              <a:cs typeface="Myriad Pro" charset="0"/>
                            </a:rPr>
                            <m:t>𝑎</m:t>
                          </m:r>
                        </m:e>
                        <m:sub>
                          <m:r>
                            <a:rPr lang="en-US" sz="2400" b="0" i="1" smtClean="0">
                              <a:latin typeface="Cambria Math" panose="02040503050406030204" pitchFamily="18" charset="0"/>
                              <a:ea typeface="Myriad Pro" charset="0"/>
                              <a:cs typeface="Myriad Pro" charset="0"/>
                            </a:rPr>
                            <m:t>𝑛</m:t>
                          </m:r>
                        </m:sub>
                      </m:sSub>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𝑁</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𝑅</m:t>
                      </m:r>
                    </m:oMath>
                  </m:oMathPara>
                </a14:m>
                <a:endParaRPr lang="en-US" sz="2400" dirty="0">
                  <a:ea typeface="Myriad Pro" charset="0"/>
                  <a:cs typeface="Myriad Pro" charset="0"/>
                </a:endParaRPr>
              </a:p>
              <a:p>
                <a:pPr marL="0" indent="0">
                  <a:lnSpc>
                    <a:spcPts val="2700"/>
                  </a:lnSpc>
                  <a:spcBef>
                    <a:spcPts val="0"/>
                  </a:spcBef>
                  <a:spcAft>
                    <a:spcPts val="900"/>
                  </a:spcAft>
                  <a:buFont typeface="Arial" pitchFamily="34" charset="0"/>
                  <a:buNone/>
                </a:pPr>
                <a:r>
                  <a:rPr lang="en-US" sz="2400" dirty="0">
                    <a:ea typeface="Myriad Pro" charset="0"/>
                    <a:cs typeface="Myriad Pro" charset="0"/>
                  </a:rPr>
                  <a:t>Essentially one should now consider similar object for </a:t>
                </a:r>
                <a:r>
                  <a:rPr lang="en-US" sz="2400" b="1" dirty="0">
                    <a:solidFill>
                      <a:srgbClr val="C00000"/>
                    </a:solidFill>
                    <a:ea typeface="Myriad Pro" charset="0"/>
                    <a:cs typeface="Myriad Pro" charset="0"/>
                  </a:rPr>
                  <a:t>real domain</a:t>
                </a:r>
                <a:r>
                  <a:rPr lang="en-US" sz="2400" dirty="0">
                    <a:ea typeface="Myriad Pro" charset="0"/>
                    <a:cs typeface="Myriad Pro" charset="0"/>
                  </a:rPr>
                  <a:t> functions. What is the structural differences between domains of sequences and real valued functions?</a:t>
                </a:r>
              </a:p>
            </p:txBody>
          </p:sp>
        </mc:Choice>
        <mc:Fallback xmlns="">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2005288"/>
              </a:xfrm>
              <a:prstGeom prst="rect">
                <a:avLst/>
              </a:prstGeom>
              <a:blipFill>
                <a:blip r:embed="rId2"/>
                <a:stretch>
                  <a:fillRect l="-1007" t="-3774" b="-8176"/>
                </a:stretch>
              </a:blipFill>
            </p:spPr>
            <p:txBody>
              <a:bodyPr/>
              <a:lstStyle/>
              <a:p>
                <a:r>
                  <a:rPr lang="ru-RU">
                    <a:noFill/>
                  </a:rPr>
                  <a:t> </a:t>
                </a:r>
              </a:p>
            </p:txBody>
          </p:sp>
        </mc:Fallback>
      </mc:AlternateContent>
    </p:spTree>
    <p:extLst>
      <p:ext uri="{BB962C8B-B14F-4D97-AF65-F5344CB8AC3E}">
        <p14:creationId xmlns:p14="http://schemas.microsoft.com/office/powerpoint/2010/main" val="41215046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Little-o notation</a:t>
            </a:r>
            <a:endParaRPr lang="ru-RU" sz="3200" b="1" dirty="0">
              <a:solidFill>
                <a:schemeClr val="accent1">
                  <a:lumMod val="75000"/>
                </a:schemeClr>
              </a:solidFill>
              <a:latin typeface="+mn-lt"/>
              <a:cs typeface="Times New Roman" pitchFamily="18" charset="0"/>
            </a:endParaRPr>
          </a:p>
        </p:txBody>
      </p:sp>
      <mc:AlternateContent xmlns:mc="http://schemas.openxmlformats.org/markup-compatibility/2006" xmlns:a14="http://schemas.microsoft.com/office/drawing/2010/main">
        <mc:Choice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92516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In other words, </a:t>
                </a:r>
                <a14:m>
                  <m:oMath xmlns:m="http://schemas.openxmlformats.org/officeDocument/2006/math">
                    <m:r>
                      <a:rPr lang="en-US" sz="2400" i="1">
                        <a:latin typeface="Cambria Math" panose="02040503050406030204" pitchFamily="18" charset="0"/>
                        <a:ea typeface="Myriad Pro" charset="0"/>
                        <a:cs typeface="Myriad Pro" charset="0"/>
                      </a:rPr>
                      <m:t>𝑓</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r>
                      <a:rPr lang="en-US" sz="2400" i="1">
                        <a:latin typeface="Cambria Math" panose="02040503050406030204" pitchFamily="18" charset="0"/>
                        <a:ea typeface="Myriad Pro" charset="0"/>
                        <a:cs typeface="Myriad Pro" charset="0"/>
                      </a:rPr>
                      <m:t>=</m:t>
                    </m:r>
                    <m:bar>
                      <m:barPr>
                        <m:pos m:val="top"/>
                        <m:ctrlPr>
                          <a:rPr lang="en-US" sz="2400" i="1">
                            <a:latin typeface="Cambria Math" panose="02040503050406030204" pitchFamily="18" charset="0"/>
                          </a:rPr>
                        </m:ctrlPr>
                      </m:barPr>
                      <m:e>
                        <m:r>
                          <a:rPr lang="en-US" sz="2400" i="1">
                            <a:latin typeface="Cambria Math" panose="02040503050406030204" pitchFamily="18" charset="0"/>
                          </a:rPr>
                          <m:t>𝑜</m:t>
                        </m:r>
                      </m:e>
                    </m:bar>
                    <m:r>
                      <a:rPr lang="en-US" sz="2400" i="1">
                        <a:latin typeface="Cambria Math" panose="02040503050406030204" pitchFamily="18" charset="0"/>
                      </a:rPr>
                      <m:t>(</m:t>
                    </m:r>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oMath>
                </a14:m>
                <a:r>
                  <a:rPr lang="en-US" sz="2400" dirty="0">
                    <a:ea typeface="Myriad Pro" charset="0"/>
                    <a:cs typeface="Myriad Pro" charset="0"/>
                  </a:rPr>
                  <a:t> means that</a:t>
                </a:r>
              </a:p>
              <a:p>
                <a:pPr marL="0" indent="0">
                  <a:lnSpc>
                    <a:spcPts val="2700"/>
                  </a:lnSpc>
                  <a:spcBef>
                    <a:spcPts val="0"/>
                  </a:spcBef>
                  <a:spcAft>
                    <a:spcPts val="900"/>
                  </a:spcAft>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Myriad Pro" charset="0"/>
                          <a:cs typeface="Myriad Pro" charset="0"/>
                        </a:rPr>
                        <m:t>𝑓</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𝛼</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𝑔</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r>
                        <a:rPr lang="en-US" sz="2400" i="1">
                          <a:latin typeface="Cambria Math" panose="02040503050406030204" pitchFamily="18" charset="0"/>
                          <a:ea typeface="Myriad Pro" charset="0"/>
                          <a:cs typeface="Myriad Pro" charset="0"/>
                        </a:rPr>
                        <m:t>      </m:t>
                      </m:r>
                      <m:r>
                        <m:rPr>
                          <m:sty m:val="p"/>
                        </m:rPr>
                        <a:rPr lang="en-US" sz="2400">
                          <a:latin typeface="Cambria Math" panose="02040503050406030204" pitchFamily="18" charset="0"/>
                          <a:ea typeface="Myriad Pro" charset="0"/>
                          <a:cs typeface="Myriad Pro" charset="0"/>
                        </a:rPr>
                        <m:t>where</m:t>
                      </m:r>
                      <m:r>
                        <a:rPr lang="en-US" sz="2400">
                          <a:latin typeface="Cambria Math" panose="02040503050406030204" pitchFamily="18" charset="0"/>
                          <a:ea typeface="Myriad Pro" charset="0"/>
                          <a:cs typeface="Myriad Pro" charset="0"/>
                        </a:rPr>
                        <m:t>   </m:t>
                      </m:r>
                      <m:func>
                        <m:funcPr>
                          <m:ctrlPr>
                            <a:rPr lang="en-US" sz="2400" i="1">
                              <a:latin typeface="Cambria Math" panose="02040503050406030204" pitchFamily="18" charset="0"/>
                              <a:ea typeface="Myriad Pro" charset="0"/>
                              <a:cs typeface="Myriad Pro" charset="0"/>
                            </a:rPr>
                          </m:ctrlPr>
                        </m:funcPr>
                        <m:fName>
                          <m:limLow>
                            <m:limLowPr>
                              <m:ctrlPr>
                                <a:rPr lang="en-US" sz="2400" i="1">
                                  <a:latin typeface="Cambria Math" panose="02040503050406030204" pitchFamily="18" charset="0"/>
                                  <a:ea typeface="Myriad Pro" charset="0"/>
                                  <a:cs typeface="Myriad Pro" charset="0"/>
                                </a:rPr>
                              </m:ctrlPr>
                            </m:limLowPr>
                            <m:e>
                              <m:r>
                                <m:rPr>
                                  <m:sty m:val="p"/>
                                </m:rPr>
                                <a:rPr lang="en-US" sz="2400">
                                  <a:latin typeface="Cambria Math" panose="02040503050406030204" pitchFamily="18" charset="0"/>
                                  <a:ea typeface="Myriad Pro" charset="0"/>
                                  <a:cs typeface="Myriad Pro" charset="0"/>
                                </a:rPr>
                                <m:t>lim</m:t>
                              </m:r>
                            </m:e>
                            <m:lim>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𝑎</m:t>
                              </m:r>
                            </m:lim>
                          </m:limLow>
                        </m:fName>
                        <m:e>
                          <m:r>
                            <a:rPr lang="en-US" sz="2400" i="1">
                              <a:latin typeface="Cambria Math" panose="02040503050406030204" pitchFamily="18" charset="0"/>
                              <a:ea typeface="Myriad Pro" charset="0"/>
                              <a:cs typeface="Myriad Pro" charset="0"/>
                            </a:rPr>
                            <m:t>𝛼</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e>
                      </m:func>
                      <m:r>
                        <a:rPr lang="en-US" sz="2400" i="1">
                          <a:latin typeface="Cambria Math" panose="02040503050406030204" pitchFamily="18" charset="0"/>
                          <a:ea typeface="Myriad Pro" charset="0"/>
                          <a:cs typeface="Myriad Pro" charset="0"/>
                        </a:rPr>
                        <m:t>=0</m:t>
                      </m:r>
                    </m:oMath>
                  </m:oMathPara>
                </a14:m>
                <a:endParaRPr lang="en-US" sz="2400" dirty="0">
                  <a:ea typeface="Myriad Pro" charset="0"/>
                  <a:cs typeface="Myriad Pro" charset="0"/>
                </a:endParaRPr>
              </a:p>
            </p:txBody>
          </p:sp>
        </mc:Choice>
        <mc:Fallback xmlns="">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925168"/>
              </a:xfrm>
              <a:prstGeom prst="rect">
                <a:avLst/>
              </a:prstGeom>
              <a:blipFill>
                <a:blip r:embed="rId2"/>
                <a:stretch>
                  <a:fillRect l="-1007" t="-8108" b="-1351"/>
                </a:stretch>
              </a:blipFill>
            </p:spPr>
            <p:txBody>
              <a:bodyPr/>
              <a:lstStyle/>
              <a:p>
                <a:r>
                  <a:rPr lang="ru-RU">
                    <a:noFill/>
                  </a:rPr>
                  <a:t> </a:t>
                </a:r>
              </a:p>
            </p:txBody>
          </p:sp>
        </mc:Fallback>
      </mc:AlternateContent>
    </p:spTree>
    <p:extLst>
      <p:ext uri="{BB962C8B-B14F-4D97-AF65-F5344CB8AC3E}">
        <p14:creationId xmlns:p14="http://schemas.microsoft.com/office/powerpoint/2010/main" val="20601688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Little-o notation</a:t>
            </a:r>
            <a:endParaRPr lang="ru-RU" sz="3200" b="1" dirty="0">
              <a:solidFill>
                <a:schemeClr val="accent1">
                  <a:lumMod val="75000"/>
                </a:schemeClr>
              </a:solidFill>
              <a:latin typeface="+mn-lt"/>
              <a:cs typeface="Times New Roman" pitchFamily="18" charset="0"/>
            </a:endParaRPr>
          </a:p>
        </p:txBody>
      </p:sp>
      <mc:AlternateContent xmlns:mc="http://schemas.openxmlformats.org/markup-compatibility/2006" xmlns:a14="http://schemas.microsoft.com/office/drawing/2010/main">
        <mc:Choice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92516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In other words, </a:t>
                </a:r>
                <a14:m>
                  <m:oMath xmlns:m="http://schemas.openxmlformats.org/officeDocument/2006/math">
                    <m:r>
                      <a:rPr lang="en-US" sz="2400" i="1">
                        <a:latin typeface="Cambria Math" panose="02040503050406030204" pitchFamily="18" charset="0"/>
                        <a:ea typeface="Myriad Pro" charset="0"/>
                        <a:cs typeface="Myriad Pro" charset="0"/>
                      </a:rPr>
                      <m:t>𝑓</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r>
                      <a:rPr lang="en-US" sz="2400" i="1">
                        <a:latin typeface="Cambria Math" panose="02040503050406030204" pitchFamily="18" charset="0"/>
                        <a:ea typeface="Myriad Pro" charset="0"/>
                        <a:cs typeface="Myriad Pro" charset="0"/>
                      </a:rPr>
                      <m:t>=</m:t>
                    </m:r>
                    <m:bar>
                      <m:barPr>
                        <m:pos m:val="top"/>
                        <m:ctrlPr>
                          <a:rPr lang="en-US" sz="2400" i="1">
                            <a:latin typeface="Cambria Math" panose="02040503050406030204" pitchFamily="18" charset="0"/>
                          </a:rPr>
                        </m:ctrlPr>
                      </m:barPr>
                      <m:e>
                        <m:r>
                          <a:rPr lang="en-US" sz="2400" i="1">
                            <a:latin typeface="Cambria Math" panose="02040503050406030204" pitchFamily="18" charset="0"/>
                          </a:rPr>
                          <m:t>𝑜</m:t>
                        </m:r>
                      </m:e>
                    </m:bar>
                    <m:r>
                      <a:rPr lang="en-US" sz="2400" i="1">
                        <a:latin typeface="Cambria Math" panose="02040503050406030204" pitchFamily="18" charset="0"/>
                      </a:rPr>
                      <m:t>(</m:t>
                    </m:r>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oMath>
                </a14:m>
                <a:r>
                  <a:rPr lang="en-US" sz="2400" dirty="0">
                    <a:ea typeface="Myriad Pro" charset="0"/>
                    <a:cs typeface="Myriad Pro" charset="0"/>
                  </a:rPr>
                  <a:t> means that</a:t>
                </a:r>
              </a:p>
              <a:p>
                <a:pPr marL="0" indent="0">
                  <a:lnSpc>
                    <a:spcPts val="2700"/>
                  </a:lnSpc>
                  <a:spcBef>
                    <a:spcPts val="0"/>
                  </a:spcBef>
                  <a:spcAft>
                    <a:spcPts val="900"/>
                  </a:spcAft>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Myriad Pro" charset="0"/>
                          <a:cs typeface="Myriad Pro" charset="0"/>
                        </a:rPr>
                        <m:t>𝑓</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𝛼</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𝑔</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r>
                        <a:rPr lang="en-US" sz="2400" i="1">
                          <a:latin typeface="Cambria Math" panose="02040503050406030204" pitchFamily="18" charset="0"/>
                          <a:ea typeface="Myriad Pro" charset="0"/>
                          <a:cs typeface="Myriad Pro" charset="0"/>
                        </a:rPr>
                        <m:t>      </m:t>
                      </m:r>
                      <m:r>
                        <m:rPr>
                          <m:sty m:val="p"/>
                        </m:rPr>
                        <a:rPr lang="en-US" sz="2400">
                          <a:latin typeface="Cambria Math" panose="02040503050406030204" pitchFamily="18" charset="0"/>
                          <a:ea typeface="Myriad Pro" charset="0"/>
                          <a:cs typeface="Myriad Pro" charset="0"/>
                        </a:rPr>
                        <m:t>where</m:t>
                      </m:r>
                      <m:r>
                        <a:rPr lang="en-US" sz="2400">
                          <a:latin typeface="Cambria Math" panose="02040503050406030204" pitchFamily="18" charset="0"/>
                          <a:ea typeface="Myriad Pro" charset="0"/>
                          <a:cs typeface="Myriad Pro" charset="0"/>
                        </a:rPr>
                        <m:t>   </m:t>
                      </m:r>
                      <m:func>
                        <m:funcPr>
                          <m:ctrlPr>
                            <a:rPr lang="en-US" sz="2400" i="1">
                              <a:latin typeface="Cambria Math" panose="02040503050406030204" pitchFamily="18" charset="0"/>
                              <a:ea typeface="Myriad Pro" charset="0"/>
                              <a:cs typeface="Myriad Pro" charset="0"/>
                            </a:rPr>
                          </m:ctrlPr>
                        </m:funcPr>
                        <m:fName>
                          <m:limLow>
                            <m:limLowPr>
                              <m:ctrlPr>
                                <a:rPr lang="en-US" sz="2400" i="1">
                                  <a:latin typeface="Cambria Math" panose="02040503050406030204" pitchFamily="18" charset="0"/>
                                  <a:ea typeface="Myriad Pro" charset="0"/>
                                  <a:cs typeface="Myriad Pro" charset="0"/>
                                </a:rPr>
                              </m:ctrlPr>
                            </m:limLowPr>
                            <m:e>
                              <m:r>
                                <m:rPr>
                                  <m:sty m:val="p"/>
                                </m:rPr>
                                <a:rPr lang="en-US" sz="2400">
                                  <a:latin typeface="Cambria Math" panose="02040503050406030204" pitchFamily="18" charset="0"/>
                                  <a:ea typeface="Myriad Pro" charset="0"/>
                                  <a:cs typeface="Myriad Pro" charset="0"/>
                                </a:rPr>
                                <m:t>lim</m:t>
                              </m:r>
                            </m:e>
                            <m:lim>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𝑎</m:t>
                              </m:r>
                            </m:lim>
                          </m:limLow>
                        </m:fName>
                        <m:e>
                          <m:r>
                            <a:rPr lang="en-US" sz="2400" i="1">
                              <a:latin typeface="Cambria Math" panose="02040503050406030204" pitchFamily="18" charset="0"/>
                              <a:ea typeface="Myriad Pro" charset="0"/>
                              <a:cs typeface="Myriad Pro" charset="0"/>
                            </a:rPr>
                            <m:t>𝛼</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e>
                      </m:func>
                      <m:r>
                        <a:rPr lang="en-US" sz="2400" i="1">
                          <a:latin typeface="Cambria Math" panose="02040503050406030204" pitchFamily="18" charset="0"/>
                          <a:ea typeface="Myriad Pro" charset="0"/>
                          <a:cs typeface="Myriad Pro" charset="0"/>
                        </a:rPr>
                        <m:t>=0</m:t>
                      </m:r>
                    </m:oMath>
                  </m:oMathPara>
                </a14:m>
                <a:endParaRPr lang="en-US" sz="2400" dirty="0">
                  <a:ea typeface="Myriad Pro" charset="0"/>
                  <a:cs typeface="Myriad Pro" charset="0"/>
                </a:endParaRPr>
              </a:p>
            </p:txBody>
          </p:sp>
        </mc:Choice>
        <mc:Fallback xmlns="">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925168"/>
              </a:xfrm>
              <a:prstGeom prst="rect">
                <a:avLst/>
              </a:prstGeom>
              <a:blipFill>
                <a:blip r:embed="rId2"/>
                <a:stretch>
                  <a:fillRect l="-1007" t="-8108" b="-1351"/>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6" name="Содержимое 2">
                <a:extLst>
                  <a:ext uri="{FF2B5EF4-FFF2-40B4-BE49-F238E27FC236}">
                    <a16:creationId xmlns:a16="http://schemas.microsoft.com/office/drawing/2014/main" id="{7008244F-2B9C-6747-8293-A1717968BBBD}"/>
                  </a:ext>
                </a:extLst>
              </p:cNvPr>
              <p:cNvSpPr txBox="1">
                <a:spLocks/>
              </p:cNvSpPr>
              <p:nvPr/>
            </p:nvSpPr>
            <p:spPr>
              <a:xfrm>
                <a:off x="161764" y="1567728"/>
                <a:ext cx="8820472" cy="1429224"/>
              </a:xfrm>
              <a:prstGeom prst="rect">
                <a:avLst/>
              </a:prstGeom>
              <a:ln w="19050">
                <a:solidFill>
                  <a:schemeClr val="accent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As a result:</a:t>
                </a:r>
              </a:p>
              <a:p>
                <a:pPr marL="0" indent="0">
                  <a:lnSpc>
                    <a:spcPts val="2700"/>
                  </a:lnSpc>
                  <a:spcBef>
                    <a:spcPts val="0"/>
                  </a:spcBef>
                  <a:spcAft>
                    <a:spcPts val="90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Myriad Pro" charset="0"/>
                          <a:cs typeface="Myriad Pro" charset="0"/>
                        </a:rPr>
                        <m:t>𝑓</m:t>
                      </m:r>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e>
                      </m:d>
                      <m:r>
                        <a:rPr lang="en-US" sz="2400" b="0" i="1" smtClean="0">
                          <a:latin typeface="Cambria Math" panose="02040503050406030204" pitchFamily="18" charset="0"/>
                          <a:ea typeface="Myriad Pro" charset="0"/>
                          <a:cs typeface="Myriad Pro" charset="0"/>
                        </a:rPr>
                        <m:t>=</m:t>
                      </m:r>
                      <m:bar>
                        <m:barPr>
                          <m:pos m:val="top"/>
                          <m:ctrlPr>
                            <a:rPr lang="en-US" sz="2400" b="0" i="1" smtClean="0">
                              <a:latin typeface="Cambria Math" panose="02040503050406030204" pitchFamily="18" charset="0"/>
                            </a:rPr>
                          </m:ctrlPr>
                        </m:barPr>
                        <m:e>
                          <m:r>
                            <a:rPr lang="en-US" sz="2400" b="0" i="1" smtClean="0">
                              <a:latin typeface="Cambria Math" panose="02040503050406030204" pitchFamily="18" charset="0"/>
                            </a:rPr>
                            <m:t>𝑜</m:t>
                          </m:r>
                        </m:e>
                      </m:ba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r>
                        <a:rPr lang="en-US" sz="2400" b="0" i="1" smtClean="0">
                          <a:latin typeface="Cambria Math" panose="02040503050406030204" pitchFamily="18" charset="0"/>
                        </a:rPr>
                        <m:t>, </m:t>
                      </m:r>
                      <m:r>
                        <m:rPr>
                          <m:sty m:val="p"/>
                        </m:rPr>
                        <a:rPr lang="en-US" sz="2400" b="0" i="0" smtClean="0">
                          <a:latin typeface="Cambria Math" panose="02040503050406030204" pitchFamily="18" charset="0"/>
                        </a:rPr>
                        <m:t>as</m:t>
                      </m:r>
                      <m:r>
                        <a:rPr lang="en-US" sz="2400" b="0" i="1" smtClean="0">
                          <a:latin typeface="Cambria Math" panose="02040503050406030204" pitchFamily="18" charset="0"/>
                        </a:rPr>
                        <m:t> </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𝑎</m:t>
                      </m:r>
                      <m:r>
                        <a:rPr lang="en-US" sz="2400" b="0" i="1" smtClean="0">
                          <a:latin typeface="Cambria Math" panose="02040503050406030204" pitchFamily="18" charset="0"/>
                        </a:rPr>
                        <m:t> ⟺ </m:t>
                      </m:r>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lim</m:t>
                              </m:r>
                            </m:e>
                            <m:lim>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𝑎</m:t>
                              </m:r>
                            </m:lim>
                          </m:limLow>
                        </m:fName>
                        <m:e>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=0</m:t>
                          </m:r>
                        </m:e>
                      </m:func>
                    </m:oMath>
                  </m:oMathPara>
                </a14:m>
                <a:endParaRPr lang="en-US" sz="2400" dirty="0">
                  <a:ea typeface="Myriad Pro" charset="0"/>
                  <a:cs typeface="Myriad Pro" charset="0"/>
                </a:endParaRPr>
              </a:p>
              <a:p>
                <a:pPr marL="0" indent="0">
                  <a:lnSpc>
                    <a:spcPts val="2700"/>
                  </a:lnSpc>
                  <a:spcBef>
                    <a:spcPts val="0"/>
                  </a:spcBef>
                  <a:spcAft>
                    <a:spcPts val="900"/>
                  </a:spcAft>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ea typeface="Myriad Pro" charset="0"/>
                          <a:cs typeface="Myriad Pro" charset="0"/>
                        </a:rPr>
                        <m:t>if</m:t>
                      </m:r>
                      <m:r>
                        <a:rPr lang="en-US" sz="2400" b="0" i="1" smtClean="0">
                          <a:latin typeface="Cambria Math" panose="02040503050406030204" pitchFamily="18" charset="0"/>
                          <a:ea typeface="Myriad Pro" charset="0"/>
                          <a:cs typeface="Myriad Pro" charset="0"/>
                        </a:rPr>
                        <m:t> </m:t>
                      </m:r>
                      <m:func>
                        <m:funcPr>
                          <m:ctrlPr>
                            <a:rPr lang="en-US" sz="2400" b="0" i="1" smtClean="0">
                              <a:latin typeface="Cambria Math" panose="02040503050406030204" pitchFamily="18" charset="0"/>
                              <a:ea typeface="Myriad Pro" charset="0"/>
                              <a:cs typeface="Myriad Pro" charset="0"/>
                            </a:rPr>
                          </m:ctrlPr>
                        </m:funcPr>
                        <m:fName>
                          <m:limLow>
                            <m:limLowPr>
                              <m:ctrlPr>
                                <a:rPr lang="en-US" sz="2400" b="0" i="1" smtClean="0">
                                  <a:latin typeface="Cambria Math" panose="02040503050406030204" pitchFamily="18" charset="0"/>
                                  <a:ea typeface="Myriad Pro" charset="0"/>
                                  <a:cs typeface="Myriad Pro" charset="0"/>
                                </a:rPr>
                              </m:ctrlPr>
                            </m:limLowPr>
                            <m:e>
                              <m:r>
                                <m:rPr>
                                  <m:sty m:val="p"/>
                                </m:rPr>
                                <a:rPr lang="en-US" sz="2400" b="0" i="0" smtClean="0">
                                  <a:latin typeface="Cambria Math" panose="02040503050406030204" pitchFamily="18" charset="0"/>
                                  <a:ea typeface="Myriad Pro" charset="0"/>
                                  <a:cs typeface="Myriad Pro" charset="0"/>
                                </a:rPr>
                                <m:t>lim</m:t>
                              </m:r>
                            </m:e>
                            <m:lim>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𝑎</m:t>
                              </m:r>
                            </m:lim>
                          </m:limLow>
                        </m:fName>
                        <m:e>
                          <m:r>
                            <a:rPr lang="en-US" sz="2400" b="0" i="1" smtClean="0">
                              <a:latin typeface="Cambria Math" panose="02040503050406030204" pitchFamily="18" charset="0"/>
                              <a:ea typeface="Myriad Pro" charset="0"/>
                              <a:cs typeface="Myriad Pro" charset="0"/>
                            </a:rPr>
                            <m:t>𝑓</m:t>
                          </m:r>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e>
                          </m:d>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𝐴</m:t>
                          </m:r>
                          <m:r>
                            <a:rPr lang="en-US" sz="2400" b="0" i="1" smtClean="0">
                              <a:latin typeface="Cambria Math" panose="02040503050406030204" pitchFamily="18" charset="0"/>
                              <a:ea typeface="Myriad Pro" charset="0"/>
                              <a:cs typeface="Myriad Pro" charset="0"/>
                            </a:rPr>
                            <m:t>      ⟹      </m:t>
                          </m:r>
                          <m:r>
                            <a:rPr lang="en-US" sz="2400" b="0" i="1" smtClean="0">
                              <a:latin typeface="Cambria Math" panose="02040503050406030204" pitchFamily="18" charset="0"/>
                              <a:ea typeface="Myriad Pro" charset="0"/>
                              <a:cs typeface="Myriad Pro" charset="0"/>
                            </a:rPr>
                            <m:t>𝑓</m:t>
                          </m:r>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e>
                          </m:d>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𝐴</m:t>
                          </m:r>
                          <m:r>
                            <a:rPr lang="en-US" sz="2400" b="0" i="1" smtClean="0">
                              <a:latin typeface="Cambria Math" panose="02040503050406030204" pitchFamily="18" charset="0"/>
                              <a:ea typeface="Myriad Pro" charset="0"/>
                              <a:cs typeface="Myriad Pro" charset="0"/>
                            </a:rPr>
                            <m:t>+</m:t>
                          </m:r>
                          <m:bar>
                            <m:barPr>
                              <m:pos m:val="top"/>
                              <m:ctrlPr>
                                <a:rPr lang="en-US" sz="2400" b="0" i="1" smtClean="0">
                                  <a:latin typeface="Cambria Math" panose="02040503050406030204" pitchFamily="18" charset="0"/>
                                  <a:ea typeface="Myriad Pro" charset="0"/>
                                  <a:cs typeface="Myriad Pro" charset="0"/>
                                </a:rPr>
                              </m:ctrlPr>
                            </m:barPr>
                            <m:e>
                              <m:r>
                                <a:rPr lang="en-US" sz="2400" b="0" i="1" smtClean="0">
                                  <a:latin typeface="Cambria Math" panose="02040503050406030204" pitchFamily="18" charset="0"/>
                                  <a:ea typeface="Myriad Pro" charset="0"/>
                                  <a:cs typeface="Myriad Pro" charset="0"/>
                                </a:rPr>
                                <m:t>𝑜</m:t>
                              </m:r>
                            </m:e>
                          </m:bar>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1</m:t>
                              </m:r>
                            </m:e>
                          </m:d>
                          <m:r>
                            <a:rPr lang="en-US" sz="2400" b="0" i="1" smtClean="0">
                              <a:latin typeface="Cambria Math" panose="02040503050406030204" pitchFamily="18" charset="0"/>
                              <a:ea typeface="Myriad Pro" charset="0"/>
                              <a:cs typeface="Myriad Pro" charset="0"/>
                            </a:rPr>
                            <m:t>, </m:t>
                          </m:r>
                          <m:r>
                            <m:rPr>
                              <m:sty m:val="p"/>
                            </m:rPr>
                            <a:rPr lang="en-US" sz="2400" b="0" i="0" smtClean="0">
                              <a:latin typeface="Cambria Math" panose="02040503050406030204" pitchFamily="18" charset="0"/>
                              <a:ea typeface="Myriad Pro" charset="0"/>
                              <a:cs typeface="Myriad Pro" charset="0"/>
                            </a:rPr>
                            <m:t>as</m:t>
                          </m:r>
                          <m:r>
                            <a:rPr lang="en-US" sz="2400" b="0" i="1" smtClean="0">
                              <a:latin typeface="Cambria Math" panose="02040503050406030204" pitchFamily="18" charset="0"/>
                              <a:ea typeface="Myriad Pro" charset="0"/>
                              <a:cs typeface="Myriad Pro" charset="0"/>
                            </a:rPr>
                            <m:t> </m:t>
                          </m:r>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𝑎</m:t>
                          </m:r>
                        </m:e>
                      </m:func>
                    </m:oMath>
                  </m:oMathPara>
                </a14:m>
                <a:endParaRPr lang="en-US" sz="2400" dirty="0">
                  <a:ea typeface="Myriad Pro" charset="0"/>
                  <a:cs typeface="Myriad Pro" charset="0"/>
                </a:endParaRPr>
              </a:p>
            </p:txBody>
          </p:sp>
        </mc:Choice>
        <mc:Fallback>
          <p:sp>
            <p:nvSpPr>
              <p:cNvPr id="6" name="Содержимое 2">
                <a:extLst>
                  <a:ext uri="{FF2B5EF4-FFF2-40B4-BE49-F238E27FC236}">
                    <a16:creationId xmlns:a16="http://schemas.microsoft.com/office/drawing/2014/main" id="{7008244F-2B9C-6747-8293-A1717968BBBD}"/>
                  </a:ext>
                </a:extLst>
              </p:cNvPr>
              <p:cNvSpPr txBox="1">
                <a:spLocks noRot="1" noChangeAspect="1" noMove="1" noResize="1" noEditPoints="1" noAdjustHandles="1" noChangeArrowheads="1" noChangeShapeType="1" noTextEdit="1"/>
              </p:cNvSpPr>
              <p:nvPr/>
            </p:nvSpPr>
            <p:spPr>
              <a:xfrm>
                <a:off x="161764" y="1567728"/>
                <a:ext cx="8820472" cy="1429224"/>
              </a:xfrm>
              <a:prstGeom prst="rect">
                <a:avLst/>
              </a:prstGeom>
              <a:blipFill>
                <a:blip r:embed="rId3"/>
                <a:stretch>
                  <a:fillRect l="-1006" t="-3448"/>
                </a:stretch>
              </a:blipFill>
              <a:ln w="19050">
                <a:solidFill>
                  <a:schemeClr val="accent1"/>
                </a:solidFill>
              </a:ln>
            </p:spPr>
            <p:txBody>
              <a:bodyPr/>
              <a:lstStyle/>
              <a:p>
                <a:r>
                  <a:rPr lang="ru-RU">
                    <a:noFill/>
                  </a:rPr>
                  <a:t> </a:t>
                </a:r>
              </a:p>
            </p:txBody>
          </p:sp>
        </mc:Fallback>
      </mc:AlternateContent>
    </p:spTree>
    <p:extLst>
      <p:ext uri="{BB962C8B-B14F-4D97-AF65-F5344CB8AC3E}">
        <p14:creationId xmlns:p14="http://schemas.microsoft.com/office/powerpoint/2010/main" val="29476576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Little-o notation</a:t>
            </a:r>
            <a:endParaRPr lang="ru-RU" sz="3200" b="1" dirty="0">
              <a:solidFill>
                <a:schemeClr val="accent1">
                  <a:lumMod val="75000"/>
                </a:schemeClr>
              </a:solidFill>
              <a:latin typeface="+mn-lt"/>
              <a:cs typeface="Times New Roman" pitchFamily="18" charset="0"/>
            </a:endParaRPr>
          </a:p>
        </p:txBody>
      </p:sp>
      <mc:AlternateContent xmlns:mc="http://schemas.openxmlformats.org/markup-compatibility/2006" xmlns:a14="http://schemas.microsoft.com/office/drawing/2010/main">
        <mc:Choice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92516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In other words, </a:t>
                </a:r>
                <a14:m>
                  <m:oMath xmlns:m="http://schemas.openxmlformats.org/officeDocument/2006/math">
                    <m:r>
                      <a:rPr lang="en-US" sz="2400" i="1">
                        <a:latin typeface="Cambria Math" panose="02040503050406030204" pitchFamily="18" charset="0"/>
                        <a:ea typeface="Myriad Pro" charset="0"/>
                        <a:cs typeface="Myriad Pro" charset="0"/>
                      </a:rPr>
                      <m:t>𝑓</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r>
                      <a:rPr lang="en-US" sz="2400" i="1">
                        <a:latin typeface="Cambria Math" panose="02040503050406030204" pitchFamily="18" charset="0"/>
                        <a:ea typeface="Myriad Pro" charset="0"/>
                        <a:cs typeface="Myriad Pro" charset="0"/>
                      </a:rPr>
                      <m:t>=</m:t>
                    </m:r>
                    <m:bar>
                      <m:barPr>
                        <m:pos m:val="top"/>
                        <m:ctrlPr>
                          <a:rPr lang="en-US" sz="2400" i="1">
                            <a:latin typeface="Cambria Math" panose="02040503050406030204" pitchFamily="18" charset="0"/>
                          </a:rPr>
                        </m:ctrlPr>
                      </m:barPr>
                      <m:e>
                        <m:r>
                          <a:rPr lang="en-US" sz="2400" i="1">
                            <a:latin typeface="Cambria Math" panose="02040503050406030204" pitchFamily="18" charset="0"/>
                          </a:rPr>
                          <m:t>𝑜</m:t>
                        </m:r>
                      </m:e>
                    </m:bar>
                    <m:r>
                      <a:rPr lang="en-US" sz="2400" i="1">
                        <a:latin typeface="Cambria Math" panose="02040503050406030204" pitchFamily="18" charset="0"/>
                      </a:rPr>
                      <m:t>(</m:t>
                    </m:r>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oMath>
                </a14:m>
                <a:r>
                  <a:rPr lang="en-US" sz="2400" dirty="0">
                    <a:ea typeface="Myriad Pro" charset="0"/>
                    <a:cs typeface="Myriad Pro" charset="0"/>
                  </a:rPr>
                  <a:t> means that</a:t>
                </a:r>
              </a:p>
              <a:p>
                <a:pPr marL="0" indent="0">
                  <a:lnSpc>
                    <a:spcPts val="2700"/>
                  </a:lnSpc>
                  <a:spcBef>
                    <a:spcPts val="0"/>
                  </a:spcBef>
                  <a:spcAft>
                    <a:spcPts val="900"/>
                  </a:spcAft>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Myriad Pro" charset="0"/>
                          <a:cs typeface="Myriad Pro" charset="0"/>
                        </a:rPr>
                        <m:t>𝑓</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𝛼</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𝑔</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e>
                      </m:d>
                      <m:r>
                        <a:rPr lang="en-US" sz="2400" i="1">
                          <a:latin typeface="Cambria Math" panose="02040503050406030204" pitchFamily="18" charset="0"/>
                          <a:ea typeface="Myriad Pro" charset="0"/>
                          <a:cs typeface="Myriad Pro" charset="0"/>
                        </a:rPr>
                        <m:t>      </m:t>
                      </m:r>
                      <m:r>
                        <m:rPr>
                          <m:sty m:val="p"/>
                        </m:rPr>
                        <a:rPr lang="en-US" sz="2400">
                          <a:latin typeface="Cambria Math" panose="02040503050406030204" pitchFamily="18" charset="0"/>
                          <a:ea typeface="Myriad Pro" charset="0"/>
                          <a:cs typeface="Myriad Pro" charset="0"/>
                        </a:rPr>
                        <m:t>where</m:t>
                      </m:r>
                      <m:r>
                        <a:rPr lang="en-US" sz="2400">
                          <a:latin typeface="Cambria Math" panose="02040503050406030204" pitchFamily="18" charset="0"/>
                          <a:ea typeface="Myriad Pro" charset="0"/>
                          <a:cs typeface="Myriad Pro" charset="0"/>
                        </a:rPr>
                        <m:t>   </m:t>
                      </m:r>
                      <m:func>
                        <m:funcPr>
                          <m:ctrlPr>
                            <a:rPr lang="en-US" sz="2400" i="1">
                              <a:latin typeface="Cambria Math" panose="02040503050406030204" pitchFamily="18" charset="0"/>
                              <a:ea typeface="Myriad Pro" charset="0"/>
                              <a:cs typeface="Myriad Pro" charset="0"/>
                            </a:rPr>
                          </m:ctrlPr>
                        </m:funcPr>
                        <m:fName>
                          <m:limLow>
                            <m:limLowPr>
                              <m:ctrlPr>
                                <a:rPr lang="en-US" sz="2400" i="1">
                                  <a:latin typeface="Cambria Math" panose="02040503050406030204" pitchFamily="18" charset="0"/>
                                  <a:ea typeface="Myriad Pro" charset="0"/>
                                  <a:cs typeface="Myriad Pro" charset="0"/>
                                </a:rPr>
                              </m:ctrlPr>
                            </m:limLowPr>
                            <m:e>
                              <m:r>
                                <m:rPr>
                                  <m:sty m:val="p"/>
                                </m:rPr>
                                <a:rPr lang="en-US" sz="2400">
                                  <a:latin typeface="Cambria Math" panose="02040503050406030204" pitchFamily="18" charset="0"/>
                                  <a:ea typeface="Myriad Pro" charset="0"/>
                                  <a:cs typeface="Myriad Pro" charset="0"/>
                                </a:rPr>
                                <m:t>lim</m:t>
                              </m:r>
                            </m:e>
                            <m:lim>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𝑎</m:t>
                              </m:r>
                            </m:lim>
                          </m:limLow>
                        </m:fName>
                        <m:e>
                          <m:r>
                            <a:rPr lang="en-US" sz="2400" i="1">
                              <a:latin typeface="Cambria Math" panose="02040503050406030204" pitchFamily="18" charset="0"/>
                              <a:ea typeface="Myriad Pro" charset="0"/>
                              <a:cs typeface="Myriad Pro" charset="0"/>
                            </a:rPr>
                            <m:t>𝛼</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e>
                      </m:func>
                      <m:r>
                        <a:rPr lang="en-US" sz="2400" i="1">
                          <a:latin typeface="Cambria Math" panose="02040503050406030204" pitchFamily="18" charset="0"/>
                          <a:ea typeface="Myriad Pro" charset="0"/>
                          <a:cs typeface="Myriad Pro" charset="0"/>
                        </a:rPr>
                        <m:t>=0</m:t>
                      </m:r>
                    </m:oMath>
                  </m:oMathPara>
                </a14:m>
                <a:endParaRPr lang="en-US" sz="2400" dirty="0">
                  <a:ea typeface="Myriad Pro" charset="0"/>
                  <a:cs typeface="Myriad Pro" charset="0"/>
                </a:endParaRPr>
              </a:p>
            </p:txBody>
          </p:sp>
        </mc:Choice>
        <mc:Fallback xmlns="">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925168"/>
              </a:xfrm>
              <a:prstGeom prst="rect">
                <a:avLst/>
              </a:prstGeom>
              <a:blipFill>
                <a:blip r:embed="rId2"/>
                <a:stretch>
                  <a:fillRect l="-1007" t="-8108" b="-1351"/>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6" name="Содержимое 2">
                <a:extLst>
                  <a:ext uri="{FF2B5EF4-FFF2-40B4-BE49-F238E27FC236}">
                    <a16:creationId xmlns:a16="http://schemas.microsoft.com/office/drawing/2014/main" id="{7008244F-2B9C-6747-8293-A1717968BBBD}"/>
                  </a:ext>
                </a:extLst>
              </p:cNvPr>
              <p:cNvSpPr txBox="1">
                <a:spLocks/>
              </p:cNvSpPr>
              <p:nvPr/>
            </p:nvSpPr>
            <p:spPr>
              <a:xfrm>
                <a:off x="161764" y="1567728"/>
                <a:ext cx="8820472" cy="1429224"/>
              </a:xfrm>
              <a:prstGeom prst="rect">
                <a:avLst/>
              </a:prstGeom>
              <a:ln w="19050">
                <a:solidFill>
                  <a:schemeClr val="accent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As a result:</a:t>
                </a:r>
              </a:p>
              <a:p>
                <a:pPr marL="0" indent="0">
                  <a:lnSpc>
                    <a:spcPts val="2700"/>
                  </a:lnSpc>
                  <a:spcBef>
                    <a:spcPts val="0"/>
                  </a:spcBef>
                  <a:spcAft>
                    <a:spcPts val="90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Myriad Pro" charset="0"/>
                          <a:cs typeface="Myriad Pro" charset="0"/>
                        </a:rPr>
                        <m:t>𝑓</m:t>
                      </m:r>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e>
                      </m:d>
                      <m:r>
                        <a:rPr lang="en-US" sz="2400" b="0" i="1" smtClean="0">
                          <a:latin typeface="Cambria Math" panose="02040503050406030204" pitchFamily="18" charset="0"/>
                          <a:ea typeface="Myriad Pro" charset="0"/>
                          <a:cs typeface="Myriad Pro" charset="0"/>
                        </a:rPr>
                        <m:t>=</m:t>
                      </m:r>
                      <m:bar>
                        <m:barPr>
                          <m:pos m:val="top"/>
                          <m:ctrlPr>
                            <a:rPr lang="en-US" sz="2400" b="0" i="1" smtClean="0">
                              <a:latin typeface="Cambria Math" panose="02040503050406030204" pitchFamily="18" charset="0"/>
                            </a:rPr>
                          </m:ctrlPr>
                        </m:barPr>
                        <m:e>
                          <m:r>
                            <a:rPr lang="en-US" sz="2400" b="0" i="1" smtClean="0">
                              <a:latin typeface="Cambria Math" panose="02040503050406030204" pitchFamily="18" charset="0"/>
                            </a:rPr>
                            <m:t>𝑜</m:t>
                          </m:r>
                        </m:e>
                      </m:ba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r>
                        <a:rPr lang="en-US" sz="2400" b="0" i="1" smtClean="0">
                          <a:latin typeface="Cambria Math" panose="02040503050406030204" pitchFamily="18" charset="0"/>
                        </a:rPr>
                        <m:t>, </m:t>
                      </m:r>
                      <m:r>
                        <m:rPr>
                          <m:sty m:val="p"/>
                        </m:rPr>
                        <a:rPr lang="en-US" sz="2400" b="0" i="0" smtClean="0">
                          <a:latin typeface="Cambria Math" panose="02040503050406030204" pitchFamily="18" charset="0"/>
                        </a:rPr>
                        <m:t>as</m:t>
                      </m:r>
                      <m:r>
                        <a:rPr lang="en-US" sz="2400" b="0" i="1" smtClean="0">
                          <a:latin typeface="Cambria Math" panose="02040503050406030204" pitchFamily="18" charset="0"/>
                        </a:rPr>
                        <m:t> </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𝑎</m:t>
                      </m:r>
                      <m:r>
                        <a:rPr lang="en-US" sz="2400" b="0" i="1" smtClean="0">
                          <a:latin typeface="Cambria Math" panose="02040503050406030204" pitchFamily="18" charset="0"/>
                        </a:rPr>
                        <m:t> ⟺ </m:t>
                      </m:r>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lim</m:t>
                              </m:r>
                            </m:e>
                            <m:lim>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𝑎</m:t>
                              </m:r>
                            </m:lim>
                          </m:limLow>
                        </m:fName>
                        <m:e>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=0</m:t>
                          </m:r>
                        </m:e>
                      </m:func>
                    </m:oMath>
                  </m:oMathPara>
                </a14:m>
                <a:endParaRPr lang="en-US" sz="2400" dirty="0">
                  <a:ea typeface="Myriad Pro" charset="0"/>
                  <a:cs typeface="Myriad Pro" charset="0"/>
                </a:endParaRPr>
              </a:p>
              <a:p>
                <a:pPr marL="0" indent="0">
                  <a:lnSpc>
                    <a:spcPts val="2700"/>
                  </a:lnSpc>
                  <a:spcBef>
                    <a:spcPts val="0"/>
                  </a:spcBef>
                  <a:spcAft>
                    <a:spcPts val="900"/>
                  </a:spcAft>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ea typeface="Myriad Pro" charset="0"/>
                          <a:cs typeface="Myriad Pro" charset="0"/>
                        </a:rPr>
                        <m:t>if</m:t>
                      </m:r>
                      <m:r>
                        <a:rPr lang="en-US" sz="2400" b="0" i="1" smtClean="0">
                          <a:latin typeface="Cambria Math" panose="02040503050406030204" pitchFamily="18" charset="0"/>
                          <a:ea typeface="Myriad Pro" charset="0"/>
                          <a:cs typeface="Myriad Pro" charset="0"/>
                        </a:rPr>
                        <m:t> </m:t>
                      </m:r>
                      <m:func>
                        <m:funcPr>
                          <m:ctrlPr>
                            <a:rPr lang="en-US" sz="2400" b="0" i="1" smtClean="0">
                              <a:latin typeface="Cambria Math" panose="02040503050406030204" pitchFamily="18" charset="0"/>
                              <a:ea typeface="Myriad Pro" charset="0"/>
                              <a:cs typeface="Myriad Pro" charset="0"/>
                            </a:rPr>
                          </m:ctrlPr>
                        </m:funcPr>
                        <m:fName>
                          <m:limLow>
                            <m:limLowPr>
                              <m:ctrlPr>
                                <a:rPr lang="en-US" sz="2400" b="0" i="1" smtClean="0">
                                  <a:latin typeface="Cambria Math" panose="02040503050406030204" pitchFamily="18" charset="0"/>
                                  <a:ea typeface="Myriad Pro" charset="0"/>
                                  <a:cs typeface="Myriad Pro" charset="0"/>
                                </a:rPr>
                              </m:ctrlPr>
                            </m:limLowPr>
                            <m:e>
                              <m:r>
                                <m:rPr>
                                  <m:sty m:val="p"/>
                                </m:rPr>
                                <a:rPr lang="en-US" sz="2400" b="0" i="0" smtClean="0">
                                  <a:latin typeface="Cambria Math" panose="02040503050406030204" pitchFamily="18" charset="0"/>
                                  <a:ea typeface="Myriad Pro" charset="0"/>
                                  <a:cs typeface="Myriad Pro" charset="0"/>
                                </a:rPr>
                                <m:t>lim</m:t>
                              </m:r>
                            </m:e>
                            <m:lim>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𝑎</m:t>
                              </m:r>
                            </m:lim>
                          </m:limLow>
                        </m:fName>
                        <m:e>
                          <m:r>
                            <a:rPr lang="en-US" sz="2400" b="0" i="1" smtClean="0">
                              <a:latin typeface="Cambria Math" panose="02040503050406030204" pitchFamily="18" charset="0"/>
                              <a:ea typeface="Myriad Pro" charset="0"/>
                              <a:cs typeface="Myriad Pro" charset="0"/>
                            </a:rPr>
                            <m:t>𝑓</m:t>
                          </m:r>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e>
                          </m:d>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𝐴</m:t>
                          </m:r>
                          <m:r>
                            <a:rPr lang="en-US" sz="2400" b="0" i="1" smtClean="0">
                              <a:latin typeface="Cambria Math" panose="02040503050406030204" pitchFamily="18" charset="0"/>
                              <a:ea typeface="Myriad Pro" charset="0"/>
                              <a:cs typeface="Myriad Pro" charset="0"/>
                            </a:rPr>
                            <m:t>      ⟹      </m:t>
                          </m:r>
                          <m:r>
                            <a:rPr lang="en-US" sz="2400" b="0" i="1" smtClean="0">
                              <a:latin typeface="Cambria Math" panose="02040503050406030204" pitchFamily="18" charset="0"/>
                              <a:ea typeface="Myriad Pro" charset="0"/>
                              <a:cs typeface="Myriad Pro" charset="0"/>
                            </a:rPr>
                            <m:t>𝑓</m:t>
                          </m:r>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e>
                          </m:d>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𝐴</m:t>
                          </m:r>
                          <m:r>
                            <a:rPr lang="en-US" sz="2400" b="0" i="1" smtClean="0">
                              <a:latin typeface="Cambria Math" panose="02040503050406030204" pitchFamily="18" charset="0"/>
                              <a:ea typeface="Myriad Pro" charset="0"/>
                              <a:cs typeface="Myriad Pro" charset="0"/>
                            </a:rPr>
                            <m:t>+</m:t>
                          </m:r>
                          <m:bar>
                            <m:barPr>
                              <m:pos m:val="top"/>
                              <m:ctrlPr>
                                <a:rPr lang="en-US" sz="2400" b="0" i="1" smtClean="0">
                                  <a:latin typeface="Cambria Math" panose="02040503050406030204" pitchFamily="18" charset="0"/>
                                  <a:ea typeface="Myriad Pro" charset="0"/>
                                  <a:cs typeface="Myriad Pro" charset="0"/>
                                </a:rPr>
                              </m:ctrlPr>
                            </m:barPr>
                            <m:e>
                              <m:r>
                                <a:rPr lang="en-US" sz="2400" b="0" i="1" smtClean="0">
                                  <a:latin typeface="Cambria Math" panose="02040503050406030204" pitchFamily="18" charset="0"/>
                                  <a:ea typeface="Myriad Pro" charset="0"/>
                                  <a:cs typeface="Myriad Pro" charset="0"/>
                                </a:rPr>
                                <m:t>𝑜</m:t>
                              </m:r>
                            </m:e>
                          </m:bar>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1</m:t>
                              </m:r>
                            </m:e>
                          </m:d>
                          <m:r>
                            <a:rPr lang="en-US" sz="2400" b="0" i="1" smtClean="0">
                              <a:latin typeface="Cambria Math" panose="02040503050406030204" pitchFamily="18" charset="0"/>
                              <a:ea typeface="Myriad Pro" charset="0"/>
                              <a:cs typeface="Myriad Pro" charset="0"/>
                            </a:rPr>
                            <m:t>, </m:t>
                          </m:r>
                          <m:r>
                            <m:rPr>
                              <m:sty m:val="p"/>
                            </m:rPr>
                            <a:rPr lang="en-US" sz="2400" b="0" i="0" smtClean="0">
                              <a:latin typeface="Cambria Math" panose="02040503050406030204" pitchFamily="18" charset="0"/>
                              <a:ea typeface="Myriad Pro" charset="0"/>
                              <a:cs typeface="Myriad Pro" charset="0"/>
                            </a:rPr>
                            <m:t>as</m:t>
                          </m:r>
                          <m:r>
                            <a:rPr lang="en-US" sz="2400" b="0" i="1" smtClean="0">
                              <a:latin typeface="Cambria Math" panose="02040503050406030204" pitchFamily="18" charset="0"/>
                              <a:ea typeface="Myriad Pro" charset="0"/>
                              <a:cs typeface="Myriad Pro" charset="0"/>
                            </a:rPr>
                            <m:t> </m:t>
                          </m:r>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𝑎</m:t>
                          </m:r>
                        </m:e>
                      </m:func>
                    </m:oMath>
                  </m:oMathPara>
                </a14:m>
                <a:endParaRPr lang="en-US" sz="2400" dirty="0">
                  <a:ea typeface="Myriad Pro" charset="0"/>
                  <a:cs typeface="Myriad Pro" charset="0"/>
                </a:endParaRPr>
              </a:p>
            </p:txBody>
          </p:sp>
        </mc:Choice>
        <mc:Fallback>
          <p:sp>
            <p:nvSpPr>
              <p:cNvPr id="6" name="Содержимое 2">
                <a:extLst>
                  <a:ext uri="{FF2B5EF4-FFF2-40B4-BE49-F238E27FC236}">
                    <a16:creationId xmlns:a16="http://schemas.microsoft.com/office/drawing/2014/main" id="{7008244F-2B9C-6747-8293-A1717968BBBD}"/>
                  </a:ext>
                </a:extLst>
              </p:cNvPr>
              <p:cNvSpPr txBox="1">
                <a:spLocks noRot="1" noChangeAspect="1" noMove="1" noResize="1" noEditPoints="1" noAdjustHandles="1" noChangeArrowheads="1" noChangeShapeType="1" noTextEdit="1"/>
              </p:cNvSpPr>
              <p:nvPr/>
            </p:nvSpPr>
            <p:spPr>
              <a:xfrm>
                <a:off x="161764" y="1567728"/>
                <a:ext cx="8820472" cy="1429224"/>
              </a:xfrm>
              <a:prstGeom prst="rect">
                <a:avLst/>
              </a:prstGeom>
              <a:blipFill>
                <a:blip r:embed="rId3"/>
                <a:stretch>
                  <a:fillRect l="-1006" t="-3448"/>
                </a:stretch>
              </a:blipFill>
              <a:ln w="19050">
                <a:solidFill>
                  <a:schemeClr val="accent1"/>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0" name="Содержимое 2">
                <a:extLst>
                  <a:ext uri="{FF2B5EF4-FFF2-40B4-BE49-F238E27FC236}">
                    <a16:creationId xmlns:a16="http://schemas.microsoft.com/office/drawing/2014/main" id="{E41FE88B-2056-3444-96B0-CB7749895B46}"/>
                  </a:ext>
                </a:extLst>
              </p:cNvPr>
              <p:cNvSpPr txBox="1">
                <a:spLocks/>
              </p:cNvSpPr>
              <p:nvPr/>
            </p:nvSpPr>
            <p:spPr>
              <a:xfrm>
                <a:off x="161764" y="3015948"/>
                <a:ext cx="8820472" cy="1429224"/>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b="1" dirty="0">
                    <a:solidFill>
                      <a:schemeClr val="accent3">
                        <a:lumMod val="75000"/>
                      </a:schemeClr>
                    </a:solidFill>
                    <a:ea typeface="Myriad Pro" charset="0"/>
                    <a:cs typeface="Myriad Pro" charset="0"/>
                  </a:rPr>
                  <a:t>Example</a:t>
                </a:r>
                <a:r>
                  <a:rPr lang="en-US" sz="2400" dirty="0">
                    <a:ea typeface="Myriad Pro" charset="0"/>
                    <a:cs typeface="Myriad Pro" charset="0"/>
                  </a:rPr>
                  <a:t>: </a:t>
                </a:r>
                <a14:m>
                  <m:oMath xmlns:m="http://schemas.openxmlformats.org/officeDocument/2006/math">
                    <m:func>
                      <m:funcPr>
                        <m:ctrlPr>
                          <a:rPr lang="en-US" sz="2400" b="0" i="1" smtClean="0">
                            <a:latin typeface="Cambria Math" panose="02040503050406030204" pitchFamily="18" charset="0"/>
                            <a:ea typeface="Myriad Pro" charset="0"/>
                            <a:cs typeface="Myriad Pro" charset="0"/>
                          </a:rPr>
                        </m:ctrlPr>
                      </m:funcPr>
                      <m:fName>
                        <m:limLow>
                          <m:limLowPr>
                            <m:ctrlPr>
                              <a:rPr lang="en-US" sz="2400" b="0" i="1" smtClean="0">
                                <a:latin typeface="Cambria Math" panose="02040503050406030204" pitchFamily="18" charset="0"/>
                                <a:ea typeface="Myriad Pro" charset="0"/>
                                <a:cs typeface="Myriad Pro" charset="0"/>
                              </a:rPr>
                            </m:ctrlPr>
                          </m:limLowPr>
                          <m:e>
                            <m:r>
                              <m:rPr>
                                <m:sty m:val="p"/>
                              </m:rPr>
                              <a:rPr lang="en-US" sz="2400" b="0" i="0" smtClean="0">
                                <a:latin typeface="Cambria Math" panose="02040503050406030204" pitchFamily="18" charset="0"/>
                                <a:ea typeface="Myriad Pro" charset="0"/>
                                <a:cs typeface="Myriad Pro" charset="0"/>
                              </a:rPr>
                              <m:t>lim</m:t>
                            </m:r>
                          </m:e>
                          <m:lim>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→0</m:t>
                            </m:r>
                          </m:lim>
                        </m:limLow>
                      </m:fName>
                      <m:e>
                        <m:func>
                          <m:funcPr>
                            <m:ctrlPr>
                              <a:rPr lang="en-US" sz="2400" b="0" i="1" smtClean="0">
                                <a:latin typeface="Cambria Math" panose="02040503050406030204" pitchFamily="18" charset="0"/>
                                <a:ea typeface="Myriad Pro" charset="0"/>
                                <a:cs typeface="Myriad Pro" charset="0"/>
                              </a:rPr>
                            </m:ctrlPr>
                          </m:funcPr>
                          <m:fName>
                            <m:r>
                              <m:rPr>
                                <m:sty m:val="p"/>
                              </m:rPr>
                              <a:rPr lang="en-US" sz="2400" b="0" i="0" smtClean="0">
                                <a:latin typeface="Cambria Math" panose="02040503050406030204" pitchFamily="18" charset="0"/>
                                <a:ea typeface="Myriad Pro" charset="0"/>
                                <a:cs typeface="Myriad Pro" charset="0"/>
                              </a:rPr>
                              <m:t>sin</m:t>
                            </m:r>
                          </m:fName>
                          <m:e>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𝑥</m:t>
                            </m:r>
                          </m:e>
                        </m:func>
                        <m:r>
                          <a:rPr lang="en-US" sz="2400" b="0" i="1" smtClean="0">
                            <a:latin typeface="Cambria Math" panose="02040503050406030204" pitchFamily="18" charset="0"/>
                            <a:ea typeface="Myriad Pro" charset="0"/>
                            <a:cs typeface="Myriad Pro" charset="0"/>
                          </a:rPr>
                          <m:t>=1</m:t>
                        </m:r>
                      </m:e>
                    </m:func>
                  </m:oMath>
                </a14:m>
                <a:endParaRPr lang="en-US" sz="2400" dirty="0">
                  <a:ea typeface="Myriad Pro" charset="0"/>
                  <a:cs typeface="Myriad Pro" charset="0"/>
                </a:endParaRPr>
              </a:p>
            </p:txBody>
          </p:sp>
        </mc:Choice>
        <mc:Fallback xmlns="">
          <p:sp>
            <p:nvSpPr>
              <p:cNvPr id="10" name="Содержимое 2">
                <a:extLst>
                  <a:ext uri="{FF2B5EF4-FFF2-40B4-BE49-F238E27FC236}">
                    <a16:creationId xmlns:a16="http://schemas.microsoft.com/office/drawing/2014/main" id="{E41FE88B-2056-3444-96B0-CB7749895B46}"/>
                  </a:ext>
                </a:extLst>
              </p:cNvPr>
              <p:cNvSpPr txBox="1">
                <a:spLocks noRot="1" noChangeAspect="1" noMove="1" noResize="1" noEditPoints="1" noAdjustHandles="1" noChangeArrowheads="1" noChangeShapeType="1" noTextEdit="1"/>
              </p:cNvSpPr>
              <p:nvPr/>
            </p:nvSpPr>
            <p:spPr>
              <a:xfrm>
                <a:off x="161764" y="3015948"/>
                <a:ext cx="8820472" cy="1429224"/>
              </a:xfrm>
              <a:prstGeom prst="rect">
                <a:avLst/>
              </a:prstGeom>
              <a:blipFill>
                <a:blip r:embed="rId4"/>
                <a:stretch>
                  <a:fillRect l="-1007" t="-4386"/>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9864363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a:xfrm>
            <a:off x="2762926" y="2857500"/>
            <a:ext cx="3618148" cy="1143000"/>
          </a:xfrm>
        </p:spPr>
        <p:txBody>
          <a:bodyPr>
            <a:noAutofit/>
          </a:bodyPr>
          <a:lstStyle/>
          <a:p>
            <a:pPr algn="l"/>
            <a:r>
              <a:rPr lang="en-US" sz="3200" b="1" dirty="0">
                <a:solidFill>
                  <a:schemeClr val="accent1">
                    <a:lumMod val="75000"/>
                  </a:schemeClr>
                </a:solidFill>
              </a:rPr>
              <a:t>Asymptotic and binomials</a:t>
            </a:r>
          </a:p>
        </p:txBody>
      </p:sp>
    </p:spTree>
    <p:extLst>
      <p:ext uri="{BB962C8B-B14F-4D97-AF65-F5344CB8AC3E}">
        <p14:creationId xmlns:p14="http://schemas.microsoft.com/office/powerpoint/2010/main" val="25174528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Asymptotic and binomials</a:t>
            </a:r>
            <a:endParaRPr lang="ru-RU" sz="3200" b="1" dirty="0">
              <a:solidFill>
                <a:schemeClr val="accent1">
                  <a:lumMod val="75000"/>
                </a:schemeClr>
              </a:solidFill>
              <a:latin typeface="+mn-lt"/>
              <a:cs typeface="Times New Roman" pitchFamily="18" charset="0"/>
            </a:endParaRPr>
          </a:p>
        </p:txBody>
      </p:sp>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92516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Now let consider asymptotic of object we have been studying for a while: binomial coefficients</a:t>
            </a:r>
          </a:p>
        </p:txBody>
      </p:sp>
      <mc:AlternateContent xmlns:mc="http://schemas.openxmlformats.org/markup-compatibility/2006" xmlns:a14="http://schemas.microsoft.com/office/drawing/2010/main">
        <mc:Choice Requires="a14">
          <p:sp>
            <p:nvSpPr>
              <p:cNvPr id="7" name="Содержимое 2">
                <a:extLst>
                  <a:ext uri="{FF2B5EF4-FFF2-40B4-BE49-F238E27FC236}">
                    <a16:creationId xmlns:a16="http://schemas.microsoft.com/office/drawing/2014/main" id="{1CC79CAD-06D3-6B48-BD89-5C1B87D3971F}"/>
                  </a:ext>
                </a:extLst>
              </p:cNvPr>
              <p:cNvSpPr txBox="1">
                <a:spLocks/>
              </p:cNvSpPr>
              <p:nvPr/>
            </p:nvSpPr>
            <p:spPr>
              <a:xfrm>
                <a:off x="161764" y="1556792"/>
                <a:ext cx="8820472" cy="136815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Firstly, let us show that (</a:t>
                </a:r>
                <a14:m>
                  <m:oMath xmlns:m="http://schemas.openxmlformats.org/officeDocument/2006/math">
                    <m:r>
                      <a:rPr lang="en-US" sz="2400" i="1">
                        <a:latin typeface="Cambria Math" panose="02040503050406030204" pitchFamily="18" charset="0"/>
                        <a:ea typeface="Myriad Pro" charset="0"/>
                        <a:cs typeface="Myriad Pro" charset="0"/>
                      </a:rPr>
                      <m:t>𝑙</m:t>
                    </m:r>
                    <m:r>
                      <a:rPr lang="en-US" sz="2400" b="0" i="0" smtClean="0">
                        <a:latin typeface="Cambria Math" panose="02040503050406030204" pitchFamily="18" charset="0"/>
                        <a:ea typeface="Myriad Pro" charset="0"/>
                        <a:cs typeface="Myriad Pro" charset="0"/>
                      </a:rPr>
                      <m:t>&lt;</m:t>
                    </m:r>
                    <m:r>
                      <a:rPr lang="en-US" sz="2400" b="0" i="1" smtClean="0">
                        <a:latin typeface="Cambria Math" panose="02040503050406030204" pitchFamily="18" charset="0"/>
                        <a:ea typeface="Myriad Pro" charset="0"/>
                        <a:cs typeface="Myriad Pro" charset="0"/>
                      </a:rPr>
                      <m:t>𝑘</m:t>
                    </m:r>
                    <m:r>
                      <a:rPr lang="en-US" sz="2400" b="0" i="1" smtClean="0">
                        <a:latin typeface="Cambria Math" panose="02040503050406030204" pitchFamily="18" charset="0"/>
                        <a:ea typeface="Myriad Pro" charset="0"/>
                        <a:cs typeface="Myriad Pro" charset="0"/>
                      </a:rPr>
                      <m:t>&lt;</m:t>
                    </m:r>
                    <m:r>
                      <a:rPr lang="en-US" sz="2400" b="0" i="1" smtClean="0">
                        <a:latin typeface="Cambria Math" panose="02040503050406030204" pitchFamily="18" charset="0"/>
                        <a:ea typeface="Myriad Pro" charset="0"/>
                        <a:cs typeface="Myriad Pro" charset="0"/>
                      </a:rPr>
                      <m:t>𝑛</m:t>
                    </m:r>
                    <m:r>
                      <a:rPr lang="en-US" sz="2400" b="0" i="1" smtClean="0">
                        <a:latin typeface="Cambria Math" panose="02040503050406030204" pitchFamily="18" charset="0"/>
                        <a:ea typeface="Myriad Pro" charset="0"/>
                        <a:cs typeface="Myriad Pro" charset="0"/>
                      </a:rPr>
                      <m:t>)</m:t>
                    </m:r>
                  </m:oMath>
                </a14:m>
                <a:r>
                  <a:rPr lang="en-US" sz="2400" dirty="0">
                    <a:ea typeface="Myriad Pro" charset="0"/>
                    <a:cs typeface="Myriad Pro" charset="0"/>
                  </a:rPr>
                  <a:t>:</a:t>
                </a:r>
                <a:br>
                  <a:rPr lang="en-US" sz="2400" dirty="0">
                    <a:ea typeface="Myriad Pro" charset="0"/>
                    <a:cs typeface="Myriad Pro" charset="0"/>
                  </a:rPr>
                </a:br>
                <a:endParaRPr lang="en-US" sz="2400" dirty="0">
                  <a:ea typeface="Myriad Pro" charset="0"/>
                  <a:cs typeface="Myriad Pro" charset="0"/>
                </a:endParaRPr>
              </a:p>
              <a:p>
                <a:pPr marL="0" indent="0">
                  <a:lnSpc>
                    <a:spcPts val="2700"/>
                  </a:lnSpc>
                  <a:spcBef>
                    <a:spcPts val="0"/>
                  </a:spcBef>
                  <a:spcAft>
                    <a:spcPts val="900"/>
                  </a:spcAft>
                  <a:buNone/>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ea typeface="Myriad Pro" charset="0"/>
                              <a:cs typeface="Myriad Pro" charset="0"/>
                            </a:rPr>
                          </m:ctrlPr>
                        </m:fPr>
                        <m:num>
                          <m:r>
                            <a:rPr lang="en-US" sz="2400" b="0" i="1" smtClean="0">
                              <a:latin typeface="Cambria Math" panose="02040503050406030204" pitchFamily="18" charset="0"/>
                              <a:ea typeface="Myriad Pro" charset="0"/>
                              <a:cs typeface="Myriad Pro" charset="0"/>
                            </a:rPr>
                            <m:t>𝑛</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𝑙</m:t>
                          </m:r>
                        </m:num>
                        <m:den>
                          <m:r>
                            <a:rPr lang="en-US" sz="2400" b="0" i="1" smtClean="0">
                              <a:latin typeface="Cambria Math" panose="02040503050406030204" pitchFamily="18" charset="0"/>
                              <a:ea typeface="Myriad Pro" charset="0"/>
                              <a:cs typeface="Myriad Pro" charset="0"/>
                            </a:rPr>
                            <m:t>𝑘</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𝑙</m:t>
                          </m:r>
                        </m:den>
                      </m:f>
                      <m:r>
                        <a:rPr lang="en-US" sz="2400" b="0" i="1" smtClean="0">
                          <a:latin typeface="Cambria Math" panose="02040503050406030204" pitchFamily="18" charset="0"/>
                          <a:ea typeface="Myriad Pro" charset="0"/>
                          <a:cs typeface="Myriad Pro" charset="0"/>
                        </a:rPr>
                        <m:t>&gt;</m:t>
                      </m:r>
                      <m:f>
                        <m:fPr>
                          <m:ctrlPr>
                            <a:rPr lang="en-US" sz="2400" b="0" i="1" smtClean="0">
                              <a:latin typeface="Cambria Math" panose="02040503050406030204" pitchFamily="18" charset="0"/>
                              <a:ea typeface="Myriad Pro" charset="0"/>
                              <a:cs typeface="Myriad Pro" charset="0"/>
                            </a:rPr>
                          </m:ctrlPr>
                        </m:fPr>
                        <m:num>
                          <m:r>
                            <a:rPr lang="en-US" sz="2400" b="0" i="1" smtClean="0">
                              <a:latin typeface="Cambria Math" panose="02040503050406030204" pitchFamily="18" charset="0"/>
                              <a:ea typeface="Myriad Pro" charset="0"/>
                              <a:cs typeface="Myriad Pro" charset="0"/>
                            </a:rPr>
                            <m:t>𝑛</m:t>
                          </m:r>
                        </m:num>
                        <m:den>
                          <m:r>
                            <a:rPr lang="en-US" sz="2400" b="0" i="1" smtClean="0">
                              <a:latin typeface="Cambria Math" panose="02040503050406030204" pitchFamily="18" charset="0"/>
                              <a:ea typeface="Myriad Pro" charset="0"/>
                              <a:cs typeface="Myriad Pro" charset="0"/>
                            </a:rPr>
                            <m:t>𝑘</m:t>
                          </m:r>
                        </m:den>
                      </m:f>
                    </m:oMath>
                  </m:oMathPara>
                </a14:m>
                <a:endParaRPr lang="en-US" sz="2400" dirty="0">
                  <a:ea typeface="Myriad Pro" charset="0"/>
                  <a:cs typeface="Myriad Pro" charset="0"/>
                </a:endParaRPr>
              </a:p>
            </p:txBody>
          </p:sp>
        </mc:Choice>
        <mc:Fallback xmlns="">
          <p:sp>
            <p:nvSpPr>
              <p:cNvPr id="7" name="Содержимое 2">
                <a:extLst>
                  <a:ext uri="{FF2B5EF4-FFF2-40B4-BE49-F238E27FC236}">
                    <a16:creationId xmlns:a16="http://schemas.microsoft.com/office/drawing/2014/main" id="{1CC79CAD-06D3-6B48-BD89-5C1B87D3971F}"/>
                  </a:ext>
                </a:extLst>
              </p:cNvPr>
              <p:cNvSpPr txBox="1">
                <a:spLocks noRot="1" noChangeAspect="1" noMove="1" noResize="1" noEditPoints="1" noAdjustHandles="1" noChangeArrowheads="1" noChangeShapeType="1" noTextEdit="1"/>
              </p:cNvSpPr>
              <p:nvPr/>
            </p:nvSpPr>
            <p:spPr>
              <a:xfrm>
                <a:off x="161764" y="1556792"/>
                <a:ext cx="8820472" cy="1368152"/>
              </a:xfrm>
              <a:prstGeom prst="rect">
                <a:avLst/>
              </a:prstGeom>
              <a:blipFill>
                <a:blip r:embed="rId2"/>
                <a:stretch>
                  <a:fillRect l="-1007" t="-5556" b="-926"/>
                </a:stretch>
              </a:blipFill>
            </p:spPr>
            <p:txBody>
              <a:bodyPr/>
              <a:lstStyle/>
              <a:p>
                <a:r>
                  <a:rPr lang="ru-RU">
                    <a:noFill/>
                  </a:rPr>
                  <a:t> </a:t>
                </a:r>
              </a:p>
            </p:txBody>
          </p:sp>
        </mc:Fallback>
      </mc:AlternateContent>
    </p:spTree>
    <p:extLst>
      <p:ext uri="{BB962C8B-B14F-4D97-AF65-F5344CB8AC3E}">
        <p14:creationId xmlns:p14="http://schemas.microsoft.com/office/powerpoint/2010/main" val="5745621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Asymptotic and binomials</a:t>
            </a:r>
            <a:endParaRPr lang="ru-RU" sz="3200" b="1" dirty="0">
              <a:solidFill>
                <a:schemeClr val="accent1">
                  <a:lumMod val="75000"/>
                </a:schemeClr>
              </a:solidFill>
              <a:latin typeface="+mn-lt"/>
              <a:cs typeface="Times New Roman" pitchFamily="18" charset="0"/>
            </a:endParaRPr>
          </a:p>
        </p:txBody>
      </p:sp>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92516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Now let consider asymptotic of object we have been studying for a while: binomial coefficients</a:t>
            </a:r>
          </a:p>
        </p:txBody>
      </p:sp>
      <mc:AlternateContent xmlns:mc="http://schemas.openxmlformats.org/markup-compatibility/2006" xmlns:a14="http://schemas.microsoft.com/office/drawing/2010/main">
        <mc:Choice Requires="a14">
          <p:sp>
            <p:nvSpPr>
              <p:cNvPr id="7" name="Содержимое 2">
                <a:extLst>
                  <a:ext uri="{FF2B5EF4-FFF2-40B4-BE49-F238E27FC236}">
                    <a16:creationId xmlns:a16="http://schemas.microsoft.com/office/drawing/2014/main" id="{1CC79CAD-06D3-6B48-BD89-5C1B87D3971F}"/>
                  </a:ext>
                </a:extLst>
              </p:cNvPr>
              <p:cNvSpPr txBox="1">
                <a:spLocks/>
              </p:cNvSpPr>
              <p:nvPr/>
            </p:nvSpPr>
            <p:spPr>
              <a:xfrm>
                <a:off x="161764" y="1556792"/>
                <a:ext cx="8820472" cy="136815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Firstly, let us show that (</a:t>
                </a:r>
                <a14:m>
                  <m:oMath xmlns:m="http://schemas.openxmlformats.org/officeDocument/2006/math">
                    <m:r>
                      <a:rPr lang="en-US" sz="2400" i="1">
                        <a:latin typeface="Cambria Math" panose="02040503050406030204" pitchFamily="18" charset="0"/>
                        <a:ea typeface="Myriad Pro" charset="0"/>
                        <a:cs typeface="Myriad Pro" charset="0"/>
                      </a:rPr>
                      <m:t>𝑙</m:t>
                    </m:r>
                    <m:r>
                      <a:rPr lang="en-US" sz="2400" b="0" i="0" smtClean="0">
                        <a:latin typeface="Cambria Math" panose="02040503050406030204" pitchFamily="18" charset="0"/>
                        <a:ea typeface="Myriad Pro" charset="0"/>
                        <a:cs typeface="Myriad Pro" charset="0"/>
                      </a:rPr>
                      <m:t>&lt;</m:t>
                    </m:r>
                    <m:r>
                      <a:rPr lang="en-US" sz="2400" b="0" i="1" smtClean="0">
                        <a:latin typeface="Cambria Math" panose="02040503050406030204" pitchFamily="18" charset="0"/>
                        <a:ea typeface="Myriad Pro" charset="0"/>
                        <a:cs typeface="Myriad Pro" charset="0"/>
                      </a:rPr>
                      <m:t>𝑘</m:t>
                    </m:r>
                    <m:r>
                      <a:rPr lang="en-US" sz="2400" b="0" i="1" smtClean="0">
                        <a:latin typeface="Cambria Math" panose="02040503050406030204" pitchFamily="18" charset="0"/>
                        <a:ea typeface="Myriad Pro" charset="0"/>
                        <a:cs typeface="Myriad Pro" charset="0"/>
                      </a:rPr>
                      <m:t>&lt;</m:t>
                    </m:r>
                    <m:r>
                      <a:rPr lang="en-US" sz="2400" b="0" i="1" smtClean="0">
                        <a:latin typeface="Cambria Math" panose="02040503050406030204" pitchFamily="18" charset="0"/>
                        <a:ea typeface="Myriad Pro" charset="0"/>
                        <a:cs typeface="Myriad Pro" charset="0"/>
                      </a:rPr>
                      <m:t>𝑛</m:t>
                    </m:r>
                    <m:r>
                      <a:rPr lang="en-US" sz="2400" b="0" i="1" smtClean="0">
                        <a:latin typeface="Cambria Math" panose="02040503050406030204" pitchFamily="18" charset="0"/>
                        <a:ea typeface="Myriad Pro" charset="0"/>
                        <a:cs typeface="Myriad Pro" charset="0"/>
                      </a:rPr>
                      <m:t>)</m:t>
                    </m:r>
                  </m:oMath>
                </a14:m>
                <a:r>
                  <a:rPr lang="en-US" sz="2400" dirty="0">
                    <a:ea typeface="Myriad Pro" charset="0"/>
                    <a:cs typeface="Myriad Pro" charset="0"/>
                  </a:rPr>
                  <a:t>:</a:t>
                </a:r>
                <a:br>
                  <a:rPr lang="en-US" sz="2400" dirty="0">
                    <a:ea typeface="Myriad Pro" charset="0"/>
                    <a:cs typeface="Myriad Pro" charset="0"/>
                  </a:rPr>
                </a:br>
                <a:endParaRPr lang="en-US" sz="2400" dirty="0">
                  <a:ea typeface="Myriad Pro" charset="0"/>
                  <a:cs typeface="Myriad Pro" charset="0"/>
                </a:endParaRPr>
              </a:p>
              <a:p>
                <a:pPr marL="0" indent="0">
                  <a:lnSpc>
                    <a:spcPts val="2700"/>
                  </a:lnSpc>
                  <a:spcBef>
                    <a:spcPts val="0"/>
                  </a:spcBef>
                  <a:spcAft>
                    <a:spcPts val="900"/>
                  </a:spcAft>
                  <a:buNone/>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ea typeface="Myriad Pro" charset="0"/>
                              <a:cs typeface="Myriad Pro" charset="0"/>
                            </a:rPr>
                          </m:ctrlPr>
                        </m:fPr>
                        <m:num>
                          <m:r>
                            <a:rPr lang="en-US" sz="2400" b="0" i="1" smtClean="0">
                              <a:latin typeface="Cambria Math" panose="02040503050406030204" pitchFamily="18" charset="0"/>
                              <a:ea typeface="Myriad Pro" charset="0"/>
                              <a:cs typeface="Myriad Pro" charset="0"/>
                            </a:rPr>
                            <m:t>𝑛</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𝑙</m:t>
                          </m:r>
                        </m:num>
                        <m:den>
                          <m:r>
                            <a:rPr lang="en-US" sz="2400" b="0" i="1" smtClean="0">
                              <a:latin typeface="Cambria Math" panose="02040503050406030204" pitchFamily="18" charset="0"/>
                              <a:ea typeface="Myriad Pro" charset="0"/>
                              <a:cs typeface="Myriad Pro" charset="0"/>
                            </a:rPr>
                            <m:t>𝑘</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𝑙</m:t>
                          </m:r>
                        </m:den>
                      </m:f>
                      <m:r>
                        <a:rPr lang="en-US" sz="2400" b="0" i="1" smtClean="0">
                          <a:latin typeface="Cambria Math" panose="02040503050406030204" pitchFamily="18" charset="0"/>
                          <a:ea typeface="Myriad Pro" charset="0"/>
                          <a:cs typeface="Myriad Pro" charset="0"/>
                        </a:rPr>
                        <m:t>&gt;</m:t>
                      </m:r>
                      <m:f>
                        <m:fPr>
                          <m:ctrlPr>
                            <a:rPr lang="en-US" sz="2400" b="0" i="1" smtClean="0">
                              <a:latin typeface="Cambria Math" panose="02040503050406030204" pitchFamily="18" charset="0"/>
                              <a:ea typeface="Myriad Pro" charset="0"/>
                              <a:cs typeface="Myriad Pro" charset="0"/>
                            </a:rPr>
                          </m:ctrlPr>
                        </m:fPr>
                        <m:num>
                          <m:r>
                            <a:rPr lang="en-US" sz="2400" b="0" i="1" smtClean="0">
                              <a:latin typeface="Cambria Math" panose="02040503050406030204" pitchFamily="18" charset="0"/>
                              <a:ea typeface="Myriad Pro" charset="0"/>
                              <a:cs typeface="Myriad Pro" charset="0"/>
                            </a:rPr>
                            <m:t>𝑛</m:t>
                          </m:r>
                        </m:num>
                        <m:den>
                          <m:r>
                            <a:rPr lang="en-US" sz="2400" b="0" i="1" smtClean="0">
                              <a:latin typeface="Cambria Math" panose="02040503050406030204" pitchFamily="18" charset="0"/>
                              <a:ea typeface="Myriad Pro" charset="0"/>
                              <a:cs typeface="Myriad Pro" charset="0"/>
                            </a:rPr>
                            <m:t>𝑘</m:t>
                          </m:r>
                        </m:den>
                      </m:f>
                    </m:oMath>
                  </m:oMathPara>
                </a14:m>
                <a:endParaRPr lang="en-US" sz="2400" dirty="0">
                  <a:ea typeface="Myriad Pro" charset="0"/>
                  <a:cs typeface="Myriad Pro" charset="0"/>
                </a:endParaRPr>
              </a:p>
            </p:txBody>
          </p:sp>
        </mc:Choice>
        <mc:Fallback xmlns="">
          <p:sp>
            <p:nvSpPr>
              <p:cNvPr id="7" name="Содержимое 2">
                <a:extLst>
                  <a:ext uri="{FF2B5EF4-FFF2-40B4-BE49-F238E27FC236}">
                    <a16:creationId xmlns:a16="http://schemas.microsoft.com/office/drawing/2014/main" id="{1CC79CAD-06D3-6B48-BD89-5C1B87D3971F}"/>
                  </a:ext>
                </a:extLst>
              </p:cNvPr>
              <p:cNvSpPr txBox="1">
                <a:spLocks noRot="1" noChangeAspect="1" noMove="1" noResize="1" noEditPoints="1" noAdjustHandles="1" noChangeArrowheads="1" noChangeShapeType="1" noTextEdit="1"/>
              </p:cNvSpPr>
              <p:nvPr/>
            </p:nvSpPr>
            <p:spPr>
              <a:xfrm>
                <a:off x="161764" y="1556792"/>
                <a:ext cx="8820472" cy="1368152"/>
              </a:xfrm>
              <a:prstGeom prst="rect">
                <a:avLst/>
              </a:prstGeom>
              <a:blipFill>
                <a:blip r:embed="rId2"/>
                <a:stretch>
                  <a:fillRect l="-1007" t="-5556" b="-92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8" name="Содержимое 2">
                <a:extLst>
                  <a:ext uri="{FF2B5EF4-FFF2-40B4-BE49-F238E27FC236}">
                    <a16:creationId xmlns:a16="http://schemas.microsoft.com/office/drawing/2014/main" id="{42E763AF-D0F9-794B-8946-57EF89E3DCC1}"/>
                  </a:ext>
                </a:extLst>
              </p:cNvPr>
              <p:cNvSpPr txBox="1">
                <a:spLocks/>
              </p:cNvSpPr>
              <p:nvPr/>
            </p:nvSpPr>
            <p:spPr>
              <a:xfrm>
                <a:off x="161764" y="2932927"/>
                <a:ext cx="8820472" cy="92516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Thus we get</a:t>
                </a:r>
                <a:br>
                  <a:rPr lang="en-US" sz="2400" dirty="0">
                    <a:ea typeface="Myriad Pro" charset="0"/>
                    <a:cs typeface="Myriad Pro" charset="0"/>
                  </a:rPr>
                </a:b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ea typeface="Myriad Pro" charset="0"/>
                              <a:cs typeface="Myriad Pro" charset="0"/>
                            </a:rPr>
                          </m:ctrlPr>
                        </m:sSupPr>
                        <m:e>
                          <m:d>
                            <m:dPr>
                              <m:ctrlPr>
                                <a:rPr lang="en-US" sz="2400" b="0" i="1" smtClean="0">
                                  <a:latin typeface="Cambria Math" panose="02040503050406030204" pitchFamily="18" charset="0"/>
                                  <a:ea typeface="Myriad Pro" charset="0"/>
                                  <a:cs typeface="Myriad Pro" charset="0"/>
                                </a:rPr>
                              </m:ctrlPr>
                            </m:dPr>
                            <m:e>
                              <m:f>
                                <m:fPr>
                                  <m:ctrlPr>
                                    <a:rPr lang="en-US" sz="2400" b="0" i="1" smtClean="0">
                                      <a:latin typeface="Cambria Math" panose="02040503050406030204" pitchFamily="18" charset="0"/>
                                      <a:ea typeface="Myriad Pro" charset="0"/>
                                      <a:cs typeface="Myriad Pro" charset="0"/>
                                    </a:rPr>
                                  </m:ctrlPr>
                                </m:fPr>
                                <m:num>
                                  <m:r>
                                    <a:rPr lang="en-US" sz="2400" b="0" i="1" smtClean="0">
                                      <a:latin typeface="Cambria Math" panose="02040503050406030204" pitchFamily="18" charset="0"/>
                                      <a:ea typeface="Myriad Pro" charset="0"/>
                                      <a:cs typeface="Myriad Pro" charset="0"/>
                                    </a:rPr>
                                    <m:t>𝑛</m:t>
                                  </m:r>
                                </m:num>
                                <m:den>
                                  <m:r>
                                    <a:rPr lang="en-US" sz="2400" b="0" i="1" smtClean="0">
                                      <a:latin typeface="Cambria Math" panose="02040503050406030204" pitchFamily="18" charset="0"/>
                                      <a:ea typeface="Myriad Pro" charset="0"/>
                                      <a:cs typeface="Myriad Pro" charset="0"/>
                                    </a:rPr>
                                    <m:t>𝑘</m:t>
                                  </m:r>
                                </m:den>
                              </m:f>
                            </m:e>
                          </m:d>
                        </m:e>
                        <m:sup>
                          <m:r>
                            <a:rPr lang="en-US" sz="2400" b="0" i="1" smtClean="0">
                              <a:latin typeface="Cambria Math" panose="02040503050406030204" pitchFamily="18" charset="0"/>
                              <a:ea typeface="Myriad Pro" charset="0"/>
                              <a:cs typeface="Myriad Pro" charset="0"/>
                            </a:rPr>
                            <m:t>𝑘</m:t>
                          </m:r>
                        </m:sup>
                      </m:sSup>
                      <m:r>
                        <a:rPr lang="en-US" sz="2400" b="0" i="1" smtClean="0">
                          <a:latin typeface="Cambria Math" panose="02040503050406030204" pitchFamily="18" charset="0"/>
                          <a:ea typeface="Myriad Pro" charset="0"/>
                          <a:cs typeface="Myriad Pro" charset="0"/>
                        </a:rPr>
                        <m:t>≤</m:t>
                      </m:r>
                      <m:d>
                        <m:dPr>
                          <m:ctrlPr>
                            <a:rPr lang="en-US" sz="2400" b="0" i="1" smtClean="0">
                              <a:latin typeface="Cambria Math" panose="02040503050406030204" pitchFamily="18" charset="0"/>
                            </a:rPr>
                          </m:ctrlPr>
                        </m:dPr>
                        <m:e>
                          <m:m>
                            <m:mPr>
                              <m:mcs>
                                <m:mc>
                                  <m:mcPr>
                                    <m:count m:val="1"/>
                                    <m:mcJc m:val="center"/>
                                  </m:mcPr>
                                </m:mc>
                              </m:mcs>
                              <m:ctrlPr>
                                <a:rPr lang="en-US" sz="2400" b="0" i="1" smtClean="0">
                                  <a:latin typeface="Cambria Math" panose="02040503050406030204" pitchFamily="18" charset="0"/>
                                </a:rPr>
                              </m:ctrlPr>
                            </m:mPr>
                            <m:mr>
                              <m:e>
                                <m:r>
                                  <m:rPr>
                                    <m:brk m:alnAt="7"/>
                                  </m:rPr>
                                  <a:rPr lang="en-US" sz="2400" b="0" i="1" smtClean="0">
                                    <a:latin typeface="Cambria Math" panose="02040503050406030204" pitchFamily="18" charset="0"/>
                                  </a:rPr>
                                  <m:t>𝑛</m:t>
                                </m:r>
                              </m:e>
                            </m:mr>
                            <m:mr>
                              <m:e>
                                <m:r>
                                  <a:rPr lang="en-US" sz="2400" b="0" i="1" smtClean="0">
                                    <a:latin typeface="Cambria Math" panose="02040503050406030204" pitchFamily="18" charset="0"/>
                                  </a:rPr>
                                  <m:t>𝑘</m:t>
                                </m:r>
                              </m:e>
                            </m:mr>
                          </m:m>
                        </m:e>
                      </m:d>
                    </m:oMath>
                  </m:oMathPara>
                </a14:m>
                <a:endParaRPr lang="en-US" sz="2400" b="0" dirty="0">
                  <a:ea typeface="Myriad Pro" charset="0"/>
                  <a:cs typeface="Myriad Pro" charset="0"/>
                </a:endParaRPr>
              </a:p>
              <a:p>
                <a:pPr marL="0" indent="0">
                  <a:lnSpc>
                    <a:spcPts val="2700"/>
                  </a:lnSpc>
                  <a:spcBef>
                    <a:spcPts val="0"/>
                  </a:spcBef>
                  <a:spcAft>
                    <a:spcPts val="900"/>
                  </a:spcAft>
                  <a:buNone/>
                </a:pPr>
                <a:endParaRPr lang="en-US" sz="2400" dirty="0">
                  <a:ea typeface="Myriad Pro" charset="0"/>
                  <a:cs typeface="Myriad Pro" charset="0"/>
                </a:endParaRPr>
              </a:p>
            </p:txBody>
          </p:sp>
        </mc:Choice>
        <mc:Fallback xmlns="">
          <p:sp>
            <p:nvSpPr>
              <p:cNvPr id="8" name="Содержимое 2">
                <a:extLst>
                  <a:ext uri="{FF2B5EF4-FFF2-40B4-BE49-F238E27FC236}">
                    <a16:creationId xmlns:a16="http://schemas.microsoft.com/office/drawing/2014/main" id="{42E763AF-D0F9-794B-8946-57EF89E3DCC1}"/>
                  </a:ext>
                </a:extLst>
              </p:cNvPr>
              <p:cNvSpPr txBox="1">
                <a:spLocks noRot="1" noChangeAspect="1" noMove="1" noResize="1" noEditPoints="1" noAdjustHandles="1" noChangeArrowheads="1" noChangeShapeType="1" noTextEdit="1"/>
              </p:cNvSpPr>
              <p:nvPr/>
            </p:nvSpPr>
            <p:spPr>
              <a:xfrm>
                <a:off x="161764" y="2932927"/>
                <a:ext cx="8820472" cy="925168"/>
              </a:xfrm>
              <a:prstGeom prst="rect">
                <a:avLst/>
              </a:prstGeom>
              <a:blipFill>
                <a:blip r:embed="rId3"/>
                <a:stretch>
                  <a:fillRect l="-1007" t="-6757"/>
                </a:stretch>
              </a:blipFill>
            </p:spPr>
            <p:txBody>
              <a:bodyPr/>
              <a:lstStyle/>
              <a:p>
                <a:r>
                  <a:rPr lang="ru-RU">
                    <a:noFill/>
                  </a:rPr>
                  <a:t> </a:t>
                </a:r>
              </a:p>
            </p:txBody>
          </p:sp>
        </mc:Fallback>
      </mc:AlternateContent>
    </p:spTree>
    <p:extLst>
      <p:ext uri="{BB962C8B-B14F-4D97-AF65-F5344CB8AC3E}">
        <p14:creationId xmlns:p14="http://schemas.microsoft.com/office/powerpoint/2010/main" val="34700121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Asymptotic and binomials</a:t>
            </a:r>
            <a:endParaRPr lang="ru-RU" sz="3200" b="1" dirty="0">
              <a:solidFill>
                <a:schemeClr val="accent1">
                  <a:lumMod val="75000"/>
                </a:schemeClr>
              </a:solidFill>
              <a:latin typeface="+mn-lt"/>
              <a:cs typeface="Times New Roman" pitchFamily="18" charset="0"/>
            </a:endParaRPr>
          </a:p>
        </p:txBody>
      </p:sp>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92516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Now let consider asymptotic of object we have been studying for a while: binomial coefficients</a:t>
            </a:r>
          </a:p>
        </p:txBody>
      </p:sp>
      <mc:AlternateContent xmlns:mc="http://schemas.openxmlformats.org/markup-compatibility/2006" xmlns:a14="http://schemas.microsoft.com/office/drawing/2010/main">
        <mc:Choice Requires="a14">
          <p:sp>
            <p:nvSpPr>
              <p:cNvPr id="7" name="Содержимое 2">
                <a:extLst>
                  <a:ext uri="{FF2B5EF4-FFF2-40B4-BE49-F238E27FC236}">
                    <a16:creationId xmlns:a16="http://schemas.microsoft.com/office/drawing/2014/main" id="{1CC79CAD-06D3-6B48-BD89-5C1B87D3971F}"/>
                  </a:ext>
                </a:extLst>
              </p:cNvPr>
              <p:cNvSpPr txBox="1">
                <a:spLocks/>
              </p:cNvSpPr>
              <p:nvPr/>
            </p:nvSpPr>
            <p:spPr>
              <a:xfrm>
                <a:off x="161764" y="1556792"/>
                <a:ext cx="8820472" cy="136815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Firstly, let us show that (</a:t>
                </a:r>
                <a14:m>
                  <m:oMath xmlns:m="http://schemas.openxmlformats.org/officeDocument/2006/math">
                    <m:r>
                      <a:rPr lang="en-US" sz="2400" i="1">
                        <a:latin typeface="Cambria Math" panose="02040503050406030204" pitchFamily="18" charset="0"/>
                        <a:ea typeface="Myriad Pro" charset="0"/>
                        <a:cs typeface="Myriad Pro" charset="0"/>
                      </a:rPr>
                      <m:t>𝑙</m:t>
                    </m:r>
                    <m:r>
                      <a:rPr lang="en-US" sz="2400" b="0" i="0" smtClean="0">
                        <a:latin typeface="Cambria Math" panose="02040503050406030204" pitchFamily="18" charset="0"/>
                        <a:ea typeface="Myriad Pro" charset="0"/>
                        <a:cs typeface="Myriad Pro" charset="0"/>
                      </a:rPr>
                      <m:t>&lt;</m:t>
                    </m:r>
                    <m:r>
                      <a:rPr lang="en-US" sz="2400" b="0" i="1" smtClean="0">
                        <a:latin typeface="Cambria Math" panose="02040503050406030204" pitchFamily="18" charset="0"/>
                        <a:ea typeface="Myriad Pro" charset="0"/>
                        <a:cs typeface="Myriad Pro" charset="0"/>
                      </a:rPr>
                      <m:t>𝑘</m:t>
                    </m:r>
                    <m:r>
                      <a:rPr lang="en-US" sz="2400" b="0" i="1" smtClean="0">
                        <a:latin typeface="Cambria Math" panose="02040503050406030204" pitchFamily="18" charset="0"/>
                        <a:ea typeface="Myriad Pro" charset="0"/>
                        <a:cs typeface="Myriad Pro" charset="0"/>
                      </a:rPr>
                      <m:t>&lt;</m:t>
                    </m:r>
                    <m:r>
                      <a:rPr lang="en-US" sz="2400" b="0" i="1" smtClean="0">
                        <a:latin typeface="Cambria Math" panose="02040503050406030204" pitchFamily="18" charset="0"/>
                        <a:ea typeface="Myriad Pro" charset="0"/>
                        <a:cs typeface="Myriad Pro" charset="0"/>
                      </a:rPr>
                      <m:t>𝑛</m:t>
                    </m:r>
                    <m:r>
                      <a:rPr lang="en-US" sz="2400" b="0" i="1" smtClean="0">
                        <a:latin typeface="Cambria Math" panose="02040503050406030204" pitchFamily="18" charset="0"/>
                        <a:ea typeface="Myriad Pro" charset="0"/>
                        <a:cs typeface="Myriad Pro" charset="0"/>
                      </a:rPr>
                      <m:t>)</m:t>
                    </m:r>
                  </m:oMath>
                </a14:m>
                <a:r>
                  <a:rPr lang="en-US" sz="2400" dirty="0">
                    <a:ea typeface="Myriad Pro" charset="0"/>
                    <a:cs typeface="Myriad Pro" charset="0"/>
                  </a:rPr>
                  <a:t>:</a:t>
                </a:r>
                <a:br>
                  <a:rPr lang="en-US" sz="2400" dirty="0">
                    <a:ea typeface="Myriad Pro" charset="0"/>
                    <a:cs typeface="Myriad Pro" charset="0"/>
                  </a:rPr>
                </a:br>
                <a:endParaRPr lang="en-US" sz="2400" dirty="0">
                  <a:ea typeface="Myriad Pro" charset="0"/>
                  <a:cs typeface="Myriad Pro" charset="0"/>
                </a:endParaRPr>
              </a:p>
              <a:p>
                <a:pPr marL="0" indent="0">
                  <a:lnSpc>
                    <a:spcPts val="2700"/>
                  </a:lnSpc>
                  <a:spcBef>
                    <a:spcPts val="0"/>
                  </a:spcBef>
                  <a:spcAft>
                    <a:spcPts val="900"/>
                  </a:spcAft>
                  <a:buNone/>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ea typeface="Myriad Pro" charset="0"/>
                              <a:cs typeface="Myriad Pro" charset="0"/>
                            </a:rPr>
                          </m:ctrlPr>
                        </m:fPr>
                        <m:num>
                          <m:r>
                            <a:rPr lang="en-US" sz="2400" b="0" i="1" smtClean="0">
                              <a:latin typeface="Cambria Math" panose="02040503050406030204" pitchFamily="18" charset="0"/>
                              <a:ea typeface="Myriad Pro" charset="0"/>
                              <a:cs typeface="Myriad Pro" charset="0"/>
                            </a:rPr>
                            <m:t>𝑛</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𝑙</m:t>
                          </m:r>
                        </m:num>
                        <m:den>
                          <m:r>
                            <a:rPr lang="en-US" sz="2400" b="0" i="1" smtClean="0">
                              <a:latin typeface="Cambria Math" panose="02040503050406030204" pitchFamily="18" charset="0"/>
                              <a:ea typeface="Myriad Pro" charset="0"/>
                              <a:cs typeface="Myriad Pro" charset="0"/>
                            </a:rPr>
                            <m:t>𝑘</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𝑙</m:t>
                          </m:r>
                        </m:den>
                      </m:f>
                      <m:r>
                        <a:rPr lang="en-US" sz="2400" b="0" i="1" smtClean="0">
                          <a:latin typeface="Cambria Math" panose="02040503050406030204" pitchFamily="18" charset="0"/>
                          <a:ea typeface="Myriad Pro" charset="0"/>
                          <a:cs typeface="Myriad Pro" charset="0"/>
                        </a:rPr>
                        <m:t>&gt;</m:t>
                      </m:r>
                      <m:f>
                        <m:fPr>
                          <m:ctrlPr>
                            <a:rPr lang="en-US" sz="2400" b="0" i="1" smtClean="0">
                              <a:latin typeface="Cambria Math" panose="02040503050406030204" pitchFamily="18" charset="0"/>
                              <a:ea typeface="Myriad Pro" charset="0"/>
                              <a:cs typeface="Myriad Pro" charset="0"/>
                            </a:rPr>
                          </m:ctrlPr>
                        </m:fPr>
                        <m:num>
                          <m:r>
                            <a:rPr lang="en-US" sz="2400" b="0" i="1" smtClean="0">
                              <a:latin typeface="Cambria Math" panose="02040503050406030204" pitchFamily="18" charset="0"/>
                              <a:ea typeface="Myriad Pro" charset="0"/>
                              <a:cs typeface="Myriad Pro" charset="0"/>
                            </a:rPr>
                            <m:t>𝑛</m:t>
                          </m:r>
                        </m:num>
                        <m:den>
                          <m:r>
                            <a:rPr lang="en-US" sz="2400" b="0" i="1" smtClean="0">
                              <a:latin typeface="Cambria Math" panose="02040503050406030204" pitchFamily="18" charset="0"/>
                              <a:ea typeface="Myriad Pro" charset="0"/>
                              <a:cs typeface="Myriad Pro" charset="0"/>
                            </a:rPr>
                            <m:t>𝑘</m:t>
                          </m:r>
                        </m:den>
                      </m:f>
                    </m:oMath>
                  </m:oMathPara>
                </a14:m>
                <a:endParaRPr lang="en-US" sz="2400" dirty="0">
                  <a:ea typeface="Myriad Pro" charset="0"/>
                  <a:cs typeface="Myriad Pro" charset="0"/>
                </a:endParaRPr>
              </a:p>
            </p:txBody>
          </p:sp>
        </mc:Choice>
        <mc:Fallback xmlns="">
          <p:sp>
            <p:nvSpPr>
              <p:cNvPr id="7" name="Содержимое 2">
                <a:extLst>
                  <a:ext uri="{FF2B5EF4-FFF2-40B4-BE49-F238E27FC236}">
                    <a16:creationId xmlns:a16="http://schemas.microsoft.com/office/drawing/2014/main" id="{1CC79CAD-06D3-6B48-BD89-5C1B87D3971F}"/>
                  </a:ext>
                </a:extLst>
              </p:cNvPr>
              <p:cNvSpPr txBox="1">
                <a:spLocks noRot="1" noChangeAspect="1" noMove="1" noResize="1" noEditPoints="1" noAdjustHandles="1" noChangeArrowheads="1" noChangeShapeType="1" noTextEdit="1"/>
              </p:cNvSpPr>
              <p:nvPr/>
            </p:nvSpPr>
            <p:spPr>
              <a:xfrm>
                <a:off x="161764" y="1556792"/>
                <a:ext cx="8820472" cy="1368152"/>
              </a:xfrm>
              <a:prstGeom prst="rect">
                <a:avLst/>
              </a:prstGeom>
              <a:blipFill>
                <a:blip r:embed="rId2"/>
                <a:stretch>
                  <a:fillRect l="-1007" t="-5556" b="-92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8" name="Содержимое 2">
                <a:extLst>
                  <a:ext uri="{FF2B5EF4-FFF2-40B4-BE49-F238E27FC236}">
                    <a16:creationId xmlns:a16="http://schemas.microsoft.com/office/drawing/2014/main" id="{42E763AF-D0F9-794B-8946-57EF89E3DCC1}"/>
                  </a:ext>
                </a:extLst>
              </p:cNvPr>
              <p:cNvSpPr txBox="1">
                <a:spLocks/>
              </p:cNvSpPr>
              <p:nvPr/>
            </p:nvSpPr>
            <p:spPr>
              <a:xfrm>
                <a:off x="161764" y="2932927"/>
                <a:ext cx="8820472" cy="92516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Thus we get</a:t>
                </a:r>
                <a:br>
                  <a:rPr lang="en-US" sz="2400" dirty="0">
                    <a:ea typeface="Myriad Pro" charset="0"/>
                    <a:cs typeface="Myriad Pro" charset="0"/>
                  </a:rPr>
                </a:b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ea typeface="Myriad Pro" charset="0"/>
                              <a:cs typeface="Myriad Pro" charset="0"/>
                            </a:rPr>
                          </m:ctrlPr>
                        </m:sSupPr>
                        <m:e>
                          <m:d>
                            <m:dPr>
                              <m:ctrlPr>
                                <a:rPr lang="en-US" sz="2400" b="0" i="1" smtClean="0">
                                  <a:latin typeface="Cambria Math" panose="02040503050406030204" pitchFamily="18" charset="0"/>
                                  <a:ea typeface="Myriad Pro" charset="0"/>
                                  <a:cs typeface="Myriad Pro" charset="0"/>
                                </a:rPr>
                              </m:ctrlPr>
                            </m:dPr>
                            <m:e>
                              <m:f>
                                <m:fPr>
                                  <m:ctrlPr>
                                    <a:rPr lang="en-US" sz="2400" b="0" i="1" smtClean="0">
                                      <a:latin typeface="Cambria Math" panose="02040503050406030204" pitchFamily="18" charset="0"/>
                                      <a:ea typeface="Myriad Pro" charset="0"/>
                                      <a:cs typeface="Myriad Pro" charset="0"/>
                                    </a:rPr>
                                  </m:ctrlPr>
                                </m:fPr>
                                <m:num>
                                  <m:r>
                                    <a:rPr lang="en-US" sz="2400" b="0" i="1" smtClean="0">
                                      <a:latin typeface="Cambria Math" panose="02040503050406030204" pitchFamily="18" charset="0"/>
                                      <a:ea typeface="Myriad Pro" charset="0"/>
                                      <a:cs typeface="Myriad Pro" charset="0"/>
                                    </a:rPr>
                                    <m:t>𝑛</m:t>
                                  </m:r>
                                </m:num>
                                <m:den>
                                  <m:r>
                                    <a:rPr lang="en-US" sz="2400" b="0" i="1" smtClean="0">
                                      <a:latin typeface="Cambria Math" panose="02040503050406030204" pitchFamily="18" charset="0"/>
                                      <a:ea typeface="Myriad Pro" charset="0"/>
                                      <a:cs typeface="Myriad Pro" charset="0"/>
                                    </a:rPr>
                                    <m:t>𝑘</m:t>
                                  </m:r>
                                </m:den>
                              </m:f>
                            </m:e>
                          </m:d>
                        </m:e>
                        <m:sup>
                          <m:r>
                            <a:rPr lang="en-US" sz="2400" b="0" i="1" smtClean="0">
                              <a:latin typeface="Cambria Math" panose="02040503050406030204" pitchFamily="18" charset="0"/>
                              <a:ea typeface="Myriad Pro" charset="0"/>
                              <a:cs typeface="Myriad Pro" charset="0"/>
                            </a:rPr>
                            <m:t>𝑘</m:t>
                          </m:r>
                        </m:sup>
                      </m:sSup>
                      <m:r>
                        <a:rPr lang="en-US" sz="2400" b="0" i="1" smtClean="0">
                          <a:latin typeface="Cambria Math" panose="02040503050406030204" pitchFamily="18" charset="0"/>
                          <a:ea typeface="Myriad Pro" charset="0"/>
                          <a:cs typeface="Myriad Pro" charset="0"/>
                        </a:rPr>
                        <m:t>≤</m:t>
                      </m:r>
                      <m:d>
                        <m:dPr>
                          <m:ctrlPr>
                            <a:rPr lang="en-US" sz="2400" b="0" i="1" smtClean="0">
                              <a:latin typeface="Cambria Math" panose="02040503050406030204" pitchFamily="18" charset="0"/>
                            </a:rPr>
                          </m:ctrlPr>
                        </m:dPr>
                        <m:e>
                          <m:m>
                            <m:mPr>
                              <m:mcs>
                                <m:mc>
                                  <m:mcPr>
                                    <m:count m:val="1"/>
                                    <m:mcJc m:val="center"/>
                                  </m:mcPr>
                                </m:mc>
                              </m:mcs>
                              <m:ctrlPr>
                                <a:rPr lang="en-US" sz="2400" b="0" i="1" smtClean="0">
                                  <a:latin typeface="Cambria Math" panose="02040503050406030204" pitchFamily="18" charset="0"/>
                                </a:rPr>
                              </m:ctrlPr>
                            </m:mPr>
                            <m:mr>
                              <m:e>
                                <m:r>
                                  <m:rPr>
                                    <m:brk m:alnAt="7"/>
                                  </m:rPr>
                                  <a:rPr lang="en-US" sz="2400" b="0" i="1" smtClean="0">
                                    <a:latin typeface="Cambria Math" panose="02040503050406030204" pitchFamily="18" charset="0"/>
                                  </a:rPr>
                                  <m:t>𝑛</m:t>
                                </m:r>
                              </m:e>
                            </m:mr>
                            <m:mr>
                              <m:e>
                                <m:r>
                                  <a:rPr lang="en-US" sz="2400" b="0" i="1" smtClean="0">
                                    <a:latin typeface="Cambria Math" panose="02040503050406030204" pitchFamily="18" charset="0"/>
                                  </a:rPr>
                                  <m:t>𝑘</m:t>
                                </m:r>
                              </m:e>
                            </m:mr>
                          </m:m>
                        </m:e>
                      </m:d>
                    </m:oMath>
                  </m:oMathPara>
                </a14:m>
                <a:endParaRPr lang="en-US" sz="2400" b="0" dirty="0">
                  <a:ea typeface="Myriad Pro" charset="0"/>
                  <a:cs typeface="Myriad Pro" charset="0"/>
                </a:endParaRPr>
              </a:p>
              <a:p>
                <a:pPr marL="0" indent="0">
                  <a:lnSpc>
                    <a:spcPts val="2700"/>
                  </a:lnSpc>
                  <a:spcBef>
                    <a:spcPts val="0"/>
                  </a:spcBef>
                  <a:spcAft>
                    <a:spcPts val="900"/>
                  </a:spcAft>
                  <a:buNone/>
                </a:pPr>
                <a:endParaRPr lang="en-US" sz="2400" dirty="0">
                  <a:ea typeface="Myriad Pro" charset="0"/>
                  <a:cs typeface="Myriad Pro" charset="0"/>
                </a:endParaRPr>
              </a:p>
            </p:txBody>
          </p:sp>
        </mc:Choice>
        <mc:Fallback xmlns="">
          <p:sp>
            <p:nvSpPr>
              <p:cNvPr id="8" name="Содержимое 2">
                <a:extLst>
                  <a:ext uri="{FF2B5EF4-FFF2-40B4-BE49-F238E27FC236}">
                    <a16:creationId xmlns:a16="http://schemas.microsoft.com/office/drawing/2014/main" id="{42E763AF-D0F9-794B-8946-57EF89E3DCC1}"/>
                  </a:ext>
                </a:extLst>
              </p:cNvPr>
              <p:cNvSpPr txBox="1">
                <a:spLocks noRot="1" noChangeAspect="1" noMove="1" noResize="1" noEditPoints="1" noAdjustHandles="1" noChangeArrowheads="1" noChangeShapeType="1" noTextEdit="1"/>
              </p:cNvSpPr>
              <p:nvPr/>
            </p:nvSpPr>
            <p:spPr>
              <a:xfrm>
                <a:off x="161764" y="2932927"/>
                <a:ext cx="8820472" cy="925168"/>
              </a:xfrm>
              <a:prstGeom prst="rect">
                <a:avLst/>
              </a:prstGeom>
              <a:blipFill>
                <a:blip r:embed="rId3"/>
                <a:stretch>
                  <a:fillRect l="-1007" t="-675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1" name="Содержимое 2">
                <a:extLst>
                  <a:ext uri="{FF2B5EF4-FFF2-40B4-BE49-F238E27FC236}">
                    <a16:creationId xmlns:a16="http://schemas.microsoft.com/office/drawing/2014/main" id="{C0B36DB2-83DA-DB43-8D5D-31DA37C13FB6}"/>
                  </a:ext>
                </a:extLst>
              </p:cNvPr>
              <p:cNvSpPr txBox="1">
                <a:spLocks/>
              </p:cNvSpPr>
              <p:nvPr/>
            </p:nvSpPr>
            <p:spPr>
              <a:xfrm>
                <a:off x="184860" y="3850112"/>
                <a:ext cx="8820472" cy="92516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Easy to add here</a:t>
                </a:r>
                <a:br>
                  <a:rPr lang="en-US" sz="2400" dirty="0">
                    <a:ea typeface="Myriad Pro" charset="0"/>
                    <a:cs typeface="Myriad Pro" charset="0"/>
                  </a:rPr>
                </a:b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ea typeface="Myriad Pro" charset="0"/>
                              <a:cs typeface="Myriad Pro" charset="0"/>
                            </a:rPr>
                          </m:ctrlPr>
                        </m:sSupPr>
                        <m:e>
                          <m:d>
                            <m:dPr>
                              <m:ctrlPr>
                                <a:rPr lang="en-US" sz="2400" b="0" i="1" smtClean="0">
                                  <a:latin typeface="Cambria Math" panose="02040503050406030204" pitchFamily="18" charset="0"/>
                                  <a:ea typeface="Myriad Pro" charset="0"/>
                                  <a:cs typeface="Myriad Pro" charset="0"/>
                                </a:rPr>
                              </m:ctrlPr>
                            </m:dPr>
                            <m:e>
                              <m:f>
                                <m:fPr>
                                  <m:ctrlPr>
                                    <a:rPr lang="en-US" sz="2400" b="0" i="1" smtClean="0">
                                      <a:latin typeface="Cambria Math" panose="02040503050406030204" pitchFamily="18" charset="0"/>
                                      <a:ea typeface="Myriad Pro" charset="0"/>
                                      <a:cs typeface="Myriad Pro" charset="0"/>
                                    </a:rPr>
                                  </m:ctrlPr>
                                </m:fPr>
                                <m:num>
                                  <m:r>
                                    <a:rPr lang="en-US" sz="2400" b="0" i="1" smtClean="0">
                                      <a:latin typeface="Cambria Math" panose="02040503050406030204" pitchFamily="18" charset="0"/>
                                      <a:ea typeface="Myriad Pro" charset="0"/>
                                      <a:cs typeface="Myriad Pro" charset="0"/>
                                    </a:rPr>
                                    <m:t>𝑛</m:t>
                                  </m:r>
                                </m:num>
                                <m:den>
                                  <m:r>
                                    <a:rPr lang="en-US" sz="2400" b="0" i="1" smtClean="0">
                                      <a:latin typeface="Cambria Math" panose="02040503050406030204" pitchFamily="18" charset="0"/>
                                      <a:ea typeface="Myriad Pro" charset="0"/>
                                      <a:cs typeface="Myriad Pro" charset="0"/>
                                    </a:rPr>
                                    <m:t>𝑘</m:t>
                                  </m:r>
                                </m:den>
                              </m:f>
                            </m:e>
                          </m:d>
                        </m:e>
                        <m:sup>
                          <m:r>
                            <a:rPr lang="en-US" sz="2400" b="0" i="1" smtClean="0">
                              <a:latin typeface="Cambria Math" panose="02040503050406030204" pitchFamily="18" charset="0"/>
                              <a:ea typeface="Myriad Pro" charset="0"/>
                              <a:cs typeface="Myriad Pro" charset="0"/>
                            </a:rPr>
                            <m:t>𝑘</m:t>
                          </m:r>
                        </m:sup>
                      </m:sSup>
                      <m:r>
                        <a:rPr lang="en-US" sz="2400" b="0" i="1" smtClean="0">
                          <a:latin typeface="Cambria Math" panose="02040503050406030204" pitchFamily="18" charset="0"/>
                          <a:ea typeface="Myriad Pro" charset="0"/>
                          <a:cs typeface="Myriad Pro" charset="0"/>
                        </a:rPr>
                        <m:t>≤</m:t>
                      </m:r>
                      <m:d>
                        <m:dPr>
                          <m:ctrlPr>
                            <a:rPr lang="en-US" sz="2400" b="0" i="1" smtClean="0">
                              <a:latin typeface="Cambria Math" panose="02040503050406030204" pitchFamily="18" charset="0"/>
                            </a:rPr>
                          </m:ctrlPr>
                        </m:dPr>
                        <m:e>
                          <m:m>
                            <m:mPr>
                              <m:mcs>
                                <m:mc>
                                  <m:mcPr>
                                    <m:count m:val="1"/>
                                    <m:mcJc m:val="center"/>
                                  </m:mcPr>
                                </m:mc>
                              </m:mcs>
                              <m:ctrlPr>
                                <a:rPr lang="en-US" sz="2400" b="0" i="1" smtClean="0">
                                  <a:latin typeface="Cambria Math" panose="02040503050406030204" pitchFamily="18" charset="0"/>
                                </a:rPr>
                              </m:ctrlPr>
                            </m:mPr>
                            <m:mr>
                              <m:e>
                                <m:r>
                                  <m:rPr>
                                    <m:brk m:alnAt="7"/>
                                  </m:rPr>
                                  <a:rPr lang="en-US" sz="2400" b="0" i="1" smtClean="0">
                                    <a:latin typeface="Cambria Math" panose="02040503050406030204" pitchFamily="18" charset="0"/>
                                  </a:rPr>
                                  <m:t>𝑛</m:t>
                                </m:r>
                              </m:e>
                            </m:mr>
                            <m:mr>
                              <m:e>
                                <m:r>
                                  <a:rPr lang="en-US" sz="2400" b="0" i="1" smtClean="0">
                                    <a:latin typeface="Cambria Math" panose="02040503050406030204" pitchFamily="18" charset="0"/>
                                  </a:rPr>
                                  <m:t>𝑘</m:t>
                                </m:r>
                              </m:e>
                            </m:mr>
                          </m:m>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𝑛</m:t>
                              </m:r>
                            </m:e>
                            <m:sup>
                              <m:r>
                                <a:rPr lang="en-US" sz="2400" b="0" i="1" smtClean="0">
                                  <a:latin typeface="Cambria Math" panose="02040503050406030204" pitchFamily="18" charset="0"/>
                                </a:rPr>
                                <m:t>𝑘</m:t>
                              </m:r>
                            </m:sup>
                          </m:sSup>
                        </m:num>
                        <m:den>
                          <m:r>
                            <a:rPr lang="en-US" sz="2400" b="0" i="1" smtClean="0">
                              <a:latin typeface="Cambria Math" panose="02040503050406030204" pitchFamily="18" charset="0"/>
                            </a:rPr>
                            <m:t>𝑘</m:t>
                          </m:r>
                          <m:r>
                            <a:rPr lang="en-US" sz="2400" b="0" i="1" smtClean="0">
                              <a:latin typeface="Cambria Math" panose="02040503050406030204" pitchFamily="18" charset="0"/>
                            </a:rPr>
                            <m:t>!</m:t>
                          </m:r>
                        </m:den>
                      </m:f>
                    </m:oMath>
                  </m:oMathPara>
                </a14:m>
                <a:endParaRPr lang="en-US" sz="2400" b="0" dirty="0">
                  <a:ea typeface="Myriad Pro" charset="0"/>
                  <a:cs typeface="Myriad Pro" charset="0"/>
                </a:endParaRPr>
              </a:p>
              <a:p>
                <a:pPr marL="0" indent="0">
                  <a:lnSpc>
                    <a:spcPts val="2700"/>
                  </a:lnSpc>
                  <a:spcBef>
                    <a:spcPts val="0"/>
                  </a:spcBef>
                  <a:spcAft>
                    <a:spcPts val="900"/>
                  </a:spcAft>
                  <a:buNone/>
                </a:pPr>
                <a:endParaRPr lang="en-US" sz="2400" dirty="0">
                  <a:ea typeface="Myriad Pro" charset="0"/>
                  <a:cs typeface="Myriad Pro" charset="0"/>
                </a:endParaRPr>
              </a:p>
            </p:txBody>
          </p:sp>
        </mc:Choice>
        <mc:Fallback xmlns="">
          <p:sp>
            <p:nvSpPr>
              <p:cNvPr id="11" name="Содержимое 2">
                <a:extLst>
                  <a:ext uri="{FF2B5EF4-FFF2-40B4-BE49-F238E27FC236}">
                    <a16:creationId xmlns:a16="http://schemas.microsoft.com/office/drawing/2014/main" id="{C0B36DB2-83DA-DB43-8D5D-31DA37C13FB6}"/>
                  </a:ext>
                </a:extLst>
              </p:cNvPr>
              <p:cNvSpPr txBox="1">
                <a:spLocks noRot="1" noChangeAspect="1" noMove="1" noResize="1" noEditPoints="1" noAdjustHandles="1" noChangeArrowheads="1" noChangeShapeType="1" noTextEdit="1"/>
              </p:cNvSpPr>
              <p:nvPr/>
            </p:nvSpPr>
            <p:spPr>
              <a:xfrm>
                <a:off x="184860" y="3850112"/>
                <a:ext cx="8820472" cy="925168"/>
              </a:xfrm>
              <a:prstGeom prst="rect">
                <a:avLst/>
              </a:prstGeom>
              <a:blipFill>
                <a:blip r:embed="rId4"/>
                <a:stretch>
                  <a:fillRect l="-1007" t="-6757" b="-1351"/>
                </a:stretch>
              </a:blipFill>
            </p:spPr>
            <p:txBody>
              <a:bodyPr/>
              <a:lstStyle/>
              <a:p>
                <a:r>
                  <a:rPr lang="ru-RU">
                    <a:noFill/>
                  </a:rPr>
                  <a:t> </a:t>
                </a:r>
              </a:p>
            </p:txBody>
          </p:sp>
        </mc:Fallback>
      </mc:AlternateContent>
    </p:spTree>
    <p:extLst>
      <p:ext uri="{BB962C8B-B14F-4D97-AF65-F5344CB8AC3E}">
        <p14:creationId xmlns:p14="http://schemas.microsoft.com/office/powerpoint/2010/main" val="459532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Asymptotic and binomials</a:t>
            </a:r>
            <a:endParaRPr lang="ru-RU" sz="3200" b="1" dirty="0">
              <a:solidFill>
                <a:schemeClr val="accent1">
                  <a:lumMod val="75000"/>
                </a:schemeClr>
              </a:solidFill>
              <a:latin typeface="+mn-lt"/>
              <a:cs typeface="Times New Roman" pitchFamily="18" charset="0"/>
            </a:endParaRPr>
          </a:p>
        </p:txBody>
      </p:sp>
      <mc:AlternateContent xmlns:mc="http://schemas.openxmlformats.org/markup-compatibility/2006" xmlns:a14="http://schemas.microsoft.com/office/drawing/2010/main">
        <mc:Choice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4292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Let us also consider some more intrinsic Stirling asymptotic rule:</a:t>
                </a:r>
              </a:p>
              <a:p>
                <a:pPr marL="0" indent="0">
                  <a:lnSpc>
                    <a:spcPts val="2700"/>
                  </a:lnSpc>
                  <a:spcBef>
                    <a:spcPts val="0"/>
                  </a:spcBef>
                  <a:spcAft>
                    <a:spcPts val="900"/>
                  </a:spcAft>
                  <a:buNone/>
                </a:pPr>
                <a:br>
                  <a:rPr lang="en-US" sz="2400" i="1" dirty="0">
                    <a:ea typeface="Myriad Pro" charset="0"/>
                    <a:cs typeface="Myriad Pro" charset="0"/>
                  </a:rPr>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Myriad Pro" charset="0"/>
                          <a:cs typeface="Myriad Pro" charset="0"/>
                        </a:rPr>
                        <m:t>𝑛</m:t>
                      </m:r>
                      <m:r>
                        <a:rPr lang="en-US" sz="2400" b="0" i="1" smtClean="0">
                          <a:latin typeface="Cambria Math" panose="02040503050406030204" pitchFamily="18" charset="0"/>
                          <a:ea typeface="Myriad Pro" charset="0"/>
                          <a:cs typeface="Myriad Pro" charset="0"/>
                        </a:rPr>
                        <m:t>!∼</m:t>
                      </m:r>
                      <m:rad>
                        <m:radPr>
                          <m:degHide m:val="on"/>
                          <m:ctrlPr>
                            <a:rPr lang="en-US" sz="2400" b="0" i="1" smtClean="0">
                              <a:latin typeface="Cambria Math" panose="02040503050406030204" pitchFamily="18" charset="0"/>
                              <a:ea typeface="Myriad Pro" charset="0"/>
                              <a:cs typeface="Myriad Pro" charset="0"/>
                            </a:rPr>
                          </m:ctrlPr>
                        </m:radPr>
                        <m:deg/>
                        <m:e>
                          <m:r>
                            <a:rPr lang="en-US" sz="2400" b="0" i="1" smtClean="0">
                              <a:latin typeface="Cambria Math" panose="02040503050406030204" pitchFamily="18" charset="0"/>
                              <a:ea typeface="Myriad Pro" charset="0"/>
                              <a:cs typeface="Myriad Pro" charset="0"/>
                            </a:rPr>
                            <m:t>2</m:t>
                          </m:r>
                          <m:r>
                            <a:rPr lang="en-US" sz="2400" b="0" i="1" smtClean="0">
                              <a:latin typeface="Cambria Math" panose="02040503050406030204" pitchFamily="18" charset="0"/>
                              <a:ea typeface="Myriad Pro" charset="0"/>
                              <a:cs typeface="Myriad Pro" charset="0"/>
                            </a:rPr>
                            <m:t>𝜋</m:t>
                          </m:r>
                          <m:r>
                            <a:rPr lang="en-US" sz="2400" b="0" i="1" smtClean="0">
                              <a:latin typeface="Cambria Math" panose="02040503050406030204" pitchFamily="18" charset="0"/>
                              <a:ea typeface="Myriad Pro" charset="0"/>
                              <a:cs typeface="Myriad Pro" charset="0"/>
                            </a:rPr>
                            <m:t>𝑛</m:t>
                          </m:r>
                        </m:e>
                      </m:rad>
                      <m:sSup>
                        <m:sSupPr>
                          <m:ctrlPr>
                            <a:rPr lang="en-US" sz="2400" b="0" i="1" smtClean="0">
                              <a:latin typeface="Cambria Math" panose="02040503050406030204" pitchFamily="18" charset="0"/>
                              <a:ea typeface="Myriad Pro" charset="0"/>
                              <a:cs typeface="Myriad Pro" charset="0"/>
                            </a:rPr>
                          </m:ctrlPr>
                        </m:sSupPr>
                        <m:e>
                          <m:d>
                            <m:dPr>
                              <m:ctrlPr>
                                <a:rPr lang="en-US" sz="2400" b="0" i="1" smtClean="0">
                                  <a:latin typeface="Cambria Math" panose="02040503050406030204" pitchFamily="18" charset="0"/>
                                  <a:ea typeface="Myriad Pro" charset="0"/>
                                  <a:cs typeface="Myriad Pro" charset="0"/>
                                </a:rPr>
                              </m:ctrlPr>
                            </m:dPr>
                            <m:e>
                              <m:f>
                                <m:fPr>
                                  <m:ctrlPr>
                                    <a:rPr lang="en-US" sz="2400" b="0" i="1" smtClean="0">
                                      <a:latin typeface="Cambria Math" panose="02040503050406030204" pitchFamily="18" charset="0"/>
                                      <a:ea typeface="Myriad Pro" charset="0"/>
                                      <a:cs typeface="Myriad Pro" charset="0"/>
                                    </a:rPr>
                                  </m:ctrlPr>
                                </m:fPr>
                                <m:num>
                                  <m:r>
                                    <a:rPr lang="en-US" sz="2400" b="0" i="1" smtClean="0">
                                      <a:latin typeface="Cambria Math" panose="02040503050406030204" pitchFamily="18" charset="0"/>
                                      <a:ea typeface="Myriad Pro" charset="0"/>
                                      <a:cs typeface="Myriad Pro" charset="0"/>
                                    </a:rPr>
                                    <m:t>𝑛</m:t>
                                  </m:r>
                                </m:num>
                                <m:den>
                                  <m:r>
                                    <a:rPr lang="en-US" sz="2400" b="0" i="1" smtClean="0">
                                      <a:latin typeface="Cambria Math" panose="02040503050406030204" pitchFamily="18" charset="0"/>
                                      <a:ea typeface="Myriad Pro" charset="0"/>
                                      <a:cs typeface="Myriad Pro" charset="0"/>
                                    </a:rPr>
                                    <m:t>𝑒</m:t>
                                  </m:r>
                                </m:den>
                              </m:f>
                            </m:e>
                          </m:d>
                        </m:e>
                        <m:sup>
                          <m:r>
                            <a:rPr lang="en-US" sz="2400" b="0" i="1" smtClean="0">
                              <a:latin typeface="Cambria Math" panose="02040503050406030204" pitchFamily="18" charset="0"/>
                              <a:ea typeface="Myriad Pro" charset="0"/>
                              <a:cs typeface="Myriad Pro" charset="0"/>
                            </a:rPr>
                            <m:t>𝑛</m:t>
                          </m:r>
                        </m:sup>
                      </m:sSup>
                      <m:r>
                        <a:rPr lang="en-US" sz="2400" b="0" i="1" smtClean="0">
                          <a:latin typeface="Cambria Math" panose="02040503050406030204" pitchFamily="18" charset="0"/>
                          <a:ea typeface="Myriad Pro" charset="0"/>
                          <a:cs typeface="Myriad Pro" charset="0"/>
                        </a:rPr>
                        <m:t>    </m:t>
                      </m:r>
                      <m:r>
                        <m:rPr>
                          <m:sty m:val="p"/>
                        </m:rPr>
                        <a:rPr lang="en-US" sz="2400" b="0" i="0" smtClean="0">
                          <a:latin typeface="Cambria Math" panose="02040503050406030204" pitchFamily="18" charset="0"/>
                          <a:ea typeface="Myriad Pro" charset="0"/>
                          <a:cs typeface="Myriad Pro" charset="0"/>
                        </a:rPr>
                        <m:t>which</m:t>
                      </m:r>
                      <m:r>
                        <a:rPr lang="en-US" sz="2400" b="0" i="0" smtClean="0">
                          <a:latin typeface="Cambria Math" panose="02040503050406030204" pitchFamily="18" charset="0"/>
                          <a:ea typeface="Myriad Pro" charset="0"/>
                          <a:cs typeface="Myriad Pro" charset="0"/>
                        </a:rPr>
                        <m:t> </m:t>
                      </m:r>
                      <m:r>
                        <m:rPr>
                          <m:sty m:val="p"/>
                        </m:rPr>
                        <a:rPr lang="en-US" sz="2400" b="0" i="0" smtClean="0">
                          <a:latin typeface="Cambria Math" panose="02040503050406030204" pitchFamily="18" charset="0"/>
                          <a:ea typeface="Myriad Pro" charset="0"/>
                          <a:cs typeface="Myriad Pro" charset="0"/>
                        </a:rPr>
                        <m:t>implies</m:t>
                      </m:r>
                      <m:r>
                        <a:rPr lang="en-US" sz="2400" b="0" i="1" smtClean="0">
                          <a:latin typeface="Cambria Math" panose="02040503050406030204" pitchFamily="18" charset="0"/>
                          <a:ea typeface="Myriad Pro" charset="0"/>
                          <a:cs typeface="Myriad Pro" charset="0"/>
                        </a:rPr>
                        <m:t>   </m:t>
                      </m:r>
                      <m:f>
                        <m:fPr>
                          <m:ctrlPr>
                            <a:rPr lang="en-US" sz="2400" b="0" i="1" smtClean="0">
                              <a:latin typeface="Cambria Math" panose="02040503050406030204" pitchFamily="18" charset="0"/>
                              <a:ea typeface="Myriad Pro" charset="0"/>
                              <a:cs typeface="Myriad Pro" charset="0"/>
                            </a:rPr>
                          </m:ctrlPr>
                        </m:fPr>
                        <m:num>
                          <m:r>
                            <a:rPr lang="en-US" sz="2400" b="0" i="1" smtClean="0">
                              <a:latin typeface="Cambria Math" panose="02040503050406030204" pitchFamily="18" charset="0"/>
                              <a:ea typeface="Myriad Pro" charset="0"/>
                              <a:cs typeface="Myriad Pro" charset="0"/>
                            </a:rPr>
                            <m:t>1</m:t>
                          </m:r>
                        </m:num>
                        <m:den>
                          <m:r>
                            <a:rPr lang="en-US" sz="2400" b="0" i="1" smtClean="0">
                              <a:latin typeface="Cambria Math" panose="02040503050406030204" pitchFamily="18" charset="0"/>
                              <a:ea typeface="Myriad Pro" charset="0"/>
                              <a:cs typeface="Myriad Pro" charset="0"/>
                            </a:rPr>
                            <m:t>𝑛</m:t>
                          </m:r>
                          <m:r>
                            <a:rPr lang="en-US" sz="2400" b="0" i="1" smtClean="0">
                              <a:latin typeface="Cambria Math" panose="02040503050406030204" pitchFamily="18" charset="0"/>
                              <a:ea typeface="Myriad Pro" charset="0"/>
                              <a:cs typeface="Myriad Pro" charset="0"/>
                            </a:rPr>
                            <m:t>!</m:t>
                          </m:r>
                        </m:den>
                      </m:f>
                      <m:r>
                        <a:rPr lang="en-US" sz="2400" b="0" i="1" smtClean="0">
                          <a:latin typeface="Cambria Math" panose="02040503050406030204" pitchFamily="18" charset="0"/>
                          <a:ea typeface="Myriad Pro" charset="0"/>
                          <a:cs typeface="Myriad Pro" charset="0"/>
                        </a:rPr>
                        <m:t>&lt;</m:t>
                      </m:r>
                      <m:sSup>
                        <m:sSupPr>
                          <m:ctrlPr>
                            <a:rPr lang="en-US" sz="2400" b="0" i="1" smtClean="0">
                              <a:latin typeface="Cambria Math" panose="02040503050406030204" pitchFamily="18" charset="0"/>
                              <a:ea typeface="Myriad Pro" charset="0"/>
                              <a:cs typeface="Myriad Pro" charset="0"/>
                            </a:rPr>
                          </m:ctrlPr>
                        </m:sSupPr>
                        <m:e>
                          <m:d>
                            <m:dPr>
                              <m:ctrlPr>
                                <a:rPr lang="en-US" sz="2400" b="0" i="1" smtClean="0">
                                  <a:latin typeface="Cambria Math" panose="02040503050406030204" pitchFamily="18" charset="0"/>
                                  <a:ea typeface="Myriad Pro" charset="0"/>
                                  <a:cs typeface="Myriad Pro" charset="0"/>
                                </a:rPr>
                              </m:ctrlPr>
                            </m:dPr>
                            <m:e>
                              <m:f>
                                <m:fPr>
                                  <m:ctrlPr>
                                    <a:rPr lang="en-US" sz="2400" b="0" i="1" smtClean="0">
                                      <a:latin typeface="Cambria Math" panose="02040503050406030204" pitchFamily="18" charset="0"/>
                                      <a:ea typeface="Myriad Pro" charset="0"/>
                                      <a:cs typeface="Myriad Pro" charset="0"/>
                                    </a:rPr>
                                  </m:ctrlPr>
                                </m:fPr>
                                <m:num>
                                  <m:r>
                                    <a:rPr lang="en-US" sz="2400" b="0" i="1" smtClean="0">
                                      <a:latin typeface="Cambria Math" panose="02040503050406030204" pitchFamily="18" charset="0"/>
                                      <a:ea typeface="Myriad Pro" charset="0"/>
                                      <a:cs typeface="Myriad Pro" charset="0"/>
                                    </a:rPr>
                                    <m:t>𝑒</m:t>
                                  </m:r>
                                </m:num>
                                <m:den>
                                  <m:r>
                                    <a:rPr lang="en-US" sz="2400" b="0" i="1" smtClean="0">
                                      <a:latin typeface="Cambria Math" panose="02040503050406030204" pitchFamily="18" charset="0"/>
                                      <a:ea typeface="Myriad Pro" charset="0"/>
                                      <a:cs typeface="Myriad Pro" charset="0"/>
                                    </a:rPr>
                                    <m:t>𝑛</m:t>
                                  </m:r>
                                </m:den>
                              </m:f>
                            </m:e>
                          </m:d>
                        </m:e>
                        <m:sup>
                          <m:r>
                            <a:rPr lang="en-US" sz="2400" b="0" i="1" smtClean="0">
                              <a:latin typeface="Cambria Math" panose="02040503050406030204" pitchFamily="18" charset="0"/>
                              <a:ea typeface="Myriad Pro" charset="0"/>
                              <a:cs typeface="Myriad Pro" charset="0"/>
                            </a:rPr>
                            <m:t>𝑛</m:t>
                          </m:r>
                        </m:sup>
                      </m:sSup>
                      <m:r>
                        <a:rPr lang="en-US" sz="2400" b="0" i="1" smtClean="0">
                          <a:latin typeface="Cambria Math" panose="02040503050406030204" pitchFamily="18" charset="0"/>
                          <a:ea typeface="Myriad Pro" charset="0"/>
                          <a:cs typeface="Myriad Pro" charset="0"/>
                        </a:rPr>
                        <m:t> </m:t>
                      </m:r>
                    </m:oMath>
                  </m:oMathPara>
                </a14:m>
                <a:endParaRPr lang="en-US" sz="2400" dirty="0">
                  <a:ea typeface="Myriad Pro" charset="0"/>
                  <a:cs typeface="Myriad Pro" charset="0"/>
                </a:endParaRPr>
              </a:p>
            </p:txBody>
          </p:sp>
        </mc:Choice>
        <mc:Fallback xmlns="">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1429224"/>
              </a:xfrm>
              <a:prstGeom prst="rect">
                <a:avLst/>
              </a:prstGeom>
              <a:blipFill>
                <a:blip r:embed="rId2"/>
                <a:stretch>
                  <a:fillRect l="-1007" t="-5310"/>
                </a:stretch>
              </a:blipFill>
            </p:spPr>
            <p:txBody>
              <a:bodyPr/>
              <a:lstStyle/>
              <a:p>
                <a:r>
                  <a:rPr lang="ru-RU">
                    <a:noFill/>
                  </a:rPr>
                  <a:t> </a:t>
                </a:r>
              </a:p>
            </p:txBody>
          </p:sp>
        </mc:Fallback>
      </mc:AlternateContent>
    </p:spTree>
    <p:extLst>
      <p:ext uri="{BB962C8B-B14F-4D97-AF65-F5344CB8AC3E}">
        <p14:creationId xmlns:p14="http://schemas.microsoft.com/office/powerpoint/2010/main" val="42641457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Asymptotic and binomials</a:t>
            </a:r>
            <a:endParaRPr lang="ru-RU" sz="3200" b="1" dirty="0">
              <a:solidFill>
                <a:schemeClr val="accent1">
                  <a:lumMod val="75000"/>
                </a:schemeClr>
              </a:solidFill>
              <a:latin typeface="+mn-lt"/>
              <a:cs typeface="Times New Roman" pitchFamily="18" charset="0"/>
            </a:endParaRPr>
          </a:p>
        </p:txBody>
      </p:sp>
      <mc:AlternateContent xmlns:mc="http://schemas.openxmlformats.org/markup-compatibility/2006" xmlns:a14="http://schemas.microsoft.com/office/drawing/2010/main">
        <mc:Choice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4292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Let us also consider some more intrinsic Stirling asymptotic rule:</a:t>
                </a:r>
              </a:p>
              <a:p>
                <a:pPr marL="0" indent="0">
                  <a:lnSpc>
                    <a:spcPts val="2700"/>
                  </a:lnSpc>
                  <a:spcBef>
                    <a:spcPts val="0"/>
                  </a:spcBef>
                  <a:spcAft>
                    <a:spcPts val="900"/>
                  </a:spcAft>
                  <a:buNone/>
                </a:pPr>
                <a:br>
                  <a:rPr lang="en-US" sz="2400" i="1" dirty="0">
                    <a:ea typeface="Myriad Pro" charset="0"/>
                    <a:cs typeface="Myriad Pro" charset="0"/>
                  </a:rPr>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Myriad Pro" charset="0"/>
                          <a:cs typeface="Myriad Pro" charset="0"/>
                        </a:rPr>
                        <m:t>𝑛</m:t>
                      </m:r>
                      <m:r>
                        <a:rPr lang="en-US" sz="2400" b="0" i="1" smtClean="0">
                          <a:latin typeface="Cambria Math" panose="02040503050406030204" pitchFamily="18" charset="0"/>
                          <a:ea typeface="Myriad Pro" charset="0"/>
                          <a:cs typeface="Myriad Pro" charset="0"/>
                        </a:rPr>
                        <m:t>!∼</m:t>
                      </m:r>
                      <m:rad>
                        <m:radPr>
                          <m:degHide m:val="on"/>
                          <m:ctrlPr>
                            <a:rPr lang="en-US" sz="2400" b="0" i="1" smtClean="0">
                              <a:latin typeface="Cambria Math" panose="02040503050406030204" pitchFamily="18" charset="0"/>
                              <a:ea typeface="Myriad Pro" charset="0"/>
                              <a:cs typeface="Myriad Pro" charset="0"/>
                            </a:rPr>
                          </m:ctrlPr>
                        </m:radPr>
                        <m:deg/>
                        <m:e>
                          <m:r>
                            <a:rPr lang="en-US" sz="2400" b="0" i="1" smtClean="0">
                              <a:latin typeface="Cambria Math" panose="02040503050406030204" pitchFamily="18" charset="0"/>
                              <a:ea typeface="Myriad Pro" charset="0"/>
                              <a:cs typeface="Myriad Pro" charset="0"/>
                            </a:rPr>
                            <m:t>2</m:t>
                          </m:r>
                          <m:r>
                            <a:rPr lang="en-US" sz="2400" b="0" i="1" smtClean="0">
                              <a:latin typeface="Cambria Math" panose="02040503050406030204" pitchFamily="18" charset="0"/>
                              <a:ea typeface="Myriad Pro" charset="0"/>
                              <a:cs typeface="Myriad Pro" charset="0"/>
                            </a:rPr>
                            <m:t>𝜋</m:t>
                          </m:r>
                          <m:r>
                            <a:rPr lang="en-US" sz="2400" b="0" i="1" smtClean="0">
                              <a:latin typeface="Cambria Math" panose="02040503050406030204" pitchFamily="18" charset="0"/>
                              <a:ea typeface="Myriad Pro" charset="0"/>
                              <a:cs typeface="Myriad Pro" charset="0"/>
                            </a:rPr>
                            <m:t>𝑛</m:t>
                          </m:r>
                        </m:e>
                      </m:rad>
                      <m:sSup>
                        <m:sSupPr>
                          <m:ctrlPr>
                            <a:rPr lang="en-US" sz="2400" b="0" i="1" smtClean="0">
                              <a:latin typeface="Cambria Math" panose="02040503050406030204" pitchFamily="18" charset="0"/>
                              <a:ea typeface="Myriad Pro" charset="0"/>
                              <a:cs typeface="Myriad Pro" charset="0"/>
                            </a:rPr>
                          </m:ctrlPr>
                        </m:sSupPr>
                        <m:e>
                          <m:d>
                            <m:dPr>
                              <m:ctrlPr>
                                <a:rPr lang="en-US" sz="2400" b="0" i="1" smtClean="0">
                                  <a:latin typeface="Cambria Math" panose="02040503050406030204" pitchFamily="18" charset="0"/>
                                  <a:ea typeface="Myriad Pro" charset="0"/>
                                  <a:cs typeface="Myriad Pro" charset="0"/>
                                </a:rPr>
                              </m:ctrlPr>
                            </m:dPr>
                            <m:e>
                              <m:f>
                                <m:fPr>
                                  <m:ctrlPr>
                                    <a:rPr lang="en-US" sz="2400" b="0" i="1" smtClean="0">
                                      <a:latin typeface="Cambria Math" panose="02040503050406030204" pitchFamily="18" charset="0"/>
                                      <a:ea typeface="Myriad Pro" charset="0"/>
                                      <a:cs typeface="Myriad Pro" charset="0"/>
                                    </a:rPr>
                                  </m:ctrlPr>
                                </m:fPr>
                                <m:num>
                                  <m:r>
                                    <a:rPr lang="en-US" sz="2400" b="0" i="1" smtClean="0">
                                      <a:latin typeface="Cambria Math" panose="02040503050406030204" pitchFamily="18" charset="0"/>
                                      <a:ea typeface="Myriad Pro" charset="0"/>
                                      <a:cs typeface="Myriad Pro" charset="0"/>
                                    </a:rPr>
                                    <m:t>𝑛</m:t>
                                  </m:r>
                                </m:num>
                                <m:den>
                                  <m:r>
                                    <a:rPr lang="en-US" sz="2400" b="0" i="1" smtClean="0">
                                      <a:latin typeface="Cambria Math" panose="02040503050406030204" pitchFamily="18" charset="0"/>
                                      <a:ea typeface="Myriad Pro" charset="0"/>
                                      <a:cs typeface="Myriad Pro" charset="0"/>
                                    </a:rPr>
                                    <m:t>𝑒</m:t>
                                  </m:r>
                                </m:den>
                              </m:f>
                            </m:e>
                          </m:d>
                        </m:e>
                        <m:sup>
                          <m:r>
                            <a:rPr lang="en-US" sz="2400" b="0" i="1" smtClean="0">
                              <a:latin typeface="Cambria Math" panose="02040503050406030204" pitchFamily="18" charset="0"/>
                              <a:ea typeface="Myriad Pro" charset="0"/>
                              <a:cs typeface="Myriad Pro" charset="0"/>
                            </a:rPr>
                            <m:t>𝑛</m:t>
                          </m:r>
                        </m:sup>
                      </m:sSup>
                      <m:r>
                        <a:rPr lang="en-US" sz="2400" b="0" i="1" smtClean="0">
                          <a:latin typeface="Cambria Math" panose="02040503050406030204" pitchFamily="18" charset="0"/>
                          <a:ea typeface="Myriad Pro" charset="0"/>
                          <a:cs typeface="Myriad Pro" charset="0"/>
                        </a:rPr>
                        <m:t>    </m:t>
                      </m:r>
                      <m:r>
                        <m:rPr>
                          <m:sty m:val="p"/>
                        </m:rPr>
                        <a:rPr lang="en-US" sz="2400" b="0" i="0" smtClean="0">
                          <a:latin typeface="Cambria Math" panose="02040503050406030204" pitchFamily="18" charset="0"/>
                          <a:ea typeface="Myriad Pro" charset="0"/>
                          <a:cs typeface="Myriad Pro" charset="0"/>
                        </a:rPr>
                        <m:t>which</m:t>
                      </m:r>
                      <m:r>
                        <a:rPr lang="en-US" sz="2400" b="0" i="0" smtClean="0">
                          <a:latin typeface="Cambria Math" panose="02040503050406030204" pitchFamily="18" charset="0"/>
                          <a:ea typeface="Myriad Pro" charset="0"/>
                          <a:cs typeface="Myriad Pro" charset="0"/>
                        </a:rPr>
                        <m:t> </m:t>
                      </m:r>
                      <m:r>
                        <m:rPr>
                          <m:sty m:val="p"/>
                        </m:rPr>
                        <a:rPr lang="en-US" sz="2400" b="0" i="0" smtClean="0">
                          <a:latin typeface="Cambria Math" panose="02040503050406030204" pitchFamily="18" charset="0"/>
                          <a:ea typeface="Myriad Pro" charset="0"/>
                          <a:cs typeface="Myriad Pro" charset="0"/>
                        </a:rPr>
                        <m:t>implies</m:t>
                      </m:r>
                      <m:r>
                        <a:rPr lang="en-US" sz="2400" b="0" i="1" smtClean="0">
                          <a:latin typeface="Cambria Math" panose="02040503050406030204" pitchFamily="18" charset="0"/>
                          <a:ea typeface="Myriad Pro" charset="0"/>
                          <a:cs typeface="Myriad Pro" charset="0"/>
                        </a:rPr>
                        <m:t>   </m:t>
                      </m:r>
                      <m:f>
                        <m:fPr>
                          <m:ctrlPr>
                            <a:rPr lang="en-US" sz="2400" b="0" i="1" smtClean="0">
                              <a:latin typeface="Cambria Math" panose="02040503050406030204" pitchFamily="18" charset="0"/>
                              <a:ea typeface="Myriad Pro" charset="0"/>
                              <a:cs typeface="Myriad Pro" charset="0"/>
                            </a:rPr>
                          </m:ctrlPr>
                        </m:fPr>
                        <m:num>
                          <m:r>
                            <a:rPr lang="en-US" sz="2400" b="0" i="1" smtClean="0">
                              <a:latin typeface="Cambria Math" panose="02040503050406030204" pitchFamily="18" charset="0"/>
                              <a:ea typeface="Myriad Pro" charset="0"/>
                              <a:cs typeface="Myriad Pro" charset="0"/>
                            </a:rPr>
                            <m:t>1</m:t>
                          </m:r>
                        </m:num>
                        <m:den>
                          <m:r>
                            <a:rPr lang="en-US" sz="2400" b="0" i="1" smtClean="0">
                              <a:latin typeface="Cambria Math" panose="02040503050406030204" pitchFamily="18" charset="0"/>
                              <a:ea typeface="Myriad Pro" charset="0"/>
                              <a:cs typeface="Myriad Pro" charset="0"/>
                            </a:rPr>
                            <m:t>𝑛</m:t>
                          </m:r>
                          <m:r>
                            <a:rPr lang="en-US" sz="2400" b="0" i="1" smtClean="0">
                              <a:latin typeface="Cambria Math" panose="02040503050406030204" pitchFamily="18" charset="0"/>
                              <a:ea typeface="Myriad Pro" charset="0"/>
                              <a:cs typeface="Myriad Pro" charset="0"/>
                            </a:rPr>
                            <m:t>!</m:t>
                          </m:r>
                        </m:den>
                      </m:f>
                      <m:r>
                        <a:rPr lang="en-US" sz="2400" b="0" i="1" smtClean="0">
                          <a:latin typeface="Cambria Math" panose="02040503050406030204" pitchFamily="18" charset="0"/>
                          <a:ea typeface="Myriad Pro" charset="0"/>
                          <a:cs typeface="Myriad Pro" charset="0"/>
                        </a:rPr>
                        <m:t>&lt;</m:t>
                      </m:r>
                      <m:sSup>
                        <m:sSupPr>
                          <m:ctrlPr>
                            <a:rPr lang="en-US" sz="2400" b="0" i="1" smtClean="0">
                              <a:latin typeface="Cambria Math" panose="02040503050406030204" pitchFamily="18" charset="0"/>
                              <a:ea typeface="Myriad Pro" charset="0"/>
                              <a:cs typeface="Myriad Pro" charset="0"/>
                            </a:rPr>
                          </m:ctrlPr>
                        </m:sSupPr>
                        <m:e>
                          <m:d>
                            <m:dPr>
                              <m:ctrlPr>
                                <a:rPr lang="en-US" sz="2400" b="0" i="1" smtClean="0">
                                  <a:latin typeface="Cambria Math" panose="02040503050406030204" pitchFamily="18" charset="0"/>
                                  <a:ea typeface="Myriad Pro" charset="0"/>
                                  <a:cs typeface="Myriad Pro" charset="0"/>
                                </a:rPr>
                              </m:ctrlPr>
                            </m:dPr>
                            <m:e>
                              <m:f>
                                <m:fPr>
                                  <m:ctrlPr>
                                    <a:rPr lang="en-US" sz="2400" b="0" i="1" smtClean="0">
                                      <a:latin typeface="Cambria Math" panose="02040503050406030204" pitchFamily="18" charset="0"/>
                                      <a:ea typeface="Myriad Pro" charset="0"/>
                                      <a:cs typeface="Myriad Pro" charset="0"/>
                                    </a:rPr>
                                  </m:ctrlPr>
                                </m:fPr>
                                <m:num>
                                  <m:r>
                                    <a:rPr lang="en-US" sz="2400" b="0" i="1" smtClean="0">
                                      <a:latin typeface="Cambria Math" panose="02040503050406030204" pitchFamily="18" charset="0"/>
                                      <a:ea typeface="Myriad Pro" charset="0"/>
                                      <a:cs typeface="Myriad Pro" charset="0"/>
                                    </a:rPr>
                                    <m:t>𝑒</m:t>
                                  </m:r>
                                </m:num>
                                <m:den>
                                  <m:r>
                                    <a:rPr lang="en-US" sz="2400" b="0" i="1" smtClean="0">
                                      <a:latin typeface="Cambria Math" panose="02040503050406030204" pitchFamily="18" charset="0"/>
                                      <a:ea typeface="Myriad Pro" charset="0"/>
                                      <a:cs typeface="Myriad Pro" charset="0"/>
                                    </a:rPr>
                                    <m:t>𝑛</m:t>
                                  </m:r>
                                </m:den>
                              </m:f>
                            </m:e>
                          </m:d>
                        </m:e>
                        <m:sup>
                          <m:r>
                            <a:rPr lang="en-US" sz="2400" b="0" i="1" smtClean="0">
                              <a:latin typeface="Cambria Math" panose="02040503050406030204" pitchFamily="18" charset="0"/>
                              <a:ea typeface="Myriad Pro" charset="0"/>
                              <a:cs typeface="Myriad Pro" charset="0"/>
                            </a:rPr>
                            <m:t>𝑛</m:t>
                          </m:r>
                        </m:sup>
                      </m:sSup>
                      <m:r>
                        <a:rPr lang="en-US" sz="2400" b="0" i="1" smtClean="0">
                          <a:latin typeface="Cambria Math" panose="02040503050406030204" pitchFamily="18" charset="0"/>
                          <a:ea typeface="Myriad Pro" charset="0"/>
                          <a:cs typeface="Myriad Pro" charset="0"/>
                        </a:rPr>
                        <m:t> </m:t>
                      </m:r>
                    </m:oMath>
                  </m:oMathPara>
                </a14:m>
                <a:endParaRPr lang="en-US" sz="2400" dirty="0">
                  <a:ea typeface="Myriad Pro" charset="0"/>
                  <a:cs typeface="Myriad Pro" charset="0"/>
                </a:endParaRPr>
              </a:p>
            </p:txBody>
          </p:sp>
        </mc:Choice>
        <mc:Fallback xmlns="">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1429224"/>
              </a:xfrm>
              <a:prstGeom prst="rect">
                <a:avLst/>
              </a:prstGeom>
              <a:blipFill>
                <a:blip r:embed="rId2"/>
                <a:stretch>
                  <a:fillRect l="-1007" t="-531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1" name="Содержимое 2">
                <a:extLst>
                  <a:ext uri="{FF2B5EF4-FFF2-40B4-BE49-F238E27FC236}">
                    <a16:creationId xmlns:a16="http://schemas.microsoft.com/office/drawing/2014/main" id="{C0B36DB2-83DA-DB43-8D5D-31DA37C13FB6}"/>
                  </a:ext>
                </a:extLst>
              </p:cNvPr>
              <p:cNvSpPr txBox="1">
                <a:spLocks/>
              </p:cNvSpPr>
              <p:nvPr/>
            </p:nvSpPr>
            <p:spPr>
              <a:xfrm>
                <a:off x="161764" y="2060848"/>
                <a:ext cx="8820472" cy="92516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Thus another result:</a:t>
                </a:r>
                <a:br>
                  <a:rPr lang="en-US" sz="2400" dirty="0">
                    <a:ea typeface="Myriad Pro" charset="0"/>
                    <a:cs typeface="Myriad Pro" charset="0"/>
                  </a:rPr>
                </a:b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ea typeface="Myriad Pro" charset="0"/>
                          <a:cs typeface="Myriad Pro" charset="0"/>
                        </a:rPr>
                        <m:t>  </m:t>
                      </m:r>
                      <m:sSup>
                        <m:sSupPr>
                          <m:ctrlPr>
                            <a:rPr lang="en-US" sz="2400" b="0" i="1" smtClean="0">
                              <a:latin typeface="Cambria Math" panose="02040503050406030204" pitchFamily="18" charset="0"/>
                              <a:ea typeface="Myriad Pro" charset="0"/>
                              <a:cs typeface="Myriad Pro" charset="0"/>
                            </a:rPr>
                          </m:ctrlPr>
                        </m:sSupPr>
                        <m:e>
                          <m:d>
                            <m:dPr>
                              <m:ctrlPr>
                                <a:rPr lang="en-US" sz="2400" b="0" i="1" smtClean="0">
                                  <a:latin typeface="Cambria Math" panose="02040503050406030204" pitchFamily="18" charset="0"/>
                                  <a:ea typeface="Myriad Pro" charset="0"/>
                                  <a:cs typeface="Myriad Pro" charset="0"/>
                                </a:rPr>
                              </m:ctrlPr>
                            </m:dPr>
                            <m:e>
                              <m:f>
                                <m:fPr>
                                  <m:ctrlPr>
                                    <a:rPr lang="en-US" sz="2400" b="0" i="1" smtClean="0">
                                      <a:latin typeface="Cambria Math" panose="02040503050406030204" pitchFamily="18" charset="0"/>
                                      <a:ea typeface="Myriad Pro" charset="0"/>
                                      <a:cs typeface="Myriad Pro" charset="0"/>
                                    </a:rPr>
                                  </m:ctrlPr>
                                </m:fPr>
                                <m:num>
                                  <m:r>
                                    <a:rPr lang="en-US" sz="2400" b="0" i="1" smtClean="0">
                                      <a:latin typeface="Cambria Math" panose="02040503050406030204" pitchFamily="18" charset="0"/>
                                      <a:ea typeface="Myriad Pro" charset="0"/>
                                      <a:cs typeface="Myriad Pro" charset="0"/>
                                    </a:rPr>
                                    <m:t>𝑛</m:t>
                                  </m:r>
                                </m:num>
                                <m:den>
                                  <m:r>
                                    <a:rPr lang="en-US" sz="2400" b="0" i="1" smtClean="0">
                                      <a:latin typeface="Cambria Math" panose="02040503050406030204" pitchFamily="18" charset="0"/>
                                      <a:ea typeface="Myriad Pro" charset="0"/>
                                      <a:cs typeface="Myriad Pro" charset="0"/>
                                    </a:rPr>
                                    <m:t>𝑘</m:t>
                                  </m:r>
                                </m:den>
                              </m:f>
                            </m:e>
                          </m:d>
                        </m:e>
                        <m:sup>
                          <m:r>
                            <a:rPr lang="en-US" sz="2400" b="0" i="1" smtClean="0">
                              <a:latin typeface="Cambria Math" panose="02040503050406030204" pitchFamily="18" charset="0"/>
                              <a:ea typeface="Myriad Pro" charset="0"/>
                              <a:cs typeface="Myriad Pro" charset="0"/>
                            </a:rPr>
                            <m:t>𝑘</m:t>
                          </m:r>
                        </m:sup>
                      </m:sSup>
                      <m:r>
                        <a:rPr lang="en-US" sz="2400" b="0" i="1" smtClean="0">
                          <a:latin typeface="Cambria Math" panose="02040503050406030204" pitchFamily="18" charset="0"/>
                          <a:ea typeface="Myriad Pro" charset="0"/>
                          <a:cs typeface="Myriad Pro" charset="0"/>
                        </a:rPr>
                        <m:t>≤</m:t>
                      </m:r>
                      <m:d>
                        <m:dPr>
                          <m:ctrlPr>
                            <a:rPr lang="en-US" sz="2400" b="0" i="1" smtClean="0">
                              <a:latin typeface="Cambria Math" panose="02040503050406030204" pitchFamily="18" charset="0"/>
                            </a:rPr>
                          </m:ctrlPr>
                        </m:dPr>
                        <m:e>
                          <m:m>
                            <m:mPr>
                              <m:mcs>
                                <m:mc>
                                  <m:mcPr>
                                    <m:count m:val="1"/>
                                    <m:mcJc m:val="center"/>
                                  </m:mcPr>
                                </m:mc>
                              </m:mcs>
                              <m:ctrlPr>
                                <a:rPr lang="en-US" sz="2400" b="0" i="1" smtClean="0">
                                  <a:latin typeface="Cambria Math" panose="02040503050406030204" pitchFamily="18" charset="0"/>
                                </a:rPr>
                              </m:ctrlPr>
                            </m:mPr>
                            <m:mr>
                              <m:e>
                                <m:r>
                                  <m:rPr>
                                    <m:brk m:alnAt="7"/>
                                  </m:rPr>
                                  <a:rPr lang="en-US" sz="2400" b="0" i="1" smtClean="0">
                                    <a:latin typeface="Cambria Math" panose="02040503050406030204" pitchFamily="18" charset="0"/>
                                  </a:rPr>
                                  <m:t>𝑛</m:t>
                                </m:r>
                              </m:e>
                            </m:mr>
                            <m:mr>
                              <m:e>
                                <m:r>
                                  <a:rPr lang="en-US" sz="2400" b="0" i="1" smtClean="0">
                                    <a:latin typeface="Cambria Math" panose="02040503050406030204" pitchFamily="18" charset="0"/>
                                  </a:rPr>
                                  <m:t>𝑘</m:t>
                                </m:r>
                              </m:e>
                            </m:mr>
                          </m:m>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𝑛</m:t>
                              </m:r>
                            </m:e>
                            <m:sup>
                              <m:r>
                                <a:rPr lang="en-US" sz="2400" b="0" i="1" smtClean="0">
                                  <a:latin typeface="Cambria Math" panose="02040503050406030204" pitchFamily="18" charset="0"/>
                                </a:rPr>
                                <m:t>𝑘</m:t>
                              </m:r>
                            </m:sup>
                          </m:sSup>
                        </m:num>
                        <m:den>
                          <m:r>
                            <a:rPr lang="en-US" sz="2400" b="0" i="1" smtClean="0">
                              <a:latin typeface="Cambria Math" panose="02040503050406030204" pitchFamily="18" charset="0"/>
                            </a:rPr>
                            <m:t>𝑘</m:t>
                          </m:r>
                          <m:r>
                            <a:rPr lang="en-US" sz="2400" b="0" i="1" smtClean="0">
                              <a:latin typeface="Cambria Math" panose="02040503050406030204" pitchFamily="18" charset="0"/>
                            </a:rPr>
                            <m:t>!</m:t>
                          </m:r>
                        </m:den>
                      </m:f>
                      <m:r>
                        <a:rPr lang="en-US" sz="2400" b="0" i="1" smtClean="0">
                          <a:latin typeface="Cambria Math" panose="02040503050406030204" pitchFamily="18" charset="0"/>
                        </a:rPr>
                        <m:t>≤</m:t>
                      </m:r>
                      <m:sSup>
                        <m:sSupPr>
                          <m:ctrlPr>
                            <a:rPr lang="en-US" sz="2400" i="1">
                              <a:latin typeface="Cambria Math" panose="02040503050406030204" pitchFamily="18" charset="0"/>
                              <a:ea typeface="Myriad Pro" charset="0"/>
                              <a:cs typeface="Myriad Pro" charset="0"/>
                            </a:rPr>
                          </m:ctrlPr>
                        </m:sSupPr>
                        <m:e>
                          <m:d>
                            <m:dPr>
                              <m:ctrlPr>
                                <a:rPr lang="en-US" sz="2400" i="1">
                                  <a:latin typeface="Cambria Math" panose="02040503050406030204" pitchFamily="18" charset="0"/>
                                  <a:ea typeface="Myriad Pro" charset="0"/>
                                  <a:cs typeface="Myriad Pro" charset="0"/>
                                </a:rPr>
                              </m:ctrlPr>
                            </m:dPr>
                            <m:e>
                              <m:f>
                                <m:fPr>
                                  <m:ctrlPr>
                                    <a:rPr lang="en-US" sz="2400" i="1">
                                      <a:latin typeface="Cambria Math" panose="02040503050406030204" pitchFamily="18" charset="0"/>
                                      <a:ea typeface="Myriad Pro" charset="0"/>
                                      <a:cs typeface="Myriad Pro" charset="0"/>
                                    </a:rPr>
                                  </m:ctrlPr>
                                </m:fPr>
                                <m:num>
                                  <m:r>
                                    <a:rPr lang="en-US" sz="2400" b="0" i="1" smtClean="0">
                                      <a:latin typeface="Cambria Math" panose="02040503050406030204" pitchFamily="18" charset="0"/>
                                      <a:ea typeface="Myriad Pro" charset="0"/>
                                      <a:cs typeface="Myriad Pro" charset="0"/>
                                    </a:rPr>
                                    <m:t>𝑒</m:t>
                                  </m:r>
                                  <m:r>
                                    <a:rPr lang="en-US" sz="2400" b="0" i="1" smtClean="0">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𝑛</m:t>
                                  </m:r>
                                </m:num>
                                <m:den>
                                  <m:r>
                                    <a:rPr lang="en-US" sz="2400" i="1">
                                      <a:latin typeface="Cambria Math" panose="02040503050406030204" pitchFamily="18" charset="0"/>
                                      <a:ea typeface="Myriad Pro" charset="0"/>
                                      <a:cs typeface="Myriad Pro" charset="0"/>
                                    </a:rPr>
                                    <m:t>𝑘</m:t>
                                  </m:r>
                                </m:den>
                              </m:f>
                            </m:e>
                          </m:d>
                        </m:e>
                        <m:sup>
                          <m:r>
                            <a:rPr lang="en-US" sz="2400" i="1">
                              <a:latin typeface="Cambria Math" panose="02040503050406030204" pitchFamily="18" charset="0"/>
                              <a:ea typeface="Myriad Pro" charset="0"/>
                              <a:cs typeface="Myriad Pro" charset="0"/>
                            </a:rPr>
                            <m:t>𝑘</m:t>
                          </m:r>
                        </m:sup>
                      </m:sSup>
                    </m:oMath>
                  </m:oMathPara>
                </a14:m>
                <a:endParaRPr lang="en-US" sz="2400" b="0" dirty="0">
                  <a:ea typeface="Myriad Pro" charset="0"/>
                  <a:cs typeface="Myriad Pro" charset="0"/>
                </a:endParaRPr>
              </a:p>
              <a:p>
                <a:pPr marL="0" indent="0">
                  <a:lnSpc>
                    <a:spcPts val="2700"/>
                  </a:lnSpc>
                  <a:spcBef>
                    <a:spcPts val="0"/>
                  </a:spcBef>
                  <a:spcAft>
                    <a:spcPts val="900"/>
                  </a:spcAft>
                  <a:buNone/>
                </a:pPr>
                <a:endParaRPr lang="en-US" sz="2400" dirty="0">
                  <a:ea typeface="Myriad Pro" charset="0"/>
                  <a:cs typeface="Myriad Pro" charset="0"/>
                </a:endParaRPr>
              </a:p>
            </p:txBody>
          </p:sp>
        </mc:Choice>
        <mc:Fallback xmlns="">
          <p:sp>
            <p:nvSpPr>
              <p:cNvPr id="11" name="Содержимое 2">
                <a:extLst>
                  <a:ext uri="{FF2B5EF4-FFF2-40B4-BE49-F238E27FC236}">
                    <a16:creationId xmlns:a16="http://schemas.microsoft.com/office/drawing/2014/main" id="{C0B36DB2-83DA-DB43-8D5D-31DA37C13FB6}"/>
                  </a:ext>
                </a:extLst>
              </p:cNvPr>
              <p:cNvSpPr txBox="1">
                <a:spLocks noRot="1" noChangeAspect="1" noMove="1" noResize="1" noEditPoints="1" noAdjustHandles="1" noChangeArrowheads="1" noChangeShapeType="1" noTextEdit="1"/>
              </p:cNvSpPr>
              <p:nvPr/>
            </p:nvSpPr>
            <p:spPr>
              <a:xfrm>
                <a:off x="161764" y="2060848"/>
                <a:ext cx="8820472" cy="925168"/>
              </a:xfrm>
              <a:prstGeom prst="rect">
                <a:avLst/>
              </a:prstGeom>
              <a:blipFill>
                <a:blip r:embed="rId3"/>
                <a:stretch>
                  <a:fillRect l="-1007" t="-6757" b="-1351"/>
                </a:stretch>
              </a:blipFill>
            </p:spPr>
            <p:txBody>
              <a:bodyPr/>
              <a:lstStyle/>
              <a:p>
                <a:r>
                  <a:rPr lang="ru-RU">
                    <a:noFill/>
                  </a:rPr>
                  <a:t> </a:t>
                </a:r>
              </a:p>
            </p:txBody>
          </p:sp>
        </mc:Fallback>
      </mc:AlternateContent>
    </p:spTree>
    <p:extLst>
      <p:ext uri="{BB962C8B-B14F-4D97-AF65-F5344CB8AC3E}">
        <p14:creationId xmlns:p14="http://schemas.microsoft.com/office/powerpoint/2010/main" val="5695633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Asymptotic and binomials</a:t>
            </a:r>
            <a:endParaRPr lang="ru-RU" sz="3200" b="1" dirty="0">
              <a:solidFill>
                <a:schemeClr val="accent1">
                  <a:lumMod val="75000"/>
                </a:schemeClr>
              </a:solidFill>
              <a:latin typeface="+mn-lt"/>
              <a:cs typeface="Times New Roman" pitchFamily="18" charset="0"/>
            </a:endParaRPr>
          </a:p>
        </p:txBody>
      </p:sp>
      <mc:AlternateContent xmlns:mc="http://schemas.openxmlformats.org/markup-compatibility/2006" xmlns:a14="http://schemas.microsoft.com/office/drawing/2010/main">
        <mc:Choice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4292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Let us also consider some more intrinsic Stirling asymptotic rule:</a:t>
                </a:r>
              </a:p>
              <a:p>
                <a:pPr marL="0" indent="0">
                  <a:lnSpc>
                    <a:spcPts val="2700"/>
                  </a:lnSpc>
                  <a:spcBef>
                    <a:spcPts val="0"/>
                  </a:spcBef>
                  <a:spcAft>
                    <a:spcPts val="900"/>
                  </a:spcAft>
                  <a:buNone/>
                </a:pPr>
                <a:br>
                  <a:rPr lang="en-US" sz="2400" i="1" dirty="0">
                    <a:ea typeface="Myriad Pro" charset="0"/>
                    <a:cs typeface="Myriad Pro" charset="0"/>
                  </a:rPr>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Myriad Pro" charset="0"/>
                          <a:cs typeface="Myriad Pro" charset="0"/>
                        </a:rPr>
                        <m:t>𝑛</m:t>
                      </m:r>
                      <m:r>
                        <a:rPr lang="en-US" sz="2400" b="0" i="1" smtClean="0">
                          <a:latin typeface="Cambria Math" panose="02040503050406030204" pitchFamily="18" charset="0"/>
                          <a:ea typeface="Myriad Pro" charset="0"/>
                          <a:cs typeface="Myriad Pro" charset="0"/>
                        </a:rPr>
                        <m:t>!∼</m:t>
                      </m:r>
                      <m:rad>
                        <m:radPr>
                          <m:degHide m:val="on"/>
                          <m:ctrlPr>
                            <a:rPr lang="en-US" sz="2400" b="0" i="1" smtClean="0">
                              <a:latin typeface="Cambria Math" panose="02040503050406030204" pitchFamily="18" charset="0"/>
                              <a:ea typeface="Myriad Pro" charset="0"/>
                              <a:cs typeface="Myriad Pro" charset="0"/>
                            </a:rPr>
                          </m:ctrlPr>
                        </m:radPr>
                        <m:deg/>
                        <m:e>
                          <m:r>
                            <a:rPr lang="en-US" sz="2400" b="0" i="1" smtClean="0">
                              <a:latin typeface="Cambria Math" panose="02040503050406030204" pitchFamily="18" charset="0"/>
                              <a:ea typeface="Myriad Pro" charset="0"/>
                              <a:cs typeface="Myriad Pro" charset="0"/>
                            </a:rPr>
                            <m:t>2</m:t>
                          </m:r>
                          <m:r>
                            <a:rPr lang="en-US" sz="2400" b="0" i="1" smtClean="0">
                              <a:latin typeface="Cambria Math" panose="02040503050406030204" pitchFamily="18" charset="0"/>
                              <a:ea typeface="Myriad Pro" charset="0"/>
                              <a:cs typeface="Myriad Pro" charset="0"/>
                            </a:rPr>
                            <m:t>𝜋</m:t>
                          </m:r>
                          <m:r>
                            <a:rPr lang="en-US" sz="2400" b="0" i="1" smtClean="0">
                              <a:latin typeface="Cambria Math" panose="02040503050406030204" pitchFamily="18" charset="0"/>
                              <a:ea typeface="Myriad Pro" charset="0"/>
                              <a:cs typeface="Myriad Pro" charset="0"/>
                            </a:rPr>
                            <m:t>𝑛</m:t>
                          </m:r>
                        </m:e>
                      </m:rad>
                      <m:sSup>
                        <m:sSupPr>
                          <m:ctrlPr>
                            <a:rPr lang="en-US" sz="2400" b="0" i="1" smtClean="0">
                              <a:latin typeface="Cambria Math" panose="02040503050406030204" pitchFamily="18" charset="0"/>
                              <a:ea typeface="Myriad Pro" charset="0"/>
                              <a:cs typeface="Myriad Pro" charset="0"/>
                            </a:rPr>
                          </m:ctrlPr>
                        </m:sSupPr>
                        <m:e>
                          <m:d>
                            <m:dPr>
                              <m:ctrlPr>
                                <a:rPr lang="en-US" sz="2400" b="0" i="1" smtClean="0">
                                  <a:latin typeface="Cambria Math" panose="02040503050406030204" pitchFamily="18" charset="0"/>
                                  <a:ea typeface="Myriad Pro" charset="0"/>
                                  <a:cs typeface="Myriad Pro" charset="0"/>
                                </a:rPr>
                              </m:ctrlPr>
                            </m:dPr>
                            <m:e>
                              <m:f>
                                <m:fPr>
                                  <m:ctrlPr>
                                    <a:rPr lang="en-US" sz="2400" b="0" i="1" smtClean="0">
                                      <a:latin typeface="Cambria Math" panose="02040503050406030204" pitchFamily="18" charset="0"/>
                                      <a:ea typeface="Myriad Pro" charset="0"/>
                                      <a:cs typeface="Myriad Pro" charset="0"/>
                                    </a:rPr>
                                  </m:ctrlPr>
                                </m:fPr>
                                <m:num>
                                  <m:r>
                                    <a:rPr lang="en-US" sz="2400" b="0" i="1" smtClean="0">
                                      <a:latin typeface="Cambria Math" panose="02040503050406030204" pitchFamily="18" charset="0"/>
                                      <a:ea typeface="Myriad Pro" charset="0"/>
                                      <a:cs typeface="Myriad Pro" charset="0"/>
                                    </a:rPr>
                                    <m:t>𝑛</m:t>
                                  </m:r>
                                </m:num>
                                <m:den>
                                  <m:r>
                                    <a:rPr lang="en-US" sz="2400" b="0" i="1" smtClean="0">
                                      <a:latin typeface="Cambria Math" panose="02040503050406030204" pitchFamily="18" charset="0"/>
                                      <a:ea typeface="Myriad Pro" charset="0"/>
                                      <a:cs typeface="Myriad Pro" charset="0"/>
                                    </a:rPr>
                                    <m:t>𝑒</m:t>
                                  </m:r>
                                </m:den>
                              </m:f>
                            </m:e>
                          </m:d>
                        </m:e>
                        <m:sup>
                          <m:r>
                            <a:rPr lang="en-US" sz="2400" b="0" i="1" smtClean="0">
                              <a:latin typeface="Cambria Math" panose="02040503050406030204" pitchFamily="18" charset="0"/>
                              <a:ea typeface="Myriad Pro" charset="0"/>
                              <a:cs typeface="Myriad Pro" charset="0"/>
                            </a:rPr>
                            <m:t>𝑛</m:t>
                          </m:r>
                        </m:sup>
                      </m:sSup>
                      <m:r>
                        <a:rPr lang="en-US" sz="2400" b="0" i="1" smtClean="0">
                          <a:latin typeface="Cambria Math" panose="02040503050406030204" pitchFamily="18" charset="0"/>
                          <a:ea typeface="Myriad Pro" charset="0"/>
                          <a:cs typeface="Myriad Pro" charset="0"/>
                        </a:rPr>
                        <m:t>    </m:t>
                      </m:r>
                      <m:r>
                        <m:rPr>
                          <m:sty m:val="p"/>
                        </m:rPr>
                        <a:rPr lang="en-US" sz="2400" b="0" i="0" smtClean="0">
                          <a:latin typeface="Cambria Math" panose="02040503050406030204" pitchFamily="18" charset="0"/>
                          <a:ea typeface="Myriad Pro" charset="0"/>
                          <a:cs typeface="Myriad Pro" charset="0"/>
                        </a:rPr>
                        <m:t>which</m:t>
                      </m:r>
                      <m:r>
                        <a:rPr lang="en-US" sz="2400" b="0" i="0" smtClean="0">
                          <a:latin typeface="Cambria Math" panose="02040503050406030204" pitchFamily="18" charset="0"/>
                          <a:ea typeface="Myriad Pro" charset="0"/>
                          <a:cs typeface="Myriad Pro" charset="0"/>
                        </a:rPr>
                        <m:t> </m:t>
                      </m:r>
                      <m:r>
                        <m:rPr>
                          <m:sty m:val="p"/>
                        </m:rPr>
                        <a:rPr lang="en-US" sz="2400" b="0" i="0" smtClean="0">
                          <a:latin typeface="Cambria Math" panose="02040503050406030204" pitchFamily="18" charset="0"/>
                          <a:ea typeface="Myriad Pro" charset="0"/>
                          <a:cs typeface="Myriad Pro" charset="0"/>
                        </a:rPr>
                        <m:t>implies</m:t>
                      </m:r>
                      <m:r>
                        <a:rPr lang="en-US" sz="2400" b="0" i="1" smtClean="0">
                          <a:latin typeface="Cambria Math" panose="02040503050406030204" pitchFamily="18" charset="0"/>
                          <a:ea typeface="Myriad Pro" charset="0"/>
                          <a:cs typeface="Myriad Pro" charset="0"/>
                        </a:rPr>
                        <m:t>   </m:t>
                      </m:r>
                      <m:f>
                        <m:fPr>
                          <m:ctrlPr>
                            <a:rPr lang="en-US" sz="2400" b="0" i="1" smtClean="0">
                              <a:latin typeface="Cambria Math" panose="02040503050406030204" pitchFamily="18" charset="0"/>
                              <a:ea typeface="Myriad Pro" charset="0"/>
                              <a:cs typeface="Myriad Pro" charset="0"/>
                            </a:rPr>
                          </m:ctrlPr>
                        </m:fPr>
                        <m:num>
                          <m:r>
                            <a:rPr lang="en-US" sz="2400" b="0" i="1" smtClean="0">
                              <a:latin typeface="Cambria Math" panose="02040503050406030204" pitchFamily="18" charset="0"/>
                              <a:ea typeface="Myriad Pro" charset="0"/>
                              <a:cs typeface="Myriad Pro" charset="0"/>
                            </a:rPr>
                            <m:t>1</m:t>
                          </m:r>
                        </m:num>
                        <m:den>
                          <m:r>
                            <a:rPr lang="en-US" sz="2400" b="0" i="1" smtClean="0">
                              <a:latin typeface="Cambria Math" panose="02040503050406030204" pitchFamily="18" charset="0"/>
                              <a:ea typeface="Myriad Pro" charset="0"/>
                              <a:cs typeface="Myriad Pro" charset="0"/>
                            </a:rPr>
                            <m:t>𝑛</m:t>
                          </m:r>
                          <m:r>
                            <a:rPr lang="en-US" sz="2400" b="0" i="1" smtClean="0">
                              <a:latin typeface="Cambria Math" panose="02040503050406030204" pitchFamily="18" charset="0"/>
                              <a:ea typeface="Myriad Pro" charset="0"/>
                              <a:cs typeface="Myriad Pro" charset="0"/>
                            </a:rPr>
                            <m:t>!</m:t>
                          </m:r>
                        </m:den>
                      </m:f>
                      <m:r>
                        <a:rPr lang="en-US" sz="2400" b="0" i="1" smtClean="0">
                          <a:latin typeface="Cambria Math" panose="02040503050406030204" pitchFamily="18" charset="0"/>
                          <a:ea typeface="Myriad Pro" charset="0"/>
                          <a:cs typeface="Myriad Pro" charset="0"/>
                        </a:rPr>
                        <m:t>&lt;</m:t>
                      </m:r>
                      <m:sSup>
                        <m:sSupPr>
                          <m:ctrlPr>
                            <a:rPr lang="en-US" sz="2400" b="0" i="1" smtClean="0">
                              <a:latin typeface="Cambria Math" panose="02040503050406030204" pitchFamily="18" charset="0"/>
                              <a:ea typeface="Myriad Pro" charset="0"/>
                              <a:cs typeface="Myriad Pro" charset="0"/>
                            </a:rPr>
                          </m:ctrlPr>
                        </m:sSupPr>
                        <m:e>
                          <m:d>
                            <m:dPr>
                              <m:ctrlPr>
                                <a:rPr lang="en-US" sz="2400" b="0" i="1" smtClean="0">
                                  <a:latin typeface="Cambria Math" panose="02040503050406030204" pitchFamily="18" charset="0"/>
                                  <a:ea typeface="Myriad Pro" charset="0"/>
                                  <a:cs typeface="Myriad Pro" charset="0"/>
                                </a:rPr>
                              </m:ctrlPr>
                            </m:dPr>
                            <m:e>
                              <m:f>
                                <m:fPr>
                                  <m:ctrlPr>
                                    <a:rPr lang="en-US" sz="2400" b="0" i="1" smtClean="0">
                                      <a:latin typeface="Cambria Math" panose="02040503050406030204" pitchFamily="18" charset="0"/>
                                      <a:ea typeface="Myriad Pro" charset="0"/>
                                      <a:cs typeface="Myriad Pro" charset="0"/>
                                    </a:rPr>
                                  </m:ctrlPr>
                                </m:fPr>
                                <m:num>
                                  <m:r>
                                    <a:rPr lang="en-US" sz="2400" b="0" i="1" smtClean="0">
                                      <a:latin typeface="Cambria Math" panose="02040503050406030204" pitchFamily="18" charset="0"/>
                                      <a:ea typeface="Myriad Pro" charset="0"/>
                                      <a:cs typeface="Myriad Pro" charset="0"/>
                                    </a:rPr>
                                    <m:t>𝑒</m:t>
                                  </m:r>
                                </m:num>
                                <m:den>
                                  <m:r>
                                    <a:rPr lang="en-US" sz="2400" b="0" i="1" smtClean="0">
                                      <a:latin typeface="Cambria Math" panose="02040503050406030204" pitchFamily="18" charset="0"/>
                                      <a:ea typeface="Myriad Pro" charset="0"/>
                                      <a:cs typeface="Myriad Pro" charset="0"/>
                                    </a:rPr>
                                    <m:t>𝑛</m:t>
                                  </m:r>
                                </m:den>
                              </m:f>
                            </m:e>
                          </m:d>
                        </m:e>
                        <m:sup>
                          <m:r>
                            <a:rPr lang="en-US" sz="2400" b="0" i="1" smtClean="0">
                              <a:latin typeface="Cambria Math" panose="02040503050406030204" pitchFamily="18" charset="0"/>
                              <a:ea typeface="Myriad Pro" charset="0"/>
                              <a:cs typeface="Myriad Pro" charset="0"/>
                            </a:rPr>
                            <m:t>𝑛</m:t>
                          </m:r>
                        </m:sup>
                      </m:sSup>
                      <m:r>
                        <a:rPr lang="en-US" sz="2400" b="0" i="1" smtClean="0">
                          <a:latin typeface="Cambria Math" panose="02040503050406030204" pitchFamily="18" charset="0"/>
                          <a:ea typeface="Myriad Pro" charset="0"/>
                          <a:cs typeface="Myriad Pro" charset="0"/>
                        </a:rPr>
                        <m:t> </m:t>
                      </m:r>
                    </m:oMath>
                  </m:oMathPara>
                </a14:m>
                <a:endParaRPr lang="en-US" sz="2400" dirty="0">
                  <a:ea typeface="Myriad Pro" charset="0"/>
                  <a:cs typeface="Myriad Pro" charset="0"/>
                </a:endParaRPr>
              </a:p>
            </p:txBody>
          </p:sp>
        </mc:Choice>
        <mc:Fallback xmlns="">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1429224"/>
              </a:xfrm>
              <a:prstGeom prst="rect">
                <a:avLst/>
              </a:prstGeom>
              <a:blipFill>
                <a:blip r:embed="rId2"/>
                <a:stretch>
                  <a:fillRect l="-1007" t="-531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1" name="Содержимое 2">
                <a:extLst>
                  <a:ext uri="{FF2B5EF4-FFF2-40B4-BE49-F238E27FC236}">
                    <a16:creationId xmlns:a16="http://schemas.microsoft.com/office/drawing/2014/main" id="{C0B36DB2-83DA-DB43-8D5D-31DA37C13FB6}"/>
                  </a:ext>
                </a:extLst>
              </p:cNvPr>
              <p:cNvSpPr txBox="1">
                <a:spLocks/>
              </p:cNvSpPr>
              <p:nvPr/>
            </p:nvSpPr>
            <p:spPr>
              <a:xfrm>
                <a:off x="161764" y="2060848"/>
                <a:ext cx="8820472" cy="92516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Thus another result:</a:t>
                </a:r>
                <a:br>
                  <a:rPr lang="en-US" sz="2400" dirty="0">
                    <a:ea typeface="Myriad Pro" charset="0"/>
                    <a:cs typeface="Myriad Pro" charset="0"/>
                  </a:rPr>
                </a:b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ea typeface="Myriad Pro" charset="0"/>
                          <a:cs typeface="Myriad Pro" charset="0"/>
                        </a:rPr>
                        <m:t>  </m:t>
                      </m:r>
                      <m:sSup>
                        <m:sSupPr>
                          <m:ctrlPr>
                            <a:rPr lang="en-US" sz="2400" b="0" i="1" smtClean="0">
                              <a:latin typeface="Cambria Math" panose="02040503050406030204" pitchFamily="18" charset="0"/>
                              <a:ea typeface="Myriad Pro" charset="0"/>
                              <a:cs typeface="Myriad Pro" charset="0"/>
                            </a:rPr>
                          </m:ctrlPr>
                        </m:sSupPr>
                        <m:e>
                          <m:d>
                            <m:dPr>
                              <m:ctrlPr>
                                <a:rPr lang="en-US" sz="2400" b="0" i="1" smtClean="0">
                                  <a:latin typeface="Cambria Math" panose="02040503050406030204" pitchFamily="18" charset="0"/>
                                  <a:ea typeface="Myriad Pro" charset="0"/>
                                  <a:cs typeface="Myriad Pro" charset="0"/>
                                </a:rPr>
                              </m:ctrlPr>
                            </m:dPr>
                            <m:e>
                              <m:f>
                                <m:fPr>
                                  <m:ctrlPr>
                                    <a:rPr lang="en-US" sz="2400" b="0" i="1" smtClean="0">
                                      <a:latin typeface="Cambria Math" panose="02040503050406030204" pitchFamily="18" charset="0"/>
                                      <a:ea typeface="Myriad Pro" charset="0"/>
                                      <a:cs typeface="Myriad Pro" charset="0"/>
                                    </a:rPr>
                                  </m:ctrlPr>
                                </m:fPr>
                                <m:num>
                                  <m:r>
                                    <a:rPr lang="en-US" sz="2400" b="0" i="1" smtClean="0">
                                      <a:latin typeface="Cambria Math" panose="02040503050406030204" pitchFamily="18" charset="0"/>
                                      <a:ea typeface="Myriad Pro" charset="0"/>
                                      <a:cs typeface="Myriad Pro" charset="0"/>
                                    </a:rPr>
                                    <m:t>𝑛</m:t>
                                  </m:r>
                                </m:num>
                                <m:den>
                                  <m:r>
                                    <a:rPr lang="en-US" sz="2400" b="0" i="1" smtClean="0">
                                      <a:latin typeface="Cambria Math" panose="02040503050406030204" pitchFamily="18" charset="0"/>
                                      <a:ea typeface="Myriad Pro" charset="0"/>
                                      <a:cs typeface="Myriad Pro" charset="0"/>
                                    </a:rPr>
                                    <m:t>𝑘</m:t>
                                  </m:r>
                                </m:den>
                              </m:f>
                            </m:e>
                          </m:d>
                        </m:e>
                        <m:sup>
                          <m:r>
                            <a:rPr lang="en-US" sz="2400" b="0" i="1" smtClean="0">
                              <a:latin typeface="Cambria Math" panose="02040503050406030204" pitchFamily="18" charset="0"/>
                              <a:ea typeface="Myriad Pro" charset="0"/>
                              <a:cs typeface="Myriad Pro" charset="0"/>
                            </a:rPr>
                            <m:t>𝑘</m:t>
                          </m:r>
                        </m:sup>
                      </m:sSup>
                      <m:r>
                        <a:rPr lang="en-US" sz="2400" b="0" i="1" smtClean="0">
                          <a:latin typeface="Cambria Math" panose="02040503050406030204" pitchFamily="18" charset="0"/>
                          <a:ea typeface="Myriad Pro" charset="0"/>
                          <a:cs typeface="Myriad Pro" charset="0"/>
                        </a:rPr>
                        <m:t>≤</m:t>
                      </m:r>
                      <m:d>
                        <m:dPr>
                          <m:ctrlPr>
                            <a:rPr lang="en-US" sz="2400" b="0" i="1" smtClean="0">
                              <a:latin typeface="Cambria Math" panose="02040503050406030204" pitchFamily="18" charset="0"/>
                            </a:rPr>
                          </m:ctrlPr>
                        </m:dPr>
                        <m:e>
                          <m:m>
                            <m:mPr>
                              <m:mcs>
                                <m:mc>
                                  <m:mcPr>
                                    <m:count m:val="1"/>
                                    <m:mcJc m:val="center"/>
                                  </m:mcPr>
                                </m:mc>
                              </m:mcs>
                              <m:ctrlPr>
                                <a:rPr lang="en-US" sz="2400" b="0" i="1" smtClean="0">
                                  <a:latin typeface="Cambria Math" panose="02040503050406030204" pitchFamily="18" charset="0"/>
                                </a:rPr>
                              </m:ctrlPr>
                            </m:mPr>
                            <m:mr>
                              <m:e>
                                <m:r>
                                  <m:rPr>
                                    <m:brk m:alnAt="7"/>
                                  </m:rPr>
                                  <a:rPr lang="en-US" sz="2400" b="0" i="1" smtClean="0">
                                    <a:latin typeface="Cambria Math" panose="02040503050406030204" pitchFamily="18" charset="0"/>
                                  </a:rPr>
                                  <m:t>𝑛</m:t>
                                </m:r>
                              </m:e>
                            </m:mr>
                            <m:mr>
                              <m:e>
                                <m:r>
                                  <a:rPr lang="en-US" sz="2400" b="0" i="1" smtClean="0">
                                    <a:latin typeface="Cambria Math" panose="02040503050406030204" pitchFamily="18" charset="0"/>
                                  </a:rPr>
                                  <m:t>𝑘</m:t>
                                </m:r>
                              </m:e>
                            </m:mr>
                          </m:m>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𝑛</m:t>
                              </m:r>
                            </m:e>
                            <m:sup>
                              <m:r>
                                <a:rPr lang="en-US" sz="2400" b="0" i="1" smtClean="0">
                                  <a:latin typeface="Cambria Math" panose="02040503050406030204" pitchFamily="18" charset="0"/>
                                </a:rPr>
                                <m:t>𝑘</m:t>
                              </m:r>
                            </m:sup>
                          </m:sSup>
                        </m:num>
                        <m:den>
                          <m:r>
                            <a:rPr lang="en-US" sz="2400" b="0" i="1" smtClean="0">
                              <a:latin typeface="Cambria Math" panose="02040503050406030204" pitchFamily="18" charset="0"/>
                            </a:rPr>
                            <m:t>𝑘</m:t>
                          </m:r>
                          <m:r>
                            <a:rPr lang="en-US" sz="2400" b="0" i="1" smtClean="0">
                              <a:latin typeface="Cambria Math" panose="02040503050406030204" pitchFamily="18" charset="0"/>
                            </a:rPr>
                            <m:t>!</m:t>
                          </m:r>
                        </m:den>
                      </m:f>
                      <m:r>
                        <a:rPr lang="en-US" sz="2400" b="0" i="1" smtClean="0">
                          <a:latin typeface="Cambria Math" panose="02040503050406030204" pitchFamily="18" charset="0"/>
                        </a:rPr>
                        <m:t>≤</m:t>
                      </m:r>
                      <m:sSup>
                        <m:sSupPr>
                          <m:ctrlPr>
                            <a:rPr lang="en-US" sz="2400" i="1">
                              <a:latin typeface="Cambria Math" panose="02040503050406030204" pitchFamily="18" charset="0"/>
                              <a:ea typeface="Myriad Pro" charset="0"/>
                              <a:cs typeface="Myriad Pro" charset="0"/>
                            </a:rPr>
                          </m:ctrlPr>
                        </m:sSupPr>
                        <m:e>
                          <m:d>
                            <m:dPr>
                              <m:ctrlPr>
                                <a:rPr lang="en-US" sz="2400" i="1">
                                  <a:latin typeface="Cambria Math" panose="02040503050406030204" pitchFamily="18" charset="0"/>
                                  <a:ea typeface="Myriad Pro" charset="0"/>
                                  <a:cs typeface="Myriad Pro" charset="0"/>
                                </a:rPr>
                              </m:ctrlPr>
                            </m:dPr>
                            <m:e>
                              <m:f>
                                <m:fPr>
                                  <m:ctrlPr>
                                    <a:rPr lang="en-US" sz="2400" i="1">
                                      <a:latin typeface="Cambria Math" panose="02040503050406030204" pitchFamily="18" charset="0"/>
                                      <a:ea typeface="Myriad Pro" charset="0"/>
                                      <a:cs typeface="Myriad Pro" charset="0"/>
                                    </a:rPr>
                                  </m:ctrlPr>
                                </m:fPr>
                                <m:num>
                                  <m:r>
                                    <a:rPr lang="en-US" sz="2400" b="0" i="1" smtClean="0">
                                      <a:latin typeface="Cambria Math" panose="02040503050406030204" pitchFamily="18" charset="0"/>
                                      <a:ea typeface="Myriad Pro" charset="0"/>
                                      <a:cs typeface="Myriad Pro" charset="0"/>
                                    </a:rPr>
                                    <m:t>𝑒</m:t>
                                  </m:r>
                                  <m:r>
                                    <a:rPr lang="en-US" sz="2400" b="0" i="1" smtClean="0">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𝑛</m:t>
                                  </m:r>
                                </m:num>
                                <m:den>
                                  <m:r>
                                    <a:rPr lang="en-US" sz="2400" i="1">
                                      <a:latin typeface="Cambria Math" panose="02040503050406030204" pitchFamily="18" charset="0"/>
                                      <a:ea typeface="Myriad Pro" charset="0"/>
                                      <a:cs typeface="Myriad Pro" charset="0"/>
                                    </a:rPr>
                                    <m:t>𝑘</m:t>
                                  </m:r>
                                </m:den>
                              </m:f>
                            </m:e>
                          </m:d>
                        </m:e>
                        <m:sup>
                          <m:r>
                            <a:rPr lang="en-US" sz="2400" i="1">
                              <a:latin typeface="Cambria Math" panose="02040503050406030204" pitchFamily="18" charset="0"/>
                              <a:ea typeface="Myriad Pro" charset="0"/>
                              <a:cs typeface="Myriad Pro" charset="0"/>
                            </a:rPr>
                            <m:t>𝑘</m:t>
                          </m:r>
                        </m:sup>
                      </m:sSup>
                    </m:oMath>
                  </m:oMathPara>
                </a14:m>
                <a:endParaRPr lang="en-US" sz="2400" b="0" dirty="0">
                  <a:ea typeface="Myriad Pro" charset="0"/>
                  <a:cs typeface="Myriad Pro" charset="0"/>
                </a:endParaRPr>
              </a:p>
              <a:p>
                <a:pPr marL="0" indent="0">
                  <a:lnSpc>
                    <a:spcPts val="2700"/>
                  </a:lnSpc>
                  <a:spcBef>
                    <a:spcPts val="0"/>
                  </a:spcBef>
                  <a:spcAft>
                    <a:spcPts val="900"/>
                  </a:spcAft>
                  <a:buNone/>
                </a:pPr>
                <a:endParaRPr lang="en-US" sz="2400" dirty="0">
                  <a:ea typeface="Myriad Pro" charset="0"/>
                  <a:cs typeface="Myriad Pro" charset="0"/>
                </a:endParaRPr>
              </a:p>
            </p:txBody>
          </p:sp>
        </mc:Choice>
        <mc:Fallback xmlns="">
          <p:sp>
            <p:nvSpPr>
              <p:cNvPr id="11" name="Содержимое 2">
                <a:extLst>
                  <a:ext uri="{FF2B5EF4-FFF2-40B4-BE49-F238E27FC236}">
                    <a16:creationId xmlns:a16="http://schemas.microsoft.com/office/drawing/2014/main" id="{C0B36DB2-83DA-DB43-8D5D-31DA37C13FB6}"/>
                  </a:ext>
                </a:extLst>
              </p:cNvPr>
              <p:cNvSpPr txBox="1">
                <a:spLocks noRot="1" noChangeAspect="1" noMove="1" noResize="1" noEditPoints="1" noAdjustHandles="1" noChangeArrowheads="1" noChangeShapeType="1" noTextEdit="1"/>
              </p:cNvSpPr>
              <p:nvPr/>
            </p:nvSpPr>
            <p:spPr>
              <a:xfrm>
                <a:off x="161764" y="2060848"/>
                <a:ext cx="8820472" cy="925168"/>
              </a:xfrm>
              <a:prstGeom prst="rect">
                <a:avLst/>
              </a:prstGeom>
              <a:blipFill>
                <a:blip r:embed="rId3"/>
                <a:stretch>
                  <a:fillRect l="-1007" t="-6757" b="-1351"/>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0" name="Содержимое 2">
                <a:extLst>
                  <a:ext uri="{FF2B5EF4-FFF2-40B4-BE49-F238E27FC236}">
                    <a16:creationId xmlns:a16="http://schemas.microsoft.com/office/drawing/2014/main" id="{613014AD-8D8C-C546-B78C-A0229591730E}"/>
                  </a:ext>
                </a:extLst>
              </p:cNvPr>
              <p:cNvSpPr txBox="1">
                <a:spLocks/>
              </p:cNvSpPr>
              <p:nvPr/>
            </p:nvSpPr>
            <p:spPr>
              <a:xfrm>
                <a:off x="161764" y="3140968"/>
                <a:ext cx="8820472" cy="144016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To finalize our binomial asymptotic we get:</a:t>
                </a:r>
              </a:p>
              <a:p>
                <a:pPr marL="0" indent="0">
                  <a:lnSpc>
                    <a:spcPts val="2700"/>
                  </a:lnSpc>
                  <a:spcBef>
                    <a:spcPts val="0"/>
                  </a:spcBef>
                  <a:spcAft>
                    <a:spcPts val="900"/>
                  </a:spcAft>
                  <a:buNone/>
                </a:pPr>
                <a:br>
                  <a:rPr lang="en-US" sz="2400" b="0" i="1" dirty="0"/>
                </a:b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m>
                            <m:mPr>
                              <m:mcs>
                                <m:mc>
                                  <m:mcPr>
                                    <m:count m:val="1"/>
                                    <m:mcJc m:val="center"/>
                                  </m:mcPr>
                                </m:mc>
                              </m:mcs>
                              <m:ctrlPr>
                                <a:rPr lang="en-US" sz="2400" i="1" smtClean="0">
                                  <a:latin typeface="Cambria Math" panose="02040503050406030204" pitchFamily="18" charset="0"/>
                                </a:rPr>
                              </m:ctrlPr>
                            </m:mPr>
                            <m:mr>
                              <m:e>
                                <m:r>
                                  <m:rPr>
                                    <m:brk m:alnAt="7"/>
                                  </m:rPr>
                                  <a:rPr lang="en-US" sz="2400" b="0" i="1" smtClean="0">
                                    <a:latin typeface="Cambria Math" panose="02040503050406030204" pitchFamily="18" charset="0"/>
                                  </a:rPr>
                                  <m:t>2</m:t>
                                </m:r>
                                <m:r>
                                  <a:rPr lang="en-US" sz="2400" b="0" i="1" smtClean="0">
                                    <a:latin typeface="Cambria Math" panose="02040503050406030204" pitchFamily="18" charset="0"/>
                                  </a:rPr>
                                  <m:t>𝑛</m:t>
                                </m:r>
                              </m:e>
                            </m:mr>
                            <m:mr>
                              <m:e>
                                <m:r>
                                  <a:rPr lang="en-US" sz="2400" b="0" i="1" smtClean="0">
                                    <a:latin typeface="Cambria Math" panose="02040503050406030204" pitchFamily="18" charset="0"/>
                                  </a:rPr>
                                  <m:t>𝑛</m:t>
                                </m:r>
                              </m:e>
                            </m:mr>
                          </m:m>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2</m:t>
                              </m:r>
                            </m:e>
                            <m:sup>
                              <m:r>
                                <a:rPr lang="en-US" sz="2400" b="0" i="1" smtClean="0">
                                  <a:latin typeface="Cambria Math" panose="02040503050406030204" pitchFamily="18" charset="0"/>
                                </a:rPr>
                                <m:t>2</m:t>
                              </m:r>
                              <m:r>
                                <a:rPr lang="en-US" sz="2400" b="0" i="1" smtClean="0">
                                  <a:latin typeface="Cambria Math" panose="02040503050406030204" pitchFamily="18" charset="0"/>
                                </a:rPr>
                                <m:t>𝑛</m:t>
                              </m:r>
                            </m:sup>
                          </m:sSup>
                        </m:num>
                        <m:den>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𝜋</m:t>
                              </m:r>
                              <m:r>
                                <a:rPr lang="en-US" sz="2400" b="0" i="1" smtClean="0">
                                  <a:latin typeface="Cambria Math" panose="02040503050406030204" pitchFamily="18" charset="0"/>
                                </a:rPr>
                                <m:t>𝑛</m:t>
                              </m:r>
                            </m:e>
                          </m:rad>
                        </m:den>
                      </m:f>
                    </m:oMath>
                  </m:oMathPara>
                </a14:m>
                <a:endParaRPr lang="en-US" sz="2400" dirty="0">
                  <a:ea typeface="Myriad Pro" charset="0"/>
                  <a:cs typeface="Myriad Pro" charset="0"/>
                </a:endParaRPr>
              </a:p>
            </p:txBody>
          </p:sp>
        </mc:Choice>
        <mc:Fallback xmlns="">
          <p:sp>
            <p:nvSpPr>
              <p:cNvPr id="10" name="Содержимое 2">
                <a:extLst>
                  <a:ext uri="{FF2B5EF4-FFF2-40B4-BE49-F238E27FC236}">
                    <a16:creationId xmlns:a16="http://schemas.microsoft.com/office/drawing/2014/main" id="{613014AD-8D8C-C546-B78C-A0229591730E}"/>
                  </a:ext>
                </a:extLst>
              </p:cNvPr>
              <p:cNvSpPr txBox="1">
                <a:spLocks noRot="1" noChangeAspect="1" noMove="1" noResize="1" noEditPoints="1" noAdjustHandles="1" noChangeArrowheads="1" noChangeShapeType="1" noTextEdit="1"/>
              </p:cNvSpPr>
              <p:nvPr/>
            </p:nvSpPr>
            <p:spPr>
              <a:xfrm>
                <a:off x="161764" y="3140968"/>
                <a:ext cx="8820472" cy="1440160"/>
              </a:xfrm>
              <a:prstGeom prst="rect">
                <a:avLst/>
              </a:prstGeom>
              <a:blipFill>
                <a:blip r:embed="rId4"/>
                <a:stretch>
                  <a:fillRect l="-1007" t="-4348"/>
                </a:stretch>
              </a:blipFill>
            </p:spPr>
            <p:txBody>
              <a:bodyPr/>
              <a:lstStyle/>
              <a:p>
                <a:r>
                  <a:rPr lang="ru-RU">
                    <a:noFill/>
                  </a:rPr>
                  <a:t> </a:t>
                </a:r>
              </a:p>
            </p:txBody>
          </p:sp>
        </mc:Fallback>
      </mc:AlternateContent>
    </p:spTree>
    <p:extLst>
      <p:ext uri="{BB962C8B-B14F-4D97-AF65-F5344CB8AC3E}">
        <p14:creationId xmlns:p14="http://schemas.microsoft.com/office/powerpoint/2010/main" val="4150118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Real domain functions</a:t>
            </a:r>
            <a:endParaRPr lang="ru-RU" sz="3200" b="1" dirty="0">
              <a:solidFill>
                <a:schemeClr val="accent1">
                  <a:lumMod val="75000"/>
                </a:schemeClr>
              </a:solidFill>
              <a:latin typeface="+mn-lt"/>
              <a:cs typeface="Times New Roman" pitchFamily="18" charset="0"/>
            </a:endParaRPr>
          </a:p>
        </p:txBody>
      </p:sp>
      <mc:AlternateContent xmlns:mc="http://schemas.openxmlformats.org/markup-compatibility/2006" xmlns:a14="http://schemas.microsoft.com/office/drawing/2010/main">
        <mc:Choice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200528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We have already covered the concept of </a:t>
                </a:r>
                <a:r>
                  <a:rPr lang="en-US" sz="2400" b="1" dirty="0">
                    <a:solidFill>
                      <a:srgbClr val="C00000"/>
                    </a:solidFill>
                    <a:ea typeface="Myriad Pro" charset="0"/>
                    <a:cs typeface="Myriad Pro" charset="0"/>
                  </a:rPr>
                  <a:t>limits</a:t>
                </a:r>
                <a:r>
                  <a:rPr lang="en-US" sz="2400" dirty="0">
                    <a:ea typeface="Myriad Pro" charset="0"/>
                    <a:cs typeface="Myriad Pro" charset="0"/>
                  </a:rPr>
                  <a:t> for sequences:</a:t>
                </a:r>
              </a:p>
              <a:p>
                <a:pPr marL="0" indent="0">
                  <a:lnSpc>
                    <a:spcPts val="2700"/>
                  </a:lnSpc>
                  <a:spcBef>
                    <a:spcPts val="0"/>
                  </a:spcBef>
                  <a:spcAft>
                    <a:spcPts val="900"/>
                  </a:spcAft>
                  <a:buFont typeface="Arial" pitchFamily="34" charse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Myriad Pro" charset="0"/>
                              <a:cs typeface="Myriad Pro" charset="0"/>
                            </a:rPr>
                          </m:ctrlPr>
                        </m:sSubPr>
                        <m:e>
                          <m:r>
                            <a:rPr lang="en-US" sz="2400" b="0" i="1" smtClean="0">
                              <a:latin typeface="Cambria Math" panose="02040503050406030204" pitchFamily="18" charset="0"/>
                              <a:ea typeface="Myriad Pro" charset="0"/>
                              <a:cs typeface="Myriad Pro" charset="0"/>
                            </a:rPr>
                            <m:t>𝑎</m:t>
                          </m:r>
                        </m:e>
                        <m:sub>
                          <m:r>
                            <a:rPr lang="en-US" sz="2400" b="0" i="1" smtClean="0">
                              <a:latin typeface="Cambria Math" panose="02040503050406030204" pitchFamily="18" charset="0"/>
                              <a:ea typeface="Myriad Pro" charset="0"/>
                              <a:cs typeface="Myriad Pro" charset="0"/>
                            </a:rPr>
                            <m:t>𝑛</m:t>
                          </m:r>
                        </m:sub>
                      </m:sSub>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𝑁</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𝑅</m:t>
                      </m:r>
                    </m:oMath>
                  </m:oMathPara>
                </a14:m>
                <a:endParaRPr lang="en-US" sz="2400" dirty="0">
                  <a:ea typeface="Myriad Pro" charset="0"/>
                  <a:cs typeface="Myriad Pro" charset="0"/>
                </a:endParaRPr>
              </a:p>
              <a:p>
                <a:pPr marL="0" indent="0">
                  <a:lnSpc>
                    <a:spcPts val="2700"/>
                  </a:lnSpc>
                  <a:spcBef>
                    <a:spcPts val="0"/>
                  </a:spcBef>
                  <a:spcAft>
                    <a:spcPts val="900"/>
                  </a:spcAft>
                  <a:buFont typeface="Arial" pitchFamily="34" charset="0"/>
                  <a:buNone/>
                </a:pPr>
                <a:r>
                  <a:rPr lang="en-US" sz="2400" dirty="0">
                    <a:ea typeface="Myriad Pro" charset="0"/>
                    <a:cs typeface="Myriad Pro" charset="0"/>
                  </a:rPr>
                  <a:t>Essentially one should now consider similar object for </a:t>
                </a:r>
                <a:r>
                  <a:rPr lang="en-US" sz="2400" b="1" dirty="0">
                    <a:solidFill>
                      <a:srgbClr val="C00000"/>
                    </a:solidFill>
                    <a:ea typeface="Myriad Pro" charset="0"/>
                    <a:cs typeface="Myriad Pro" charset="0"/>
                  </a:rPr>
                  <a:t>real domain</a:t>
                </a:r>
                <a:r>
                  <a:rPr lang="en-US" sz="2400" dirty="0">
                    <a:ea typeface="Myriad Pro" charset="0"/>
                    <a:cs typeface="Myriad Pro" charset="0"/>
                  </a:rPr>
                  <a:t> functions. What is the structural differences between domains of sequences and real valued functions?</a:t>
                </a:r>
              </a:p>
            </p:txBody>
          </p:sp>
        </mc:Choice>
        <mc:Fallback xmlns="">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2005288"/>
              </a:xfrm>
              <a:prstGeom prst="rect">
                <a:avLst/>
              </a:prstGeom>
              <a:blipFill>
                <a:blip r:embed="rId2"/>
                <a:stretch>
                  <a:fillRect l="-1007" t="-3774" b="-8176"/>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4" name="Содержимое 2">
                <a:extLst>
                  <a:ext uri="{FF2B5EF4-FFF2-40B4-BE49-F238E27FC236}">
                    <a16:creationId xmlns:a16="http://schemas.microsoft.com/office/drawing/2014/main" id="{8D44D50A-91A7-5140-ABED-F2549C1EC7DB}"/>
                  </a:ext>
                </a:extLst>
              </p:cNvPr>
              <p:cNvSpPr txBox="1">
                <a:spLocks/>
              </p:cNvSpPr>
              <p:nvPr/>
            </p:nvSpPr>
            <p:spPr>
              <a:xfrm>
                <a:off x="161764" y="2708920"/>
                <a:ext cx="8820472" cy="2232248"/>
              </a:xfrm>
              <a:prstGeom prst="rect">
                <a:avLst/>
              </a:prstGeom>
              <a:ln w="19050">
                <a:solidFill>
                  <a:schemeClr val="tx2"/>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Remember: the limit is the value which resembles given sequence the most as the number </a:t>
                </a:r>
                <a14:m>
                  <m:oMath xmlns:m="http://schemas.openxmlformats.org/officeDocument/2006/math">
                    <m:r>
                      <a:rPr lang="en-US" sz="2400" b="0" i="1" smtClean="0">
                        <a:latin typeface="Cambria Math" panose="02040503050406030204" pitchFamily="18" charset="0"/>
                        <a:ea typeface="Myriad Pro" charset="0"/>
                        <a:cs typeface="Myriad Pro" charset="0"/>
                      </a:rPr>
                      <m:t>𝑛</m:t>
                    </m:r>
                  </m:oMath>
                </a14:m>
                <a:r>
                  <a:rPr lang="en-US" sz="2400" dirty="0">
                    <a:ea typeface="Myriad Pro" charset="0"/>
                    <a:cs typeface="Myriad Pro" charset="0"/>
                  </a:rPr>
                  <a:t> gets closer and closer to the infinity.</a:t>
                </a:r>
              </a:p>
              <a:p>
                <a:pPr marL="0" indent="0">
                  <a:lnSpc>
                    <a:spcPts val="2700"/>
                  </a:lnSpc>
                  <a:spcBef>
                    <a:spcPts val="0"/>
                  </a:spcBef>
                  <a:spcAft>
                    <a:spcPts val="900"/>
                  </a:spcAft>
                  <a:buFont typeface="Arial" pitchFamily="34" charset="0"/>
                  <a:buNone/>
                </a:pPr>
                <a:r>
                  <a:rPr lang="en-US" sz="2400" dirty="0">
                    <a:ea typeface="Myriad Pro" charset="0"/>
                    <a:cs typeface="Myriad Pro" charset="0"/>
                  </a:rPr>
                  <a:t>The idea here is that we can always get closer and closer to infinity, or, in other words there is </a:t>
                </a:r>
                <a:r>
                  <a:rPr lang="en-US" sz="2400" b="1" dirty="0">
                    <a:solidFill>
                      <a:srgbClr val="C00000"/>
                    </a:solidFill>
                    <a:ea typeface="Myriad Pro" charset="0"/>
                    <a:cs typeface="Myriad Pro" charset="0"/>
                  </a:rPr>
                  <a:t>always</a:t>
                </a:r>
                <a:r>
                  <a:rPr lang="en-US" sz="2400" dirty="0">
                    <a:ea typeface="Myriad Pro" charset="0"/>
                    <a:cs typeface="Myriad Pro" charset="0"/>
                  </a:rPr>
                  <a:t> a natural number in </a:t>
                </a:r>
                <a:r>
                  <a:rPr lang="en-US" sz="2400" b="1" dirty="0">
                    <a:solidFill>
                      <a:srgbClr val="C00000"/>
                    </a:solidFill>
                    <a:ea typeface="Myriad Pro" charset="0"/>
                    <a:cs typeface="Myriad Pro" charset="0"/>
                  </a:rPr>
                  <a:t>any neighborhood</a:t>
                </a:r>
                <a:r>
                  <a:rPr lang="en-US" sz="2400" dirty="0">
                    <a:ea typeface="Myriad Pro" charset="0"/>
                    <a:cs typeface="Myriad Pro" charset="0"/>
                  </a:rPr>
                  <a:t> of the infinity; that’s the </a:t>
                </a:r>
                <a:r>
                  <a:rPr lang="en-US" sz="2400" b="1" dirty="0">
                    <a:solidFill>
                      <a:srgbClr val="C00000"/>
                    </a:solidFill>
                    <a:ea typeface="Myriad Pro" charset="0"/>
                    <a:cs typeface="Myriad Pro" charset="0"/>
                  </a:rPr>
                  <a:t>only</a:t>
                </a:r>
                <a:r>
                  <a:rPr lang="en-US" sz="2400" dirty="0">
                    <a:ea typeface="Myriad Pro" charset="0"/>
                    <a:cs typeface="Myriad Pro" charset="0"/>
                  </a:rPr>
                  <a:t> point of natural numbers with this quality.</a:t>
                </a:r>
              </a:p>
            </p:txBody>
          </p:sp>
        </mc:Choice>
        <mc:Fallback>
          <p:sp>
            <p:nvSpPr>
              <p:cNvPr id="4" name="Содержимое 2">
                <a:extLst>
                  <a:ext uri="{FF2B5EF4-FFF2-40B4-BE49-F238E27FC236}">
                    <a16:creationId xmlns:a16="http://schemas.microsoft.com/office/drawing/2014/main" id="{8D44D50A-91A7-5140-ABED-F2549C1EC7DB}"/>
                  </a:ext>
                </a:extLst>
              </p:cNvPr>
              <p:cNvSpPr txBox="1">
                <a:spLocks noRot="1" noChangeAspect="1" noMove="1" noResize="1" noEditPoints="1" noAdjustHandles="1" noChangeArrowheads="1" noChangeShapeType="1" noTextEdit="1"/>
              </p:cNvSpPr>
              <p:nvPr/>
            </p:nvSpPr>
            <p:spPr>
              <a:xfrm>
                <a:off x="161764" y="2708920"/>
                <a:ext cx="8820472" cy="2232248"/>
              </a:xfrm>
              <a:prstGeom prst="rect">
                <a:avLst/>
              </a:prstGeom>
              <a:blipFill>
                <a:blip r:embed="rId3"/>
                <a:stretch>
                  <a:fillRect l="-1006" t="-2235" b="-6704"/>
                </a:stretch>
              </a:blipFill>
              <a:ln w="19050">
                <a:solidFill>
                  <a:schemeClr val="tx2"/>
                </a:solidFill>
              </a:ln>
            </p:spPr>
            <p:txBody>
              <a:bodyPr/>
              <a:lstStyle/>
              <a:p>
                <a:r>
                  <a:rPr lang="ru-RU">
                    <a:noFill/>
                  </a:rPr>
                  <a:t> </a:t>
                </a:r>
              </a:p>
            </p:txBody>
          </p:sp>
        </mc:Fallback>
      </mc:AlternateContent>
    </p:spTree>
    <p:extLst>
      <p:ext uri="{BB962C8B-B14F-4D97-AF65-F5344CB8AC3E}">
        <p14:creationId xmlns:p14="http://schemas.microsoft.com/office/powerpoint/2010/main" val="31186947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a:xfrm>
            <a:off x="2515335" y="2857500"/>
            <a:ext cx="4113330" cy="1143000"/>
          </a:xfrm>
        </p:spPr>
        <p:txBody>
          <a:bodyPr>
            <a:noAutofit/>
          </a:bodyPr>
          <a:lstStyle/>
          <a:p>
            <a:pPr algn="l"/>
            <a:r>
              <a:rPr lang="en-US" sz="3200" b="1" dirty="0">
                <a:solidFill>
                  <a:schemeClr val="accent1">
                    <a:lumMod val="75000"/>
                  </a:schemeClr>
                </a:solidFill>
              </a:rPr>
              <a:t>Multivariate functions: definitions</a:t>
            </a:r>
          </a:p>
        </p:txBody>
      </p:sp>
    </p:spTree>
    <p:extLst>
      <p:ext uri="{BB962C8B-B14F-4D97-AF65-F5344CB8AC3E}">
        <p14:creationId xmlns:p14="http://schemas.microsoft.com/office/powerpoint/2010/main" val="4080482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Multivariate functions</a:t>
            </a:r>
            <a:endParaRPr lang="ru-RU" sz="3200" b="1" dirty="0">
              <a:solidFill>
                <a:schemeClr val="accent1">
                  <a:lumMod val="75000"/>
                </a:schemeClr>
              </a:solidFill>
              <a:latin typeface="+mn-lt"/>
              <a:cs typeface="Times New Roman" pitchFamily="18" charset="0"/>
            </a:endParaRPr>
          </a:p>
        </p:txBody>
      </p:sp>
      <mc:AlternateContent xmlns:mc="http://schemas.openxmlformats.org/markup-compatibility/2006">
        <mc:Choice xmlns:a14="http://schemas.microsoft.com/office/drawing/2010/main"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3661472"/>
              </a:xfrm>
              <a:prstGeom prst="rect">
                <a:avLst/>
              </a:prstGeom>
              <a:ln w="19050">
                <a:solidFill>
                  <a:schemeClr val="tx2"/>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The function of several (but of finite number of) real variables:</a:t>
                </a:r>
              </a:p>
              <a:p>
                <a:pPr marL="0" indent="0">
                  <a:lnSpc>
                    <a:spcPts val="2700"/>
                  </a:lnSpc>
                  <a:spcBef>
                    <a:spcPts val="0"/>
                  </a:spcBef>
                  <a:spcAft>
                    <a:spcPts val="900"/>
                  </a:spcAft>
                  <a:buFont typeface="Arial" pitchFamily="34" charse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Myriad Pro" charset="0"/>
                          <a:cs typeface="Myriad Pro" charset="0"/>
                        </a:rPr>
                        <m:t>𝑓</m:t>
                      </m:r>
                      <m:d>
                        <m:dPr>
                          <m:ctrlPr>
                            <a:rPr lang="en-US" sz="2400" b="0" i="1" smtClean="0">
                              <a:latin typeface="Cambria Math" panose="02040503050406030204" pitchFamily="18" charset="0"/>
                              <a:ea typeface="Myriad Pro" charset="0"/>
                              <a:cs typeface="Myriad Pro" charset="0"/>
                            </a:rPr>
                          </m:ctrlPr>
                        </m:dPr>
                        <m:e>
                          <m:sSub>
                            <m:sSubPr>
                              <m:ctrlPr>
                                <a:rPr lang="en-US" sz="2400" b="0" i="1" smtClean="0">
                                  <a:latin typeface="Cambria Math" panose="02040503050406030204" pitchFamily="18" charset="0"/>
                                  <a:ea typeface="Myriad Pro" charset="0"/>
                                  <a:cs typeface="Myriad Pro" charset="0"/>
                                </a:rPr>
                              </m:ctrlPr>
                            </m:sSubPr>
                            <m:e>
                              <m:r>
                                <a:rPr lang="en-US" sz="2400" b="0" i="1" smtClean="0">
                                  <a:latin typeface="Cambria Math" panose="02040503050406030204" pitchFamily="18" charset="0"/>
                                  <a:ea typeface="Myriad Pro" charset="0"/>
                                  <a:cs typeface="Myriad Pro" charset="0"/>
                                </a:rPr>
                                <m:t>𝑥</m:t>
                              </m:r>
                            </m:e>
                            <m:sub>
                              <m:r>
                                <a:rPr lang="en-US" sz="2400" b="0" i="1" smtClean="0">
                                  <a:latin typeface="Cambria Math" panose="02040503050406030204" pitchFamily="18" charset="0"/>
                                  <a:ea typeface="Myriad Pro" charset="0"/>
                                  <a:cs typeface="Myriad Pro" charset="0"/>
                                </a:rPr>
                                <m:t>1</m:t>
                              </m:r>
                            </m:sub>
                          </m:sSub>
                          <m:r>
                            <a:rPr lang="en-US" sz="2400" b="0" i="1" smtClean="0">
                              <a:latin typeface="Cambria Math" panose="02040503050406030204" pitchFamily="18" charset="0"/>
                              <a:ea typeface="Myriad Pro" charset="0"/>
                              <a:cs typeface="Myriad Pro" charset="0"/>
                            </a:rPr>
                            <m:t>,</m:t>
                          </m:r>
                          <m:sSub>
                            <m:sSubPr>
                              <m:ctrlPr>
                                <a:rPr lang="en-US" sz="2400" b="0" i="1" smtClean="0">
                                  <a:latin typeface="Cambria Math" panose="02040503050406030204" pitchFamily="18" charset="0"/>
                                  <a:ea typeface="Myriad Pro" charset="0"/>
                                  <a:cs typeface="Myriad Pro" charset="0"/>
                                </a:rPr>
                              </m:ctrlPr>
                            </m:sSubPr>
                            <m:e>
                              <m:r>
                                <a:rPr lang="en-US" sz="2400" b="0" i="1" smtClean="0">
                                  <a:latin typeface="Cambria Math" panose="02040503050406030204" pitchFamily="18" charset="0"/>
                                  <a:ea typeface="Myriad Pro" charset="0"/>
                                  <a:cs typeface="Myriad Pro" charset="0"/>
                                </a:rPr>
                                <m:t>𝑥</m:t>
                              </m:r>
                            </m:e>
                            <m:sub>
                              <m:r>
                                <a:rPr lang="en-US" sz="2400" b="0" i="1" smtClean="0">
                                  <a:latin typeface="Cambria Math" panose="02040503050406030204" pitchFamily="18" charset="0"/>
                                  <a:ea typeface="Myriad Pro" charset="0"/>
                                  <a:cs typeface="Myriad Pro" charset="0"/>
                                </a:rPr>
                                <m:t>2</m:t>
                              </m:r>
                            </m:sub>
                          </m:sSub>
                          <m:r>
                            <a:rPr lang="en-US" sz="2400" b="0" i="1" smtClean="0">
                              <a:latin typeface="Cambria Math" panose="02040503050406030204" pitchFamily="18" charset="0"/>
                              <a:ea typeface="Myriad Pro" charset="0"/>
                              <a:cs typeface="Myriad Pro" charset="0"/>
                            </a:rPr>
                            <m:t>,…,</m:t>
                          </m:r>
                          <m:sSub>
                            <m:sSubPr>
                              <m:ctrlPr>
                                <a:rPr lang="en-US" sz="2400" b="0" i="1" smtClean="0">
                                  <a:latin typeface="Cambria Math" panose="02040503050406030204" pitchFamily="18" charset="0"/>
                                  <a:ea typeface="Myriad Pro" charset="0"/>
                                  <a:cs typeface="Myriad Pro" charset="0"/>
                                </a:rPr>
                              </m:ctrlPr>
                            </m:sSubPr>
                            <m:e>
                              <m:r>
                                <a:rPr lang="en-US" sz="2400" b="0" i="1" smtClean="0">
                                  <a:latin typeface="Cambria Math" panose="02040503050406030204" pitchFamily="18" charset="0"/>
                                  <a:ea typeface="Myriad Pro" charset="0"/>
                                  <a:cs typeface="Myriad Pro" charset="0"/>
                                </a:rPr>
                                <m:t>𝑥</m:t>
                              </m:r>
                            </m:e>
                            <m:sub>
                              <m:r>
                                <a:rPr lang="en-US" sz="2400" b="0" i="1" smtClean="0">
                                  <a:latin typeface="Cambria Math" panose="02040503050406030204" pitchFamily="18" charset="0"/>
                                  <a:ea typeface="Myriad Pro" charset="0"/>
                                  <a:cs typeface="Myriad Pro" charset="0"/>
                                </a:rPr>
                                <m:t>𝑛</m:t>
                              </m:r>
                            </m:sub>
                          </m:sSub>
                        </m:e>
                      </m:d>
                      <m:r>
                        <a:rPr lang="en-US" sz="2400" b="0" i="1" smtClean="0">
                          <a:latin typeface="Cambria Math" panose="02040503050406030204" pitchFamily="18" charset="0"/>
                          <a:ea typeface="Myriad Pro" charset="0"/>
                          <a:cs typeface="Myriad Pro" charset="0"/>
                        </a:rPr>
                        <m:t>:</m:t>
                      </m:r>
                      <m:sSup>
                        <m:sSupPr>
                          <m:ctrlPr>
                            <a:rPr lang="en-US" sz="2400" b="0" i="1" smtClean="0">
                              <a:latin typeface="Cambria Math" panose="02040503050406030204" pitchFamily="18" charset="0"/>
                              <a:ea typeface="Myriad Pro" charset="0"/>
                              <a:cs typeface="Myriad Pro" charset="0"/>
                            </a:rPr>
                          </m:ctrlPr>
                        </m:sSupPr>
                        <m:e>
                          <m:r>
                            <a:rPr lang="en-US" sz="2400" b="0" i="1" smtClean="0">
                              <a:latin typeface="Cambria Math" panose="02040503050406030204" pitchFamily="18" charset="0"/>
                              <a:ea typeface="Myriad Pro" charset="0"/>
                              <a:cs typeface="Myriad Pro" charset="0"/>
                            </a:rPr>
                            <m:t>𝑅</m:t>
                          </m:r>
                        </m:e>
                        <m:sup>
                          <m:r>
                            <a:rPr lang="en-US" sz="2400" b="0" i="1" smtClean="0">
                              <a:latin typeface="Cambria Math" panose="02040503050406030204" pitchFamily="18" charset="0"/>
                              <a:ea typeface="Myriad Pro" charset="0"/>
                              <a:cs typeface="Myriad Pro" charset="0"/>
                            </a:rPr>
                            <m:t>𝑛</m:t>
                          </m:r>
                        </m:sup>
                      </m:sSup>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𝑅</m:t>
                      </m:r>
                    </m:oMath>
                  </m:oMathPara>
                </a14:m>
                <a:endParaRPr lang="en-US" sz="2400" dirty="0">
                  <a:ea typeface="Myriad Pro" charset="0"/>
                  <a:cs typeface="Myriad Pro" charset="0"/>
                </a:endParaRPr>
              </a:p>
              <a:p>
                <a:pPr marL="0" indent="0">
                  <a:lnSpc>
                    <a:spcPts val="2700"/>
                  </a:lnSpc>
                  <a:spcBef>
                    <a:spcPts val="0"/>
                  </a:spcBef>
                  <a:spcAft>
                    <a:spcPts val="900"/>
                  </a:spcAft>
                  <a:buFont typeface="Arial" pitchFamily="34" charset="0"/>
                  <a:buNone/>
                </a:pPr>
                <a:r>
                  <a:rPr lang="en-US" sz="2400" dirty="0">
                    <a:ea typeface="Myriad Pro" charset="0"/>
                    <a:cs typeface="Myriad Pro" charset="0"/>
                  </a:rPr>
                  <a:t>is called a </a:t>
                </a:r>
                <a:r>
                  <a:rPr lang="en-US" sz="2400" b="1" dirty="0">
                    <a:solidFill>
                      <a:srgbClr val="C00000"/>
                    </a:solidFill>
                    <a:ea typeface="Myriad Pro" charset="0"/>
                    <a:cs typeface="Myriad Pro" charset="0"/>
                  </a:rPr>
                  <a:t>multivariate function</a:t>
                </a:r>
                <a:r>
                  <a:rPr lang="en-US" sz="2400" dirty="0">
                    <a:ea typeface="Myriad Pro" charset="0"/>
                    <a:cs typeface="Myriad Pro" charset="0"/>
                  </a:rPr>
                  <a:t>.</a:t>
                </a:r>
              </a:p>
              <a:p>
                <a:pPr marL="0" indent="0">
                  <a:lnSpc>
                    <a:spcPts val="2700"/>
                  </a:lnSpc>
                  <a:spcBef>
                    <a:spcPts val="0"/>
                  </a:spcBef>
                  <a:spcAft>
                    <a:spcPts val="900"/>
                  </a:spcAft>
                  <a:buFont typeface="Arial" pitchFamily="34" charset="0"/>
                  <a:buNone/>
                </a:pPr>
                <a:r>
                  <a:rPr lang="en-US" sz="2400" dirty="0">
                    <a:ea typeface="Myriad Pro" charset="0"/>
                    <a:cs typeface="Myriad Pro" charset="0"/>
                  </a:rPr>
                  <a:t>The notation </a:t>
                </a:r>
                <a14:m>
                  <m:oMath xmlns:m="http://schemas.openxmlformats.org/officeDocument/2006/math">
                    <m:sSup>
                      <m:sSupPr>
                        <m:ctrlPr>
                          <a:rPr lang="en-US" sz="2400" b="0" i="1" smtClean="0">
                            <a:latin typeface="Cambria Math" panose="02040503050406030204" pitchFamily="18" charset="0"/>
                            <a:ea typeface="Myriad Pro" charset="0"/>
                            <a:cs typeface="Myriad Pro" charset="0"/>
                          </a:rPr>
                        </m:ctrlPr>
                      </m:sSupPr>
                      <m:e>
                        <m:r>
                          <a:rPr lang="en-US" sz="2400" b="0" i="1" smtClean="0">
                            <a:latin typeface="Cambria Math" panose="02040503050406030204" pitchFamily="18" charset="0"/>
                            <a:ea typeface="Myriad Pro" charset="0"/>
                            <a:cs typeface="Myriad Pro" charset="0"/>
                          </a:rPr>
                          <m:t>𝑅</m:t>
                        </m:r>
                      </m:e>
                      <m:sup>
                        <m:r>
                          <a:rPr lang="en-US" sz="2400" b="0" i="1" smtClean="0">
                            <a:latin typeface="Cambria Math" panose="02040503050406030204" pitchFamily="18" charset="0"/>
                            <a:ea typeface="Myriad Pro" charset="0"/>
                            <a:cs typeface="Myriad Pro" charset="0"/>
                          </a:rPr>
                          <m:t>𝑛</m:t>
                        </m:r>
                      </m:sup>
                    </m:sSup>
                  </m:oMath>
                </a14:m>
                <a:r>
                  <a:rPr lang="en-US" sz="2400" dirty="0">
                    <a:ea typeface="Myriad Pro" charset="0"/>
                    <a:cs typeface="Myriad Pro" charset="0"/>
                  </a:rPr>
                  <a:t> indicates that function has </a:t>
                </a:r>
                <a14:m>
                  <m:oMath xmlns:m="http://schemas.openxmlformats.org/officeDocument/2006/math">
                    <m:r>
                      <a:rPr lang="en-US" sz="2400" b="0" i="1" smtClean="0">
                        <a:latin typeface="Cambria Math" panose="02040503050406030204" pitchFamily="18" charset="0"/>
                        <a:ea typeface="Myriad Pro" charset="0"/>
                        <a:cs typeface="Myriad Pro" charset="0"/>
                      </a:rPr>
                      <m:t>𝑛</m:t>
                    </m:r>
                  </m:oMath>
                </a14:m>
                <a:r>
                  <a:rPr lang="en-US" sz="2400" dirty="0">
                    <a:ea typeface="Myriad Pro" charset="0"/>
                    <a:cs typeface="Myriad Pro" charset="0"/>
                  </a:rPr>
                  <a:t> variables </a:t>
                </a:r>
                <a14:m>
                  <m:oMath xmlns:m="http://schemas.openxmlformats.org/officeDocument/2006/math">
                    <m:sSub>
                      <m:sSubPr>
                        <m:ctrlPr>
                          <a:rPr lang="en-US" sz="2400" b="0" i="1" smtClean="0">
                            <a:latin typeface="Cambria Math" panose="02040503050406030204" pitchFamily="18" charset="0"/>
                            <a:ea typeface="Myriad Pro" charset="0"/>
                            <a:cs typeface="Myriad Pro" charset="0"/>
                          </a:rPr>
                        </m:ctrlPr>
                      </m:sSubPr>
                      <m:e>
                        <m:r>
                          <a:rPr lang="en-US" sz="2400" b="0" i="1" smtClean="0">
                            <a:latin typeface="Cambria Math" panose="02040503050406030204" pitchFamily="18" charset="0"/>
                            <a:ea typeface="Myriad Pro" charset="0"/>
                            <a:cs typeface="Myriad Pro" charset="0"/>
                          </a:rPr>
                          <m:t>𝑥</m:t>
                        </m:r>
                      </m:e>
                      <m:sub>
                        <m:r>
                          <a:rPr lang="en-US" sz="2400" b="0" i="1" smtClean="0">
                            <a:latin typeface="Cambria Math" panose="02040503050406030204" pitchFamily="18" charset="0"/>
                            <a:ea typeface="Myriad Pro" charset="0"/>
                            <a:cs typeface="Myriad Pro" charset="0"/>
                          </a:rPr>
                          <m:t>𝑖</m:t>
                        </m:r>
                      </m:sub>
                    </m:sSub>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𝑅</m:t>
                    </m:r>
                  </m:oMath>
                </a14:m>
                <a:r>
                  <a:rPr lang="en-US" sz="2400" dirty="0">
                    <a:ea typeface="Myriad Pro" charset="0"/>
                    <a:cs typeface="Myriad Pro" charset="0"/>
                  </a:rPr>
                  <a:t>, or</a:t>
                </a:r>
              </a:p>
              <a:p>
                <a:pPr marL="0" indent="0">
                  <a:lnSpc>
                    <a:spcPts val="2700"/>
                  </a:lnSpc>
                  <a:spcBef>
                    <a:spcPts val="0"/>
                  </a:spcBef>
                  <a:spcAft>
                    <a:spcPts val="900"/>
                  </a:spcAft>
                  <a:buFont typeface="Arial" pitchFamily="34" charset="0"/>
                  <a:buNone/>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ea typeface="Myriad Pro" charset="0"/>
                              <a:cs typeface="Myriad Pro" charset="0"/>
                            </a:rPr>
                          </m:ctrlPr>
                        </m:sSupPr>
                        <m:e>
                          <m:r>
                            <a:rPr lang="en-US" sz="2400" b="0" i="1" smtClean="0">
                              <a:latin typeface="Cambria Math" panose="02040503050406030204" pitchFamily="18" charset="0"/>
                              <a:ea typeface="Myriad Pro" charset="0"/>
                              <a:cs typeface="Myriad Pro" charset="0"/>
                            </a:rPr>
                            <m:t>𝑅</m:t>
                          </m:r>
                        </m:e>
                        <m:sup>
                          <m:r>
                            <a:rPr lang="en-US" sz="2400" b="0" i="1" smtClean="0">
                              <a:latin typeface="Cambria Math" panose="02040503050406030204" pitchFamily="18" charset="0"/>
                              <a:ea typeface="Myriad Pro" charset="0"/>
                              <a:cs typeface="Myriad Pro" charset="0"/>
                            </a:rPr>
                            <m:t>𝑛</m:t>
                          </m:r>
                        </m:sup>
                      </m:sSup>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𝑅</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𝑅</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𝑅</m:t>
                      </m:r>
                    </m:oMath>
                  </m:oMathPara>
                </a14:m>
                <a:endParaRPr lang="en-US" sz="2400" dirty="0">
                  <a:ea typeface="Myriad Pro" charset="0"/>
                  <a:cs typeface="Myriad Pro" charset="0"/>
                </a:endParaRPr>
              </a:p>
              <a:p>
                <a:pPr marL="0" indent="0">
                  <a:lnSpc>
                    <a:spcPts val="2700"/>
                  </a:lnSpc>
                  <a:spcBef>
                    <a:spcPts val="0"/>
                  </a:spcBef>
                  <a:spcAft>
                    <a:spcPts val="900"/>
                  </a:spcAft>
                  <a:buFont typeface="Arial" pitchFamily="34" charset="0"/>
                  <a:buNone/>
                </a:pPr>
                <a:endParaRPr lang="en-US" sz="2400" dirty="0">
                  <a:ea typeface="Myriad Pro" charset="0"/>
                  <a:cs typeface="Myriad Pro" charset="0"/>
                </a:endParaRPr>
              </a:p>
              <a:p>
                <a:pPr marL="0" indent="0">
                  <a:lnSpc>
                    <a:spcPts val="2700"/>
                  </a:lnSpc>
                  <a:spcBef>
                    <a:spcPts val="0"/>
                  </a:spcBef>
                  <a:spcAft>
                    <a:spcPts val="900"/>
                  </a:spcAft>
                  <a:buFont typeface="Arial" pitchFamily="34" charset="0"/>
                  <a:buNone/>
                </a:pPr>
                <a:r>
                  <a:rPr lang="en-US" sz="2400" dirty="0">
                    <a:ea typeface="Myriad Pro" charset="0"/>
                    <a:cs typeface="Myriad Pro" charset="0"/>
                  </a:rPr>
                  <a:t>We normally  will use functions of two variables:</a:t>
                </a:r>
              </a:p>
              <a:p>
                <a:pPr marL="0" indent="0">
                  <a:lnSpc>
                    <a:spcPts val="2700"/>
                  </a:lnSpc>
                  <a:spcBef>
                    <a:spcPts val="0"/>
                  </a:spcBef>
                  <a:spcAft>
                    <a:spcPts val="900"/>
                  </a:spcAft>
                  <a:buFont typeface="Arial" pitchFamily="34" charse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Myriad Pro" charset="0"/>
                          <a:cs typeface="Myriad Pro" charset="0"/>
                        </a:rPr>
                        <m:t>𝑓</m:t>
                      </m:r>
                      <m:d>
                        <m:dPr>
                          <m:ctrlPr>
                            <a:rPr lang="en-US" sz="2400" b="0" i="1" smtClean="0">
                              <a:latin typeface="Cambria Math" panose="02040503050406030204" pitchFamily="18" charset="0"/>
                              <a:ea typeface="Myriad Pro" charset="0"/>
                              <a:cs typeface="Myriad Pro" charset="0"/>
                            </a:rPr>
                          </m:ctrlPr>
                        </m:dPr>
                        <m:e>
                          <m:sSub>
                            <m:sSubPr>
                              <m:ctrlPr>
                                <a:rPr lang="en-US" sz="2400" b="0" i="1" smtClean="0">
                                  <a:latin typeface="Cambria Math" panose="02040503050406030204" pitchFamily="18" charset="0"/>
                                  <a:ea typeface="Myriad Pro" charset="0"/>
                                  <a:cs typeface="Myriad Pro" charset="0"/>
                                </a:rPr>
                              </m:ctrlPr>
                            </m:sSubPr>
                            <m:e>
                              <m:r>
                                <a:rPr lang="en-US" sz="2400" b="0" i="1" smtClean="0">
                                  <a:latin typeface="Cambria Math" panose="02040503050406030204" pitchFamily="18" charset="0"/>
                                  <a:ea typeface="Myriad Pro" charset="0"/>
                                  <a:cs typeface="Myriad Pro" charset="0"/>
                                </a:rPr>
                                <m:t>𝑥</m:t>
                              </m:r>
                            </m:e>
                            <m:sub>
                              <m:r>
                                <a:rPr lang="en-US" sz="2400" b="0" i="1" smtClean="0">
                                  <a:latin typeface="Cambria Math" panose="02040503050406030204" pitchFamily="18" charset="0"/>
                                  <a:ea typeface="Myriad Pro" charset="0"/>
                                  <a:cs typeface="Myriad Pro" charset="0"/>
                                </a:rPr>
                                <m:t>1</m:t>
                              </m:r>
                            </m:sub>
                          </m:sSub>
                          <m:r>
                            <a:rPr lang="en-US" sz="2400" b="0" i="1" smtClean="0">
                              <a:latin typeface="Cambria Math" panose="02040503050406030204" pitchFamily="18" charset="0"/>
                              <a:ea typeface="Myriad Pro" charset="0"/>
                              <a:cs typeface="Myriad Pro" charset="0"/>
                            </a:rPr>
                            <m:t>,</m:t>
                          </m:r>
                          <m:sSub>
                            <m:sSubPr>
                              <m:ctrlPr>
                                <a:rPr lang="en-US" sz="2400" b="0" i="1" smtClean="0">
                                  <a:latin typeface="Cambria Math" panose="02040503050406030204" pitchFamily="18" charset="0"/>
                                  <a:ea typeface="Myriad Pro" charset="0"/>
                                  <a:cs typeface="Myriad Pro" charset="0"/>
                                </a:rPr>
                              </m:ctrlPr>
                            </m:sSubPr>
                            <m:e>
                              <m:r>
                                <a:rPr lang="en-US" sz="2400" b="0" i="1" smtClean="0">
                                  <a:latin typeface="Cambria Math" panose="02040503050406030204" pitchFamily="18" charset="0"/>
                                  <a:ea typeface="Myriad Pro" charset="0"/>
                                  <a:cs typeface="Myriad Pro" charset="0"/>
                                </a:rPr>
                                <m:t>𝑥</m:t>
                              </m:r>
                            </m:e>
                            <m:sub>
                              <m:r>
                                <a:rPr lang="en-US" sz="2400" b="0" i="1" smtClean="0">
                                  <a:latin typeface="Cambria Math" panose="02040503050406030204" pitchFamily="18" charset="0"/>
                                  <a:ea typeface="Myriad Pro" charset="0"/>
                                  <a:cs typeface="Myriad Pro" charset="0"/>
                                </a:rPr>
                                <m:t>2</m:t>
                              </m:r>
                            </m:sub>
                          </m:sSub>
                        </m:e>
                      </m:d>
                      <m:r>
                        <a:rPr lang="en-US" sz="2400" b="0" i="1" smtClean="0">
                          <a:latin typeface="Cambria Math" panose="02040503050406030204" pitchFamily="18" charset="0"/>
                          <a:ea typeface="Myriad Pro" charset="0"/>
                          <a:cs typeface="Myriad Pro" charset="0"/>
                        </a:rPr>
                        <m:t>    </m:t>
                      </m:r>
                      <m:r>
                        <m:rPr>
                          <m:sty m:val="p"/>
                        </m:rPr>
                        <a:rPr lang="en-US" sz="2400" b="0" i="0" smtClean="0">
                          <a:latin typeface="Cambria Math" panose="02040503050406030204" pitchFamily="18" charset="0"/>
                          <a:ea typeface="Myriad Pro" charset="0"/>
                          <a:cs typeface="Myriad Pro" charset="0"/>
                        </a:rPr>
                        <m:t>or</m:t>
                      </m:r>
                      <m:r>
                        <a:rPr lang="en-US" sz="2400" b="0" i="1" smtClean="0">
                          <a:latin typeface="Cambria Math" panose="02040503050406030204" pitchFamily="18" charset="0"/>
                          <a:ea typeface="Myriad Pro" charset="0"/>
                          <a:cs typeface="Myriad Pro" charset="0"/>
                        </a:rPr>
                        <m:t>    </m:t>
                      </m:r>
                      <m:r>
                        <a:rPr lang="en-US" sz="2400" b="0" i="1" smtClean="0">
                          <a:latin typeface="Cambria Math" panose="02040503050406030204" pitchFamily="18" charset="0"/>
                          <a:ea typeface="Myriad Pro" charset="0"/>
                          <a:cs typeface="Myriad Pro" charset="0"/>
                        </a:rPr>
                        <m:t>𝑓</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𝑦</m:t>
                      </m:r>
                      <m:r>
                        <a:rPr lang="en-US" sz="2400" b="0" i="1" smtClean="0">
                          <a:latin typeface="Cambria Math" panose="02040503050406030204" pitchFamily="18" charset="0"/>
                          <a:ea typeface="Myriad Pro" charset="0"/>
                          <a:cs typeface="Myriad Pro" charset="0"/>
                        </a:rPr>
                        <m:t>)</m:t>
                      </m:r>
                    </m:oMath>
                  </m:oMathPara>
                </a14:m>
                <a:endParaRPr lang="en-US" sz="2400" dirty="0">
                  <a:ea typeface="Myriad Pro" charset="0"/>
                  <a:cs typeface="Myriad Pro" charset="0"/>
                </a:endParaRPr>
              </a:p>
            </p:txBody>
          </p:sp>
        </mc:Choice>
        <mc:Fallback>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3661472"/>
              </a:xfrm>
              <a:prstGeom prst="rect">
                <a:avLst/>
              </a:prstGeom>
              <a:blipFill>
                <a:blip r:embed="rId2"/>
                <a:stretch>
                  <a:fillRect l="-1006" t="-1718" b="-1375"/>
                </a:stretch>
              </a:blipFill>
              <a:ln w="19050">
                <a:solidFill>
                  <a:schemeClr val="tx2"/>
                </a:solidFill>
              </a:ln>
            </p:spPr>
            <p:txBody>
              <a:bodyPr/>
              <a:lstStyle/>
              <a:p>
                <a:r>
                  <a:rPr lang="ru-RU">
                    <a:noFill/>
                  </a:rPr>
                  <a:t> </a:t>
                </a:r>
              </a:p>
            </p:txBody>
          </p:sp>
        </mc:Fallback>
      </mc:AlternateContent>
      <p:grpSp>
        <p:nvGrpSpPr>
          <p:cNvPr id="5" name="Группа 4">
            <a:extLst>
              <a:ext uri="{FF2B5EF4-FFF2-40B4-BE49-F238E27FC236}">
                <a16:creationId xmlns:a16="http://schemas.microsoft.com/office/drawing/2014/main" id="{F23BBFA2-712F-794C-AB22-DB2C25D01E20}"/>
              </a:ext>
            </a:extLst>
          </p:cNvPr>
          <p:cNvGrpSpPr/>
          <p:nvPr/>
        </p:nvGrpSpPr>
        <p:grpSpPr>
          <a:xfrm>
            <a:off x="4139952" y="2780928"/>
            <a:ext cx="1584176" cy="513348"/>
            <a:chOff x="4139952" y="2780928"/>
            <a:chExt cx="1584176" cy="513348"/>
          </a:xfrm>
        </p:grpSpPr>
        <p:sp>
          <p:nvSpPr>
            <p:cNvPr id="3" name="Закрывающая фигурная скобка 2">
              <a:extLst>
                <a:ext uri="{FF2B5EF4-FFF2-40B4-BE49-F238E27FC236}">
                  <a16:creationId xmlns:a16="http://schemas.microsoft.com/office/drawing/2014/main" id="{1B713E1E-793E-7744-9273-1809D68D24C2}"/>
                </a:ext>
              </a:extLst>
            </p:cNvPr>
            <p:cNvSpPr/>
            <p:nvPr/>
          </p:nvSpPr>
          <p:spPr>
            <a:xfrm rot="5400000">
              <a:off x="4860032" y="2060848"/>
              <a:ext cx="144016" cy="1584176"/>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4" name="TextBox 3">
              <a:extLst>
                <a:ext uri="{FF2B5EF4-FFF2-40B4-BE49-F238E27FC236}">
                  <a16:creationId xmlns:a16="http://schemas.microsoft.com/office/drawing/2014/main" id="{C9EA037F-2727-AE41-AC34-46DD192FE679}"/>
                </a:ext>
              </a:extLst>
            </p:cNvPr>
            <p:cNvSpPr txBox="1"/>
            <p:nvPr/>
          </p:nvSpPr>
          <p:spPr>
            <a:xfrm>
              <a:off x="4473420" y="2924944"/>
              <a:ext cx="917239" cy="369332"/>
            </a:xfrm>
            <a:prstGeom prst="rect">
              <a:avLst/>
            </a:prstGeom>
            <a:noFill/>
            <a:ln w="19050">
              <a:solidFill>
                <a:schemeClr val="tx1"/>
              </a:solidFill>
            </a:ln>
          </p:spPr>
          <p:txBody>
            <a:bodyPr wrap="none" rtlCol="0">
              <a:spAutoFit/>
            </a:bodyPr>
            <a:lstStyle/>
            <a:p>
              <a:r>
                <a:rPr lang="en-US" i="1" dirty="0"/>
                <a:t>N</a:t>
              </a:r>
              <a:r>
                <a:rPr lang="en-US" dirty="0"/>
                <a:t> times</a:t>
              </a:r>
              <a:endParaRPr lang="ru-RU" dirty="0"/>
            </a:p>
          </p:txBody>
        </p:sp>
      </p:grpSp>
    </p:spTree>
    <p:extLst>
      <p:ext uri="{BB962C8B-B14F-4D97-AF65-F5344CB8AC3E}">
        <p14:creationId xmlns:p14="http://schemas.microsoft.com/office/powerpoint/2010/main" val="26404215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Multivariate functions</a:t>
            </a:r>
            <a:endParaRPr lang="ru-RU" sz="3200" b="1" dirty="0">
              <a:solidFill>
                <a:schemeClr val="accent1">
                  <a:lumMod val="75000"/>
                </a:schemeClr>
              </a:solidFill>
              <a:latin typeface="+mn-lt"/>
              <a:cs typeface="Times New Roman" pitchFamily="18" charset="0"/>
            </a:endParaRPr>
          </a:p>
        </p:txBody>
      </p:sp>
      <mc:AlternateContent xmlns:mc="http://schemas.openxmlformats.org/markup-compatibility/2006">
        <mc:Choice xmlns:a14="http://schemas.microsoft.com/office/drawing/2010/main"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3661472"/>
              </a:xfrm>
              <a:prstGeom prst="rect">
                <a:avLst/>
              </a:prstGeom>
              <a:ln w="19050">
                <a:solidFill>
                  <a:schemeClr val="tx2"/>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The function of several (but of finite number of) real variables:</a:t>
                </a:r>
              </a:p>
              <a:p>
                <a:pPr marL="0" indent="0">
                  <a:lnSpc>
                    <a:spcPts val="2700"/>
                  </a:lnSpc>
                  <a:spcBef>
                    <a:spcPts val="0"/>
                  </a:spcBef>
                  <a:spcAft>
                    <a:spcPts val="900"/>
                  </a:spcAft>
                  <a:buFont typeface="Arial" pitchFamily="34" charse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Myriad Pro" charset="0"/>
                          <a:cs typeface="Myriad Pro" charset="0"/>
                        </a:rPr>
                        <m:t>𝑓</m:t>
                      </m:r>
                      <m:d>
                        <m:dPr>
                          <m:ctrlPr>
                            <a:rPr lang="en-US" sz="2400" b="0" i="1" smtClean="0">
                              <a:latin typeface="Cambria Math" panose="02040503050406030204" pitchFamily="18" charset="0"/>
                              <a:ea typeface="Myriad Pro" charset="0"/>
                              <a:cs typeface="Myriad Pro" charset="0"/>
                            </a:rPr>
                          </m:ctrlPr>
                        </m:dPr>
                        <m:e>
                          <m:sSub>
                            <m:sSubPr>
                              <m:ctrlPr>
                                <a:rPr lang="en-US" sz="2400" b="0" i="1" smtClean="0">
                                  <a:latin typeface="Cambria Math" panose="02040503050406030204" pitchFamily="18" charset="0"/>
                                  <a:ea typeface="Myriad Pro" charset="0"/>
                                  <a:cs typeface="Myriad Pro" charset="0"/>
                                </a:rPr>
                              </m:ctrlPr>
                            </m:sSubPr>
                            <m:e>
                              <m:r>
                                <a:rPr lang="en-US" sz="2400" b="0" i="1" smtClean="0">
                                  <a:latin typeface="Cambria Math" panose="02040503050406030204" pitchFamily="18" charset="0"/>
                                  <a:ea typeface="Myriad Pro" charset="0"/>
                                  <a:cs typeface="Myriad Pro" charset="0"/>
                                </a:rPr>
                                <m:t>𝑥</m:t>
                              </m:r>
                            </m:e>
                            <m:sub>
                              <m:r>
                                <a:rPr lang="en-US" sz="2400" b="0" i="1" smtClean="0">
                                  <a:latin typeface="Cambria Math" panose="02040503050406030204" pitchFamily="18" charset="0"/>
                                  <a:ea typeface="Myriad Pro" charset="0"/>
                                  <a:cs typeface="Myriad Pro" charset="0"/>
                                </a:rPr>
                                <m:t>1</m:t>
                              </m:r>
                            </m:sub>
                          </m:sSub>
                          <m:r>
                            <a:rPr lang="en-US" sz="2400" b="0" i="1" smtClean="0">
                              <a:latin typeface="Cambria Math" panose="02040503050406030204" pitchFamily="18" charset="0"/>
                              <a:ea typeface="Myriad Pro" charset="0"/>
                              <a:cs typeface="Myriad Pro" charset="0"/>
                            </a:rPr>
                            <m:t>,</m:t>
                          </m:r>
                          <m:sSub>
                            <m:sSubPr>
                              <m:ctrlPr>
                                <a:rPr lang="en-US" sz="2400" b="0" i="1" smtClean="0">
                                  <a:latin typeface="Cambria Math" panose="02040503050406030204" pitchFamily="18" charset="0"/>
                                  <a:ea typeface="Myriad Pro" charset="0"/>
                                  <a:cs typeface="Myriad Pro" charset="0"/>
                                </a:rPr>
                              </m:ctrlPr>
                            </m:sSubPr>
                            <m:e>
                              <m:r>
                                <a:rPr lang="en-US" sz="2400" b="0" i="1" smtClean="0">
                                  <a:latin typeface="Cambria Math" panose="02040503050406030204" pitchFamily="18" charset="0"/>
                                  <a:ea typeface="Myriad Pro" charset="0"/>
                                  <a:cs typeface="Myriad Pro" charset="0"/>
                                </a:rPr>
                                <m:t>𝑥</m:t>
                              </m:r>
                            </m:e>
                            <m:sub>
                              <m:r>
                                <a:rPr lang="en-US" sz="2400" b="0" i="1" smtClean="0">
                                  <a:latin typeface="Cambria Math" panose="02040503050406030204" pitchFamily="18" charset="0"/>
                                  <a:ea typeface="Myriad Pro" charset="0"/>
                                  <a:cs typeface="Myriad Pro" charset="0"/>
                                </a:rPr>
                                <m:t>2</m:t>
                              </m:r>
                            </m:sub>
                          </m:sSub>
                          <m:r>
                            <a:rPr lang="en-US" sz="2400" b="0" i="1" smtClean="0">
                              <a:latin typeface="Cambria Math" panose="02040503050406030204" pitchFamily="18" charset="0"/>
                              <a:ea typeface="Myriad Pro" charset="0"/>
                              <a:cs typeface="Myriad Pro" charset="0"/>
                            </a:rPr>
                            <m:t>,…,</m:t>
                          </m:r>
                          <m:sSub>
                            <m:sSubPr>
                              <m:ctrlPr>
                                <a:rPr lang="en-US" sz="2400" b="0" i="1" smtClean="0">
                                  <a:latin typeface="Cambria Math" panose="02040503050406030204" pitchFamily="18" charset="0"/>
                                  <a:ea typeface="Myriad Pro" charset="0"/>
                                  <a:cs typeface="Myriad Pro" charset="0"/>
                                </a:rPr>
                              </m:ctrlPr>
                            </m:sSubPr>
                            <m:e>
                              <m:r>
                                <a:rPr lang="en-US" sz="2400" b="0" i="1" smtClean="0">
                                  <a:latin typeface="Cambria Math" panose="02040503050406030204" pitchFamily="18" charset="0"/>
                                  <a:ea typeface="Myriad Pro" charset="0"/>
                                  <a:cs typeface="Myriad Pro" charset="0"/>
                                </a:rPr>
                                <m:t>𝑥</m:t>
                              </m:r>
                            </m:e>
                            <m:sub>
                              <m:r>
                                <a:rPr lang="en-US" sz="2400" b="0" i="1" smtClean="0">
                                  <a:latin typeface="Cambria Math" panose="02040503050406030204" pitchFamily="18" charset="0"/>
                                  <a:ea typeface="Myriad Pro" charset="0"/>
                                  <a:cs typeface="Myriad Pro" charset="0"/>
                                </a:rPr>
                                <m:t>𝑛</m:t>
                              </m:r>
                            </m:sub>
                          </m:sSub>
                        </m:e>
                      </m:d>
                      <m:r>
                        <a:rPr lang="en-US" sz="2400" b="0" i="1" smtClean="0">
                          <a:latin typeface="Cambria Math" panose="02040503050406030204" pitchFamily="18" charset="0"/>
                          <a:ea typeface="Myriad Pro" charset="0"/>
                          <a:cs typeface="Myriad Pro" charset="0"/>
                        </a:rPr>
                        <m:t>:</m:t>
                      </m:r>
                      <m:sSup>
                        <m:sSupPr>
                          <m:ctrlPr>
                            <a:rPr lang="en-US" sz="2400" b="0" i="1" smtClean="0">
                              <a:latin typeface="Cambria Math" panose="02040503050406030204" pitchFamily="18" charset="0"/>
                              <a:ea typeface="Myriad Pro" charset="0"/>
                              <a:cs typeface="Myriad Pro" charset="0"/>
                            </a:rPr>
                          </m:ctrlPr>
                        </m:sSupPr>
                        <m:e>
                          <m:r>
                            <a:rPr lang="en-US" sz="2400" b="0" i="1" smtClean="0">
                              <a:latin typeface="Cambria Math" panose="02040503050406030204" pitchFamily="18" charset="0"/>
                              <a:ea typeface="Myriad Pro" charset="0"/>
                              <a:cs typeface="Myriad Pro" charset="0"/>
                            </a:rPr>
                            <m:t>𝑅</m:t>
                          </m:r>
                        </m:e>
                        <m:sup>
                          <m:r>
                            <a:rPr lang="en-US" sz="2400" b="0" i="1" smtClean="0">
                              <a:latin typeface="Cambria Math" panose="02040503050406030204" pitchFamily="18" charset="0"/>
                              <a:ea typeface="Myriad Pro" charset="0"/>
                              <a:cs typeface="Myriad Pro" charset="0"/>
                            </a:rPr>
                            <m:t>𝑛</m:t>
                          </m:r>
                        </m:sup>
                      </m:sSup>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𝑅</m:t>
                      </m:r>
                    </m:oMath>
                  </m:oMathPara>
                </a14:m>
                <a:endParaRPr lang="en-US" sz="2400" dirty="0">
                  <a:ea typeface="Myriad Pro" charset="0"/>
                  <a:cs typeface="Myriad Pro" charset="0"/>
                </a:endParaRPr>
              </a:p>
              <a:p>
                <a:pPr marL="0" indent="0">
                  <a:lnSpc>
                    <a:spcPts val="2700"/>
                  </a:lnSpc>
                  <a:spcBef>
                    <a:spcPts val="0"/>
                  </a:spcBef>
                  <a:spcAft>
                    <a:spcPts val="900"/>
                  </a:spcAft>
                  <a:buFont typeface="Arial" pitchFamily="34" charset="0"/>
                  <a:buNone/>
                </a:pPr>
                <a:r>
                  <a:rPr lang="en-US" sz="2400" dirty="0">
                    <a:ea typeface="Myriad Pro" charset="0"/>
                    <a:cs typeface="Myriad Pro" charset="0"/>
                  </a:rPr>
                  <a:t>is called a </a:t>
                </a:r>
                <a:r>
                  <a:rPr lang="en-US" sz="2400" b="1" dirty="0">
                    <a:solidFill>
                      <a:srgbClr val="C00000"/>
                    </a:solidFill>
                    <a:ea typeface="Myriad Pro" charset="0"/>
                    <a:cs typeface="Myriad Pro" charset="0"/>
                  </a:rPr>
                  <a:t>multivariate function</a:t>
                </a:r>
                <a:r>
                  <a:rPr lang="en-US" sz="2400" dirty="0">
                    <a:ea typeface="Myriad Pro" charset="0"/>
                    <a:cs typeface="Myriad Pro" charset="0"/>
                  </a:rPr>
                  <a:t>.</a:t>
                </a:r>
              </a:p>
              <a:p>
                <a:pPr marL="0" indent="0">
                  <a:lnSpc>
                    <a:spcPts val="2700"/>
                  </a:lnSpc>
                  <a:spcBef>
                    <a:spcPts val="0"/>
                  </a:spcBef>
                  <a:spcAft>
                    <a:spcPts val="900"/>
                  </a:spcAft>
                  <a:buFont typeface="Arial" pitchFamily="34" charset="0"/>
                  <a:buNone/>
                </a:pPr>
                <a:r>
                  <a:rPr lang="en-US" sz="2400" dirty="0">
                    <a:ea typeface="Myriad Pro" charset="0"/>
                    <a:cs typeface="Myriad Pro" charset="0"/>
                  </a:rPr>
                  <a:t>The notation </a:t>
                </a:r>
                <a14:m>
                  <m:oMath xmlns:m="http://schemas.openxmlformats.org/officeDocument/2006/math">
                    <m:sSup>
                      <m:sSupPr>
                        <m:ctrlPr>
                          <a:rPr lang="en-US" sz="2400" b="0" i="1" smtClean="0">
                            <a:latin typeface="Cambria Math" panose="02040503050406030204" pitchFamily="18" charset="0"/>
                            <a:ea typeface="Myriad Pro" charset="0"/>
                            <a:cs typeface="Myriad Pro" charset="0"/>
                          </a:rPr>
                        </m:ctrlPr>
                      </m:sSupPr>
                      <m:e>
                        <m:r>
                          <a:rPr lang="en-US" sz="2400" b="0" i="1" smtClean="0">
                            <a:latin typeface="Cambria Math" panose="02040503050406030204" pitchFamily="18" charset="0"/>
                            <a:ea typeface="Myriad Pro" charset="0"/>
                            <a:cs typeface="Myriad Pro" charset="0"/>
                          </a:rPr>
                          <m:t>𝑅</m:t>
                        </m:r>
                      </m:e>
                      <m:sup>
                        <m:r>
                          <a:rPr lang="en-US" sz="2400" b="0" i="1" smtClean="0">
                            <a:latin typeface="Cambria Math" panose="02040503050406030204" pitchFamily="18" charset="0"/>
                            <a:ea typeface="Myriad Pro" charset="0"/>
                            <a:cs typeface="Myriad Pro" charset="0"/>
                          </a:rPr>
                          <m:t>𝑛</m:t>
                        </m:r>
                      </m:sup>
                    </m:sSup>
                  </m:oMath>
                </a14:m>
                <a:r>
                  <a:rPr lang="en-US" sz="2400" dirty="0">
                    <a:ea typeface="Myriad Pro" charset="0"/>
                    <a:cs typeface="Myriad Pro" charset="0"/>
                  </a:rPr>
                  <a:t> indicates that function has </a:t>
                </a:r>
                <a14:m>
                  <m:oMath xmlns:m="http://schemas.openxmlformats.org/officeDocument/2006/math">
                    <m:r>
                      <a:rPr lang="en-US" sz="2400" b="0" i="1" smtClean="0">
                        <a:latin typeface="Cambria Math" panose="02040503050406030204" pitchFamily="18" charset="0"/>
                        <a:ea typeface="Myriad Pro" charset="0"/>
                        <a:cs typeface="Myriad Pro" charset="0"/>
                      </a:rPr>
                      <m:t>𝑛</m:t>
                    </m:r>
                  </m:oMath>
                </a14:m>
                <a:r>
                  <a:rPr lang="en-US" sz="2400" dirty="0">
                    <a:ea typeface="Myriad Pro" charset="0"/>
                    <a:cs typeface="Myriad Pro" charset="0"/>
                  </a:rPr>
                  <a:t> variables </a:t>
                </a:r>
                <a14:m>
                  <m:oMath xmlns:m="http://schemas.openxmlformats.org/officeDocument/2006/math">
                    <m:sSub>
                      <m:sSubPr>
                        <m:ctrlPr>
                          <a:rPr lang="en-US" sz="2400" b="0" i="1" smtClean="0">
                            <a:latin typeface="Cambria Math" panose="02040503050406030204" pitchFamily="18" charset="0"/>
                            <a:ea typeface="Myriad Pro" charset="0"/>
                            <a:cs typeface="Myriad Pro" charset="0"/>
                          </a:rPr>
                        </m:ctrlPr>
                      </m:sSubPr>
                      <m:e>
                        <m:r>
                          <a:rPr lang="en-US" sz="2400" b="0" i="1" smtClean="0">
                            <a:latin typeface="Cambria Math" panose="02040503050406030204" pitchFamily="18" charset="0"/>
                            <a:ea typeface="Myriad Pro" charset="0"/>
                            <a:cs typeface="Myriad Pro" charset="0"/>
                          </a:rPr>
                          <m:t>𝑥</m:t>
                        </m:r>
                      </m:e>
                      <m:sub>
                        <m:r>
                          <a:rPr lang="en-US" sz="2400" b="0" i="1" smtClean="0">
                            <a:latin typeface="Cambria Math" panose="02040503050406030204" pitchFamily="18" charset="0"/>
                            <a:ea typeface="Myriad Pro" charset="0"/>
                            <a:cs typeface="Myriad Pro" charset="0"/>
                          </a:rPr>
                          <m:t>𝑖</m:t>
                        </m:r>
                      </m:sub>
                    </m:sSub>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𝑅</m:t>
                    </m:r>
                  </m:oMath>
                </a14:m>
                <a:r>
                  <a:rPr lang="en-US" sz="2400" dirty="0">
                    <a:ea typeface="Myriad Pro" charset="0"/>
                    <a:cs typeface="Myriad Pro" charset="0"/>
                  </a:rPr>
                  <a:t>, or</a:t>
                </a:r>
              </a:p>
              <a:p>
                <a:pPr marL="0" indent="0">
                  <a:lnSpc>
                    <a:spcPts val="2700"/>
                  </a:lnSpc>
                  <a:spcBef>
                    <a:spcPts val="0"/>
                  </a:spcBef>
                  <a:spcAft>
                    <a:spcPts val="900"/>
                  </a:spcAft>
                  <a:buFont typeface="Arial" pitchFamily="34" charset="0"/>
                  <a:buNone/>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ea typeface="Myriad Pro" charset="0"/>
                              <a:cs typeface="Myriad Pro" charset="0"/>
                            </a:rPr>
                          </m:ctrlPr>
                        </m:sSupPr>
                        <m:e>
                          <m:r>
                            <a:rPr lang="en-US" sz="2400" b="0" i="1" smtClean="0">
                              <a:latin typeface="Cambria Math" panose="02040503050406030204" pitchFamily="18" charset="0"/>
                              <a:ea typeface="Myriad Pro" charset="0"/>
                              <a:cs typeface="Myriad Pro" charset="0"/>
                            </a:rPr>
                            <m:t>𝑅</m:t>
                          </m:r>
                        </m:e>
                        <m:sup>
                          <m:r>
                            <a:rPr lang="en-US" sz="2400" b="0" i="1" smtClean="0">
                              <a:latin typeface="Cambria Math" panose="02040503050406030204" pitchFamily="18" charset="0"/>
                              <a:ea typeface="Myriad Pro" charset="0"/>
                              <a:cs typeface="Myriad Pro" charset="0"/>
                            </a:rPr>
                            <m:t>𝑛</m:t>
                          </m:r>
                        </m:sup>
                      </m:sSup>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𝑅</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𝑅</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𝑅</m:t>
                      </m:r>
                    </m:oMath>
                  </m:oMathPara>
                </a14:m>
                <a:endParaRPr lang="en-US" sz="2400" dirty="0">
                  <a:ea typeface="Myriad Pro" charset="0"/>
                  <a:cs typeface="Myriad Pro" charset="0"/>
                </a:endParaRPr>
              </a:p>
              <a:p>
                <a:pPr marL="0" indent="0">
                  <a:lnSpc>
                    <a:spcPts val="2700"/>
                  </a:lnSpc>
                  <a:spcBef>
                    <a:spcPts val="0"/>
                  </a:spcBef>
                  <a:spcAft>
                    <a:spcPts val="900"/>
                  </a:spcAft>
                  <a:buFont typeface="Arial" pitchFamily="34" charset="0"/>
                  <a:buNone/>
                </a:pPr>
                <a:endParaRPr lang="en-US" sz="2400" dirty="0">
                  <a:ea typeface="Myriad Pro" charset="0"/>
                  <a:cs typeface="Myriad Pro" charset="0"/>
                </a:endParaRPr>
              </a:p>
              <a:p>
                <a:pPr marL="0" indent="0">
                  <a:lnSpc>
                    <a:spcPts val="2700"/>
                  </a:lnSpc>
                  <a:spcBef>
                    <a:spcPts val="0"/>
                  </a:spcBef>
                  <a:spcAft>
                    <a:spcPts val="900"/>
                  </a:spcAft>
                  <a:buFont typeface="Arial" pitchFamily="34" charset="0"/>
                  <a:buNone/>
                </a:pPr>
                <a:r>
                  <a:rPr lang="en-US" sz="2400" dirty="0">
                    <a:ea typeface="Myriad Pro" charset="0"/>
                    <a:cs typeface="Myriad Pro" charset="0"/>
                  </a:rPr>
                  <a:t>We normally  will use functions of two variables:</a:t>
                </a:r>
              </a:p>
              <a:p>
                <a:pPr marL="0" indent="0">
                  <a:lnSpc>
                    <a:spcPts val="2700"/>
                  </a:lnSpc>
                  <a:spcBef>
                    <a:spcPts val="0"/>
                  </a:spcBef>
                  <a:spcAft>
                    <a:spcPts val="900"/>
                  </a:spcAft>
                  <a:buFont typeface="Arial" pitchFamily="34" charse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Myriad Pro" charset="0"/>
                          <a:cs typeface="Myriad Pro" charset="0"/>
                        </a:rPr>
                        <m:t>𝑓</m:t>
                      </m:r>
                      <m:d>
                        <m:dPr>
                          <m:ctrlPr>
                            <a:rPr lang="en-US" sz="2400" b="0" i="1" smtClean="0">
                              <a:latin typeface="Cambria Math" panose="02040503050406030204" pitchFamily="18" charset="0"/>
                              <a:ea typeface="Myriad Pro" charset="0"/>
                              <a:cs typeface="Myriad Pro" charset="0"/>
                            </a:rPr>
                          </m:ctrlPr>
                        </m:dPr>
                        <m:e>
                          <m:sSub>
                            <m:sSubPr>
                              <m:ctrlPr>
                                <a:rPr lang="en-US" sz="2400" b="0" i="1" smtClean="0">
                                  <a:latin typeface="Cambria Math" panose="02040503050406030204" pitchFamily="18" charset="0"/>
                                  <a:ea typeface="Myriad Pro" charset="0"/>
                                  <a:cs typeface="Myriad Pro" charset="0"/>
                                </a:rPr>
                              </m:ctrlPr>
                            </m:sSubPr>
                            <m:e>
                              <m:r>
                                <a:rPr lang="en-US" sz="2400" b="0" i="1" smtClean="0">
                                  <a:latin typeface="Cambria Math" panose="02040503050406030204" pitchFamily="18" charset="0"/>
                                  <a:ea typeface="Myriad Pro" charset="0"/>
                                  <a:cs typeface="Myriad Pro" charset="0"/>
                                </a:rPr>
                                <m:t>𝑥</m:t>
                              </m:r>
                            </m:e>
                            <m:sub>
                              <m:r>
                                <a:rPr lang="en-US" sz="2400" b="0" i="1" smtClean="0">
                                  <a:latin typeface="Cambria Math" panose="02040503050406030204" pitchFamily="18" charset="0"/>
                                  <a:ea typeface="Myriad Pro" charset="0"/>
                                  <a:cs typeface="Myriad Pro" charset="0"/>
                                </a:rPr>
                                <m:t>1</m:t>
                              </m:r>
                            </m:sub>
                          </m:sSub>
                          <m:r>
                            <a:rPr lang="en-US" sz="2400" b="0" i="1" smtClean="0">
                              <a:latin typeface="Cambria Math" panose="02040503050406030204" pitchFamily="18" charset="0"/>
                              <a:ea typeface="Myriad Pro" charset="0"/>
                              <a:cs typeface="Myriad Pro" charset="0"/>
                            </a:rPr>
                            <m:t>,</m:t>
                          </m:r>
                          <m:sSub>
                            <m:sSubPr>
                              <m:ctrlPr>
                                <a:rPr lang="en-US" sz="2400" b="0" i="1" smtClean="0">
                                  <a:latin typeface="Cambria Math" panose="02040503050406030204" pitchFamily="18" charset="0"/>
                                  <a:ea typeface="Myriad Pro" charset="0"/>
                                  <a:cs typeface="Myriad Pro" charset="0"/>
                                </a:rPr>
                              </m:ctrlPr>
                            </m:sSubPr>
                            <m:e>
                              <m:r>
                                <a:rPr lang="en-US" sz="2400" b="0" i="1" smtClean="0">
                                  <a:latin typeface="Cambria Math" panose="02040503050406030204" pitchFamily="18" charset="0"/>
                                  <a:ea typeface="Myriad Pro" charset="0"/>
                                  <a:cs typeface="Myriad Pro" charset="0"/>
                                </a:rPr>
                                <m:t>𝑥</m:t>
                              </m:r>
                            </m:e>
                            <m:sub>
                              <m:r>
                                <a:rPr lang="en-US" sz="2400" b="0" i="1" smtClean="0">
                                  <a:latin typeface="Cambria Math" panose="02040503050406030204" pitchFamily="18" charset="0"/>
                                  <a:ea typeface="Myriad Pro" charset="0"/>
                                  <a:cs typeface="Myriad Pro" charset="0"/>
                                </a:rPr>
                                <m:t>2</m:t>
                              </m:r>
                            </m:sub>
                          </m:sSub>
                        </m:e>
                      </m:d>
                      <m:r>
                        <a:rPr lang="en-US" sz="2400" b="0" i="1" smtClean="0">
                          <a:latin typeface="Cambria Math" panose="02040503050406030204" pitchFamily="18" charset="0"/>
                          <a:ea typeface="Myriad Pro" charset="0"/>
                          <a:cs typeface="Myriad Pro" charset="0"/>
                        </a:rPr>
                        <m:t>    </m:t>
                      </m:r>
                      <m:r>
                        <m:rPr>
                          <m:sty m:val="p"/>
                        </m:rPr>
                        <a:rPr lang="en-US" sz="2400" b="0" i="0" smtClean="0">
                          <a:latin typeface="Cambria Math" panose="02040503050406030204" pitchFamily="18" charset="0"/>
                          <a:ea typeface="Myriad Pro" charset="0"/>
                          <a:cs typeface="Myriad Pro" charset="0"/>
                        </a:rPr>
                        <m:t>or</m:t>
                      </m:r>
                      <m:r>
                        <a:rPr lang="en-US" sz="2400" b="0" i="1" smtClean="0">
                          <a:latin typeface="Cambria Math" panose="02040503050406030204" pitchFamily="18" charset="0"/>
                          <a:ea typeface="Myriad Pro" charset="0"/>
                          <a:cs typeface="Myriad Pro" charset="0"/>
                        </a:rPr>
                        <m:t>    </m:t>
                      </m:r>
                      <m:r>
                        <a:rPr lang="en-US" sz="2400" b="0" i="1" smtClean="0">
                          <a:latin typeface="Cambria Math" panose="02040503050406030204" pitchFamily="18" charset="0"/>
                          <a:ea typeface="Myriad Pro" charset="0"/>
                          <a:cs typeface="Myriad Pro" charset="0"/>
                        </a:rPr>
                        <m:t>𝑓</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𝑦</m:t>
                      </m:r>
                      <m:r>
                        <a:rPr lang="en-US" sz="2400" b="0" i="1" smtClean="0">
                          <a:latin typeface="Cambria Math" panose="02040503050406030204" pitchFamily="18" charset="0"/>
                          <a:ea typeface="Myriad Pro" charset="0"/>
                          <a:cs typeface="Myriad Pro" charset="0"/>
                        </a:rPr>
                        <m:t>)</m:t>
                      </m:r>
                    </m:oMath>
                  </m:oMathPara>
                </a14:m>
                <a:endParaRPr lang="en-US" sz="2400" dirty="0">
                  <a:ea typeface="Myriad Pro" charset="0"/>
                  <a:cs typeface="Myriad Pro" charset="0"/>
                </a:endParaRPr>
              </a:p>
            </p:txBody>
          </p:sp>
        </mc:Choice>
        <mc:Fallback>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3661472"/>
              </a:xfrm>
              <a:prstGeom prst="rect">
                <a:avLst/>
              </a:prstGeom>
              <a:blipFill>
                <a:blip r:embed="rId2"/>
                <a:stretch>
                  <a:fillRect l="-1006" t="-1718" b="-1375"/>
                </a:stretch>
              </a:blipFill>
              <a:ln w="19050">
                <a:solidFill>
                  <a:schemeClr val="tx2"/>
                </a:solidFill>
              </a:ln>
            </p:spPr>
            <p:txBody>
              <a:bodyPr/>
              <a:lstStyle/>
              <a:p>
                <a:r>
                  <a:rPr lang="ru-RU">
                    <a:noFill/>
                  </a:rPr>
                  <a:t> </a:t>
                </a:r>
              </a:p>
            </p:txBody>
          </p:sp>
        </mc:Fallback>
      </mc:AlternateContent>
      <p:grpSp>
        <p:nvGrpSpPr>
          <p:cNvPr id="5" name="Группа 4">
            <a:extLst>
              <a:ext uri="{FF2B5EF4-FFF2-40B4-BE49-F238E27FC236}">
                <a16:creationId xmlns:a16="http://schemas.microsoft.com/office/drawing/2014/main" id="{F23BBFA2-712F-794C-AB22-DB2C25D01E20}"/>
              </a:ext>
            </a:extLst>
          </p:cNvPr>
          <p:cNvGrpSpPr/>
          <p:nvPr/>
        </p:nvGrpSpPr>
        <p:grpSpPr>
          <a:xfrm>
            <a:off x="4139952" y="2780928"/>
            <a:ext cx="1584176" cy="513348"/>
            <a:chOff x="4139952" y="2780928"/>
            <a:chExt cx="1584176" cy="513348"/>
          </a:xfrm>
        </p:grpSpPr>
        <p:sp>
          <p:nvSpPr>
            <p:cNvPr id="3" name="Закрывающая фигурная скобка 2">
              <a:extLst>
                <a:ext uri="{FF2B5EF4-FFF2-40B4-BE49-F238E27FC236}">
                  <a16:creationId xmlns:a16="http://schemas.microsoft.com/office/drawing/2014/main" id="{1B713E1E-793E-7744-9273-1809D68D24C2}"/>
                </a:ext>
              </a:extLst>
            </p:cNvPr>
            <p:cNvSpPr/>
            <p:nvPr/>
          </p:nvSpPr>
          <p:spPr>
            <a:xfrm rot="5400000">
              <a:off x="4860032" y="2060848"/>
              <a:ext cx="144016" cy="1584176"/>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4" name="TextBox 3">
              <a:extLst>
                <a:ext uri="{FF2B5EF4-FFF2-40B4-BE49-F238E27FC236}">
                  <a16:creationId xmlns:a16="http://schemas.microsoft.com/office/drawing/2014/main" id="{C9EA037F-2727-AE41-AC34-46DD192FE679}"/>
                </a:ext>
              </a:extLst>
            </p:cNvPr>
            <p:cNvSpPr txBox="1"/>
            <p:nvPr/>
          </p:nvSpPr>
          <p:spPr>
            <a:xfrm>
              <a:off x="4473420" y="2924944"/>
              <a:ext cx="917239" cy="369332"/>
            </a:xfrm>
            <a:prstGeom prst="rect">
              <a:avLst/>
            </a:prstGeom>
            <a:noFill/>
            <a:ln w="19050">
              <a:solidFill>
                <a:schemeClr val="tx1"/>
              </a:solidFill>
            </a:ln>
          </p:spPr>
          <p:txBody>
            <a:bodyPr wrap="none" rtlCol="0">
              <a:spAutoFit/>
            </a:bodyPr>
            <a:lstStyle/>
            <a:p>
              <a:r>
                <a:rPr lang="en-US" i="1" dirty="0"/>
                <a:t>N</a:t>
              </a:r>
              <a:r>
                <a:rPr lang="en-US" dirty="0"/>
                <a:t> times</a:t>
              </a:r>
              <a:endParaRPr lang="ru-RU" dirty="0"/>
            </a:p>
          </p:txBody>
        </p:sp>
      </p:grpSp>
      <mc:AlternateContent xmlns:mc="http://schemas.openxmlformats.org/markup-compatibility/2006" xmlns:a14="http://schemas.microsoft.com/office/drawing/2010/main">
        <mc:Choice Requires="a14">
          <p:sp>
            <p:nvSpPr>
              <p:cNvPr id="7" name="Содержимое 2">
                <a:extLst>
                  <a:ext uri="{FF2B5EF4-FFF2-40B4-BE49-F238E27FC236}">
                    <a16:creationId xmlns:a16="http://schemas.microsoft.com/office/drawing/2014/main" id="{8D930BA5-5674-6C4B-ABED-ED67C36C7BE8}"/>
                  </a:ext>
                </a:extLst>
              </p:cNvPr>
              <p:cNvSpPr txBox="1">
                <a:spLocks/>
              </p:cNvSpPr>
              <p:nvPr/>
            </p:nvSpPr>
            <p:spPr>
              <a:xfrm>
                <a:off x="161764" y="4513342"/>
                <a:ext cx="8820472" cy="2012001"/>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The concepts of </a:t>
                </a:r>
                <a:r>
                  <a:rPr lang="en-US" sz="2400" b="1" dirty="0">
                    <a:solidFill>
                      <a:srgbClr val="C00000"/>
                    </a:solidFill>
                    <a:ea typeface="Myriad Pro" charset="0"/>
                    <a:cs typeface="Myriad Pro" charset="0"/>
                  </a:rPr>
                  <a:t>domain</a:t>
                </a:r>
                <a:r>
                  <a:rPr lang="en-US" sz="2400" dirty="0">
                    <a:ea typeface="Myriad Pro" charset="0"/>
                    <a:cs typeface="Myriad Pro" charset="0"/>
                  </a:rPr>
                  <a:t>, </a:t>
                </a:r>
                <a:r>
                  <a:rPr lang="en-US" sz="2400" b="1" dirty="0">
                    <a:solidFill>
                      <a:srgbClr val="C00000"/>
                    </a:solidFill>
                    <a:ea typeface="Myriad Pro" charset="0"/>
                    <a:cs typeface="Myriad Pro" charset="0"/>
                  </a:rPr>
                  <a:t>range</a:t>
                </a:r>
                <a:r>
                  <a:rPr lang="en-US" sz="2400" dirty="0">
                    <a:ea typeface="Myriad Pro" charset="0"/>
                    <a:cs typeface="Myriad Pro" charset="0"/>
                  </a:rPr>
                  <a:t>, </a:t>
                </a:r>
                <a:r>
                  <a:rPr lang="en-US" sz="2400" b="1" dirty="0">
                    <a:solidFill>
                      <a:srgbClr val="C00000"/>
                    </a:solidFill>
                    <a:ea typeface="Myriad Pro" charset="0"/>
                    <a:cs typeface="Myriad Pro" charset="0"/>
                  </a:rPr>
                  <a:t>support</a:t>
                </a:r>
                <a:r>
                  <a:rPr lang="en-US" sz="2400" dirty="0">
                    <a:ea typeface="Myriad Pro" charset="0"/>
                    <a:cs typeface="Myriad Pro" charset="0"/>
                  </a:rPr>
                  <a:t> remains the same. The graph of the multivariate function exists in the </a:t>
                </a:r>
                <a14:m>
                  <m:oMath xmlns:m="http://schemas.openxmlformats.org/officeDocument/2006/math">
                    <m:sSup>
                      <m:sSupPr>
                        <m:ctrlPr>
                          <a:rPr lang="en-US" sz="2400" b="0" i="1" smtClean="0">
                            <a:latin typeface="Cambria Math" panose="02040503050406030204" pitchFamily="18" charset="0"/>
                            <a:ea typeface="Myriad Pro" charset="0"/>
                            <a:cs typeface="Myriad Pro" charset="0"/>
                          </a:rPr>
                        </m:ctrlPr>
                      </m:sSupPr>
                      <m:e>
                        <m:r>
                          <a:rPr lang="en-US" sz="2400" b="0" i="1" smtClean="0">
                            <a:latin typeface="Cambria Math" panose="02040503050406030204" pitchFamily="18" charset="0"/>
                            <a:ea typeface="Myriad Pro" charset="0"/>
                            <a:cs typeface="Myriad Pro" charset="0"/>
                          </a:rPr>
                          <m:t>𝑅</m:t>
                        </m:r>
                      </m:e>
                      <m:sup>
                        <m:r>
                          <a:rPr lang="en-US" sz="2400" b="0" i="1" smtClean="0">
                            <a:latin typeface="Cambria Math" panose="02040503050406030204" pitchFamily="18" charset="0"/>
                            <a:ea typeface="Myriad Pro" charset="0"/>
                            <a:cs typeface="Myriad Pro" charset="0"/>
                          </a:rPr>
                          <m:t>𝑛</m:t>
                        </m:r>
                        <m:r>
                          <a:rPr lang="en-US" sz="2400" b="0" i="1" smtClean="0">
                            <a:latin typeface="Cambria Math" panose="02040503050406030204" pitchFamily="18" charset="0"/>
                            <a:ea typeface="Myriad Pro" charset="0"/>
                            <a:cs typeface="Myriad Pro" charset="0"/>
                          </a:rPr>
                          <m:t>+1</m:t>
                        </m:r>
                      </m:sup>
                    </m:sSup>
                  </m:oMath>
                </a14:m>
                <a:r>
                  <a:rPr lang="en-US" sz="2400" dirty="0">
                    <a:ea typeface="Myriad Pro" charset="0"/>
                    <a:cs typeface="Myriad Pro" charset="0"/>
                  </a:rPr>
                  <a:t> space (n variables + value) and is called a </a:t>
                </a:r>
                <a:r>
                  <a:rPr lang="en-US" sz="2400" b="1" dirty="0">
                    <a:solidFill>
                      <a:srgbClr val="C00000"/>
                    </a:solidFill>
                    <a:ea typeface="Myriad Pro" charset="0"/>
                    <a:cs typeface="Myriad Pro" charset="0"/>
                  </a:rPr>
                  <a:t>surface</a:t>
                </a:r>
                <a:r>
                  <a:rPr lang="en-US" sz="2400" dirty="0">
                    <a:ea typeface="Myriad Pro" charset="0"/>
                    <a:cs typeface="Myriad Pro" charset="0"/>
                  </a:rPr>
                  <a:t>.</a:t>
                </a:r>
              </a:p>
              <a:p>
                <a:pPr marL="0" indent="0">
                  <a:lnSpc>
                    <a:spcPts val="2700"/>
                  </a:lnSpc>
                  <a:spcBef>
                    <a:spcPts val="0"/>
                  </a:spcBef>
                  <a:spcAft>
                    <a:spcPts val="900"/>
                  </a:spcAft>
                  <a:buFont typeface="Arial" pitchFamily="34" charset="0"/>
                  <a:buNone/>
                </a:pPr>
                <a:r>
                  <a:rPr lang="en-US" sz="2400" dirty="0">
                    <a:ea typeface="Myriad Pro" charset="0"/>
                    <a:cs typeface="Myriad Pro" charset="0"/>
                  </a:rPr>
                  <a:t>A set of all </a:t>
                </a:r>
                <a14:m>
                  <m:oMath xmlns:m="http://schemas.openxmlformats.org/officeDocument/2006/math">
                    <m:sSup>
                      <m:sSupPr>
                        <m:ctrlPr>
                          <a:rPr lang="en-US" sz="2400" b="0" i="1" smtClean="0">
                            <a:latin typeface="Cambria Math" panose="02040503050406030204" pitchFamily="18" charset="0"/>
                            <a:ea typeface="Myriad Pro" charset="0"/>
                            <a:cs typeface="Myriad Pro" charset="0"/>
                          </a:rPr>
                        </m:ctrlPr>
                      </m:sSupPr>
                      <m:e>
                        <m:r>
                          <a:rPr lang="en-US" sz="2400" b="0" i="1" smtClean="0">
                            <a:latin typeface="Cambria Math" panose="02040503050406030204" pitchFamily="18" charset="0"/>
                            <a:ea typeface="Myriad Pro" charset="0"/>
                            <a:cs typeface="Myriad Pro" charset="0"/>
                          </a:rPr>
                          <m:t>𝑅</m:t>
                        </m:r>
                      </m:e>
                      <m:sup>
                        <m:r>
                          <a:rPr lang="en-US" sz="2400" b="0" i="1" smtClean="0">
                            <a:latin typeface="Cambria Math" panose="02040503050406030204" pitchFamily="18" charset="0"/>
                            <a:ea typeface="Myriad Pro" charset="0"/>
                            <a:cs typeface="Myriad Pro" charset="0"/>
                          </a:rPr>
                          <m:t>3</m:t>
                        </m:r>
                      </m:sup>
                    </m:sSup>
                  </m:oMath>
                </a14:m>
                <a:r>
                  <a:rPr lang="en-US" sz="2400" dirty="0">
                    <a:ea typeface="Myriad Pro" charset="0"/>
                    <a:cs typeface="Myriad Pro" charset="0"/>
                  </a:rPr>
                  <a:t> point as </a:t>
                </a:r>
                <a14:m>
                  <m:oMath xmlns:m="http://schemas.openxmlformats.org/officeDocument/2006/math">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𝑦</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𝑓</m:t>
                    </m:r>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𝑦</m:t>
                        </m:r>
                      </m:e>
                    </m:d>
                    <m:r>
                      <a:rPr lang="en-US" sz="2400" b="0" i="1" smtClean="0">
                        <a:latin typeface="Cambria Math" panose="02040503050406030204" pitchFamily="18" charset="0"/>
                        <a:ea typeface="Myriad Pro" charset="0"/>
                        <a:cs typeface="Myriad Pro" charset="0"/>
                      </a:rPr>
                      <m:t>)</m:t>
                    </m:r>
                  </m:oMath>
                </a14:m>
                <a:r>
                  <a:rPr lang="en-US" sz="2400" dirty="0">
                    <a:ea typeface="Myriad Pro" charset="0"/>
                    <a:cs typeface="Myriad Pro" charset="0"/>
                  </a:rPr>
                  <a:t> is the usual three-dimensional surface. </a:t>
                </a:r>
              </a:p>
            </p:txBody>
          </p:sp>
        </mc:Choice>
        <mc:Fallback xmlns="">
          <p:sp>
            <p:nvSpPr>
              <p:cNvPr id="7" name="Содержимое 2">
                <a:extLst>
                  <a:ext uri="{FF2B5EF4-FFF2-40B4-BE49-F238E27FC236}">
                    <a16:creationId xmlns:a16="http://schemas.microsoft.com/office/drawing/2014/main" id="{8D930BA5-5674-6C4B-ABED-ED67C36C7BE8}"/>
                  </a:ext>
                </a:extLst>
              </p:cNvPr>
              <p:cNvSpPr txBox="1">
                <a:spLocks noRot="1" noChangeAspect="1" noMove="1" noResize="1" noEditPoints="1" noAdjustHandles="1" noChangeArrowheads="1" noChangeShapeType="1" noTextEdit="1"/>
              </p:cNvSpPr>
              <p:nvPr/>
            </p:nvSpPr>
            <p:spPr>
              <a:xfrm>
                <a:off x="161764" y="4513342"/>
                <a:ext cx="8820472" cy="2012001"/>
              </a:xfrm>
              <a:prstGeom prst="rect">
                <a:avLst/>
              </a:prstGeom>
              <a:blipFill>
                <a:blip r:embed="rId3"/>
                <a:stretch>
                  <a:fillRect l="-1007" t="-3125" b="-1875"/>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40116974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Multivariate functions</a:t>
            </a:r>
            <a:endParaRPr lang="ru-RU" sz="3200" b="1" dirty="0">
              <a:solidFill>
                <a:schemeClr val="accent1">
                  <a:lumMod val="75000"/>
                </a:schemeClr>
              </a:solidFill>
              <a:latin typeface="+mn-lt"/>
              <a:cs typeface="Times New Roman" pitchFamily="18" charset="0"/>
            </a:endParaRPr>
          </a:p>
        </p:txBody>
      </p:sp>
      <mc:AlternateContent xmlns:mc="http://schemas.openxmlformats.org/markup-compatibility/2006" xmlns:a14="http://schemas.microsoft.com/office/drawing/2010/main">
        <mc:Choice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781152"/>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A set of all </a:t>
                </a:r>
                <a14:m>
                  <m:oMath xmlns:m="http://schemas.openxmlformats.org/officeDocument/2006/math">
                    <m:sSup>
                      <m:sSupPr>
                        <m:ctrlPr>
                          <a:rPr lang="en-US" sz="2400" i="1">
                            <a:latin typeface="Cambria Math" panose="02040503050406030204" pitchFamily="18" charset="0"/>
                            <a:ea typeface="Myriad Pro" charset="0"/>
                            <a:cs typeface="Myriad Pro" charset="0"/>
                          </a:rPr>
                        </m:ctrlPr>
                      </m:sSupPr>
                      <m:e>
                        <m:r>
                          <a:rPr lang="en-US" sz="2400" i="1">
                            <a:latin typeface="Cambria Math" panose="02040503050406030204" pitchFamily="18" charset="0"/>
                            <a:ea typeface="Myriad Pro" charset="0"/>
                            <a:cs typeface="Myriad Pro" charset="0"/>
                          </a:rPr>
                          <m:t>𝑅</m:t>
                        </m:r>
                      </m:e>
                      <m:sup>
                        <m:r>
                          <a:rPr lang="en-US" sz="2400" i="1">
                            <a:latin typeface="Cambria Math" panose="02040503050406030204" pitchFamily="18" charset="0"/>
                            <a:ea typeface="Myriad Pro" charset="0"/>
                            <a:cs typeface="Myriad Pro" charset="0"/>
                          </a:rPr>
                          <m:t>3</m:t>
                        </m:r>
                      </m:sup>
                    </m:sSup>
                  </m:oMath>
                </a14:m>
                <a:r>
                  <a:rPr lang="en-US" sz="2400" dirty="0">
                    <a:ea typeface="Myriad Pro" charset="0"/>
                    <a:cs typeface="Myriad Pro" charset="0"/>
                  </a:rPr>
                  <a:t> point as </a:t>
                </a:r>
                <a14:m>
                  <m:oMath xmlns:m="http://schemas.openxmlformats.org/officeDocument/2006/math">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𝑦</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𝑓</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𝑦</m:t>
                        </m:r>
                      </m:e>
                    </m:d>
                    <m:r>
                      <a:rPr lang="en-US" sz="2400" i="1">
                        <a:latin typeface="Cambria Math" panose="02040503050406030204" pitchFamily="18" charset="0"/>
                        <a:ea typeface="Myriad Pro" charset="0"/>
                        <a:cs typeface="Myriad Pro" charset="0"/>
                      </a:rPr>
                      <m:t>)</m:t>
                    </m:r>
                  </m:oMath>
                </a14:m>
                <a:r>
                  <a:rPr lang="en-US" sz="2400" dirty="0">
                    <a:ea typeface="Myriad Pro" charset="0"/>
                    <a:cs typeface="Myriad Pro" charset="0"/>
                  </a:rPr>
                  <a:t> is the usual three-dimensional surface. </a:t>
                </a:r>
              </a:p>
            </p:txBody>
          </p:sp>
        </mc:Choice>
        <mc:Fallback xmlns="">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781152"/>
              </a:xfrm>
              <a:prstGeom prst="rect">
                <a:avLst/>
              </a:prstGeom>
              <a:blipFill>
                <a:blip r:embed="rId2"/>
                <a:stretch>
                  <a:fillRect l="-1007" t="-9677" b="-16129"/>
                </a:stretch>
              </a:blipFill>
              <a:ln>
                <a:noFill/>
              </a:ln>
            </p:spPr>
            <p:txBody>
              <a:bodyPr/>
              <a:lstStyle/>
              <a:p>
                <a:r>
                  <a:rPr lang="ru-RU">
                    <a:noFill/>
                  </a:rPr>
                  <a:t> </a:t>
                </a:r>
              </a:p>
            </p:txBody>
          </p:sp>
        </mc:Fallback>
      </mc:AlternateContent>
      <p:sp>
        <p:nvSpPr>
          <p:cNvPr id="8" name="Содержимое 2">
            <a:extLst>
              <a:ext uri="{FF2B5EF4-FFF2-40B4-BE49-F238E27FC236}">
                <a16:creationId xmlns:a16="http://schemas.microsoft.com/office/drawing/2014/main" id="{A9E01BC3-F663-3141-9B55-69792437CBA6}"/>
              </a:ext>
            </a:extLst>
          </p:cNvPr>
          <p:cNvSpPr txBox="1">
            <a:spLocks/>
          </p:cNvSpPr>
          <p:nvPr/>
        </p:nvSpPr>
        <p:spPr>
          <a:xfrm>
            <a:off x="156410" y="1409990"/>
            <a:ext cx="8820472" cy="1154913"/>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Normally it is pretty comprehensive to provide interpretable plot of the surface. Instead the following plane concept of  the function structure commonly used.</a:t>
            </a:r>
          </a:p>
        </p:txBody>
      </p:sp>
    </p:spTree>
    <p:extLst>
      <p:ext uri="{BB962C8B-B14F-4D97-AF65-F5344CB8AC3E}">
        <p14:creationId xmlns:p14="http://schemas.microsoft.com/office/powerpoint/2010/main" val="36570697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Multivariate functions</a:t>
            </a:r>
            <a:endParaRPr lang="ru-RU" sz="3200" b="1" dirty="0">
              <a:solidFill>
                <a:schemeClr val="accent1">
                  <a:lumMod val="75000"/>
                </a:schemeClr>
              </a:solidFill>
              <a:latin typeface="+mn-lt"/>
              <a:cs typeface="Times New Roman" pitchFamily="18" charset="0"/>
            </a:endParaRPr>
          </a:p>
        </p:txBody>
      </p:sp>
      <mc:AlternateContent xmlns:mc="http://schemas.openxmlformats.org/markup-compatibility/2006" xmlns:a14="http://schemas.microsoft.com/office/drawing/2010/main">
        <mc:Choice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781152"/>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A set of all </a:t>
                </a:r>
                <a14:m>
                  <m:oMath xmlns:m="http://schemas.openxmlformats.org/officeDocument/2006/math">
                    <m:sSup>
                      <m:sSupPr>
                        <m:ctrlPr>
                          <a:rPr lang="en-US" sz="2400" i="1">
                            <a:latin typeface="Cambria Math" panose="02040503050406030204" pitchFamily="18" charset="0"/>
                            <a:ea typeface="Myriad Pro" charset="0"/>
                            <a:cs typeface="Myriad Pro" charset="0"/>
                          </a:rPr>
                        </m:ctrlPr>
                      </m:sSupPr>
                      <m:e>
                        <m:r>
                          <a:rPr lang="en-US" sz="2400" i="1">
                            <a:latin typeface="Cambria Math" panose="02040503050406030204" pitchFamily="18" charset="0"/>
                            <a:ea typeface="Myriad Pro" charset="0"/>
                            <a:cs typeface="Myriad Pro" charset="0"/>
                          </a:rPr>
                          <m:t>𝑅</m:t>
                        </m:r>
                      </m:e>
                      <m:sup>
                        <m:r>
                          <a:rPr lang="en-US" sz="2400" i="1">
                            <a:latin typeface="Cambria Math" panose="02040503050406030204" pitchFamily="18" charset="0"/>
                            <a:ea typeface="Myriad Pro" charset="0"/>
                            <a:cs typeface="Myriad Pro" charset="0"/>
                          </a:rPr>
                          <m:t>3</m:t>
                        </m:r>
                      </m:sup>
                    </m:sSup>
                  </m:oMath>
                </a14:m>
                <a:r>
                  <a:rPr lang="en-US" sz="2400" dirty="0">
                    <a:ea typeface="Myriad Pro" charset="0"/>
                    <a:cs typeface="Myriad Pro" charset="0"/>
                  </a:rPr>
                  <a:t> point as </a:t>
                </a:r>
                <a14:m>
                  <m:oMath xmlns:m="http://schemas.openxmlformats.org/officeDocument/2006/math">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𝑦</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𝑓</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𝑦</m:t>
                        </m:r>
                      </m:e>
                    </m:d>
                    <m:r>
                      <a:rPr lang="en-US" sz="2400" i="1">
                        <a:latin typeface="Cambria Math" panose="02040503050406030204" pitchFamily="18" charset="0"/>
                        <a:ea typeface="Myriad Pro" charset="0"/>
                        <a:cs typeface="Myriad Pro" charset="0"/>
                      </a:rPr>
                      <m:t>)</m:t>
                    </m:r>
                  </m:oMath>
                </a14:m>
                <a:r>
                  <a:rPr lang="en-US" sz="2400" dirty="0">
                    <a:ea typeface="Myriad Pro" charset="0"/>
                    <a:cs typeface="Myriad Pro" charset="0"/>
                  </a:rPr>
                  <a:t> is the usual three-dimensional surface. </a:t>
                </a:r>
              </a:p>
            </p:txBody>
          </p:sp>
        </mc:Choice>
        <mc:Fallback xmlns="">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781152"/>
              </a:xfrm>
              <a:prstGeom prst="rect">
                <a:avLst/>
              </a:prstGeom>
              <a:blipFill>
                <a:blip r:embed="rId2"/>
                <a:stretch>
                  <a:fillRect l="-1007" t="-9677" b="-16129"/>
                </a:stretch>
              </a:blipFill>
              <a:ln>
                <a:noFill/>
              </a:ln>
            </p:spPr>
            <p:txBody>
              <a:bodyPr/>
              <a:lstStyle/>
              <a:p>
                <a:r>
                  <a:rPr lang="ru-RU">
                    <a:noFill/>
                  </a:rPr>
                  <a:t> </a:t>
                </a:r>
              </a:p>
            </p:txBody>
          </p:sp>
        </mc:Fallback>
      </mc:AlternateContent>
      <p:sp>
        <p:nvSpPr>
          <p:cNvPr id="8" name="Содержимое 2">
            <a:extLst>
              <a:ext uri="{FF2B5EF4-FFF2-40B4-BE49-F238E27FC236}">
                <a16:creationId xmlns:a16="http://schemas.microsoft.com/office/drawing/2014/main" id="{A9E01BC3-F663-3141-9B55-69792437CBA6}"/>
              </a:ext>
            </a:extLst>
          </p:cNvPr>
          <p:cNvSpPr txBox="1">
            <a:spLocks/>
          </p:cNvSpPr>
          <p:nvPr/>
        </p:nvSpPr>
        <p:spPr>
          <a:xfrm>
            <a:off x="156410" y="1409990"/>
            <a:ext cx="8820472" cy="1154913"/>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Normally it is pretty comprehensive to provide interpretable plot of the surface. Instead the following plane concept of  the function structure commonly used.</a:t>
            </a:r>
          </a:p>
        </p:txBody>
      </p:sp>
      <mc:AlternateContent xmlns:mc="http://schemas.openxmlformats.org/markup-compatibility/2006">
        <mc:Choice xmlns:a14="http://schemas.microsoft.com/office/drawing/2010/main" Requires="a14">
          <p:sp>
            <p:nvSpPr>
              <p:cNvPr id="10" name="Содержимое 2">
                <a:extLst>
                  <a:ext uri="{FF2B5EF4-FFF2-40B4-BE49-F238E27FC236}">
                    <a16:creationId xmlns:a16="http://schemas.microsoft.com/office/drawing/2014/main" id="{EC273D73-1333-BC42-9A5C-64E64BABBE64}"/>
                  </a:ext>
                </a:extLst>
              </p:cNvPr>
              <p:cNvSpPr txBox="1">
                <a:spLocks/>
              </p:cNvSpPr>
              <p:nvPr/>
            </p:nvSpPr>
            <p:spPr>
              <a:xfrm>
                <a:off x="151056" y="2564903"/>
                <a:ext cx="8820472" cy="1728195"/>
              </a:xfrm>
              <a:prstGeom prst="rect">
                <a:avLst/>
              </a:prstGeom>
              <a:ln w="19050">
                <a:solidFill>
                  <a:schemeClr val="tx2"/>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The set of all plane point </a:t>
                </a:r>
                <a14:m>
                  <m:oMath xmlns:m="http://schemas.openxmlformats.org/officeDocument/2006/math">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𝑦</m:t>
                    </m:r>
                    <m:r>
                      <a:rPr lang="en-US" sz="2400" b="0" i="1" smtClean="0">
                        <a:latin typeface="Cambria Math" panose="02040503050406030204" pitchFamily="18" charset="0"/>
                        <a:ea typeface="Myriad Pro" charset="0"/>
                        <a:cs typeface="Myriad Pro" charset="0"/>
                      </a:rPr>
                      <m:t>)</m:t>
                    </m:r>
                  </m:oMath>
                </a14:m>
                <a:r>
                  <a:rPr lang="en-US" sz="2400" dirty="0">
                    <a:ea typeface="Myriad Pro" charset="0"/>
                    <a:cs typeface="Myriad Pro" charset="0"/>
                  </a:rPr>
                  <a:t> that satisfies the equation </a:t>
                </a:r>
                <a14:m>
                  <m:oMath xmlns:m="http://schemas.openxmlformats.org/officeDocument/2006/math">
                    <m:r>
                      <a:rPr lang="en-US" sz="2400" b="0" i="1" smtClean="0">
                        <a:latin typeface="Cambria Math" panose="02040503050406030204" pitchFamily="18" charset="0"/>
                        <a:ea typeface="Myriad Pro" charset="0"/>
                        <a:cs typeface="Myriad Pro" charset="0"/>
                      </a:rPr>
                      <m:t>𝑓</m:t>
                    </m:r>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𝑦</m:t>
                        </m:r>
                      </m:e>
                    </m:d>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𝐶</m:t>
                    </m:r>
                  </m:oMath>
                </a14:m>
                <a:r>
                  <a:rPr lang="en-US" sz="2400" dirty="0">
                    <a:ea typeface="Myriad Pro" charset="0"/>
                    <a:cs typeface="Myriad Pro" charset="0"/>
                  </a:rPr>
                  <a:t> for given </a:t>
                </a:r>
                <a14:m>
                  <m:oMath xmlns:m="http://schemas.openxmlformats.org/officeDocument/2006/math">
                    <m:r>
                      <a:rPr lang="en-US" sz="2400" b="0" i="1" smtClean="0">
                        <a:latin typeface="Cambria Math" panose="02040503050406030204" pitchFamily="18" charset="0"/>
                        <a:ea typeface="Myriad Pro" charset="0"/>
                        <a:cs typeface="Myriad Pro" charset="0"/>
                      </a:rPr>
                      <m:t>𝐶</m:t>
                    </m:r>
                  </m:oMath>
                </a14:m>
                <a:r>
                  <a:rPr lang="en-US" sz="2400" dirty="0">
                    <a:ea typeface="Myriad Pro" charset="0"/>
                    <a:cs typeface="Myriad Pro" charset="0"/>
                  </a:rPr>
                  <a:t> is called function’s </a:t>
                </a:r>
                <a:r>
                  <a:rPr lang="en-US" sz="2400" b="1" dirty="0">
                    <a:solidFill>
                      <a:srgbClr val="C00000"/>
                    </a:solidFill>
                    <a:ea typeface="Myriad Pro" charset="0"/>
                    <a:cs typeface="Myriad Pro" charset="0"/>
                  </a:rPr>
                  <a:t>level</a:t>
                </a:r>
                <a:r>
                  <a:rPr lang="en-US" sz="2400" dirty="0">
                    <a:ea typeface="Myriad Pro" charset="0"/>
                    <a:cs typeface="Myriad Pro" charset="0"/>
                  </a:rPr>
                  <a:t> (or </a:t>
                </a:r>
                <a14:m>
                  <m:oMath xmlns:m="http://schemas.openxmlformats.org/officeDocument/2006/math">
                    <m:r>
                      <a:rPr lang="en-US" sz="2400" i="1" dirty="0" smtClean="0">
                        <a:latin typeface="Cambria Math" panose="02040503050406030204" pitchFamily="18" charset="0"/>
                        <a:ea typeface="Myriad Pro" charset="0"/>
                        <a:cs typeface="Myriad Pro" charset="0"/>
                      </a:rPr>
                      <m:t>𝐶</m:t>
                    </m:r>
                  </m:oMath>
                </a14:m>
                <a:r>
                  <a:rPr lang="en-US" sz="2400" dirty="0">
                    <a:ea typeface="Myriad Pro" charset="0"/>
                    <a:cs typeface="Myriad Pro" charset="0"/>
                  </a:rPr>
                  <a:t>-level).</a:t>
                </a:r>
              </a:p>
              <a:p>
                <a:pPr>
                  <a:lnSpc>
                    <a:spcPts val="2700"/>
                  </a:lnSpc>
                  <a:spcBef>
                    <a:spcPts val="0"/>
                  </a:spcBef>
                  <a:spcAft>
                    <a:spcPts val="900"/>
                  </a:spcAft>
                </a:pPr>
                <a:r>
                  <a:rPr lang="en-US" sz="2400" dirty="0">
                    <a:ea typeface="Myriad Pro" charset="0"/>
                    <a:cs typeface="Myriad Pro" charset="0"/>
                  </a:rPr>
                  <a:t>Different levels do not intersect</a:t>
                </a:r>
              </a:p>
              <a:p>
                <a:pPr>
                  <a:lnSpc>
                    <a:spcPts val="2700"/>
                  </a:lnSpc>
                  <a:spcBef>
                    <a:spcPts val="0"/>
                  </a:spcBef>
                  <a:spcAft>
                    <a:spcPts val="900"/>
                  </a:spcAft>
                </a:pPr>
                <a:r>
                  <a:rPr lang="en-US" sz="2400" dirty="0">
                    <a:ea typeface="Myriad Pro" charset="0"/>
                    <a:cs typeface="Myriad Pro" charset="0"/>
                  </a:rPr>
                  <a:t>Each point in the function’s domain belongs to some level</a:t>
                </a:r>
              </a:p>
            </p:txBody>
          </p:sp>
        </mc:Choice>
        <mc:Fallback>
          <p:sp>
            <p:nvSpPr>
              <p:cNvPr id="10" name="Содержимое 2">
                <a:extLst>
                  <a:ext uri="{FF2B5EF4-FFF2-40B4-BE49-F238E27FC236}">
                    <a16:creationId xmlns:a16="http://schemas.microsoft.com/office/drawing/2014/main" id="{EC273D73-1333-BC42-9A5C-64E64BABBE64}"/>
                  </a:ext>
                </a:extLst>
              </p:cNvPr>
              <p:cNvSpPr txBox="1">
                <a:spLocks noRot="1" noChangeAspect="1" noMove="1" noResize="1" noEditPoints="1" noAdjustHandles="1" noChangeArrowheads="1" noChangeShapeType="1" noTextEdit="1"/>
              </p:cNvSpPr>
              <p:nvPr/>
            </p:nvSpPr>
            <p:spPr>
              <a:xfrm>
                <a:off x="151056" y="2564903"/>
                <a:ext cx="8820472" cy="1728195"/>
              </a:xfrm>
              <a:prstGeom prst="rect">
                <a:avLst/>
              </a:prstGeom>
              <a:blipFill>
                <a:blip r:embed="rId3"/>
                <a:stretch>
                  <a:fillRect l="-861" t="-3597" b="-5036"/>
                </a:stretch>
              </a:blipFill>
              <a:ln w="19050">
                <a:solidFill>
                  <a:schemeClr val="tx2"/>
                </a:solidFill>
              </a:ln>
            </p:spPr>
            <p:txBody>
              <a:bodyPr/>
              <a:lstStyle/>
              <a:p>
                <a:r>
                  <a:rPr lang="ru-RU">
                    <a:noFill/>
                  </a:rPr>
                  <a:t> </a:t>
                </a:r>
              </a:p>
            </p:txBody>
          </p:sp>
        </mc:Fallback>
      </mc:AlternateContent>
    </p:spTree>
    <p:extLst>
      <p:ext uri="{BB962C8B-B14F-4D97-AF65-F5344CB8AC3E}">
        <p14:creationId xmlns:p14="http://schemas.microsoft.com/office/powerpoint/2010/main" val="35503803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Multivariate functions</a:t>
            </a:r>
            <a:endParaRPr lang="ru-RU" sz="3200" b="1" dirty="0">
              <a:solidFill>
                <a:schemeClr val="accent1">
                  <a:lumMod val="75000"/>
                </a:schemeClr>
              </a:solidFill>
              <a:latin typeface="+mn-lt"/>
              <a:cs typeface="Times New Roman" pitchFamily="18" charset="0"/>
            </a:endParaRPr>
          </a:p>
        </p:txBody>
      </p:sp>
      <mc:AlternateContent xmlns:mc="http://schemas.openxmlformats.org/markup-compatibility/2006" xmlns:a14="http://schemas.microsoft.com/office/drawing/2010/main">
        <mc:Choice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781152"/>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A set of all </a:t>
                </a:r>
                <a14:m>
                  <m:oMath xmlns:m="http://schemas.openxmlformats.org/officeDocument/2006/math">
                    <m:sSup>
                      <m:sSupPr>
                        <m:ctrlPr>
                          <a:rPr lang="en-US" sz="2400" i="1">
                            <a:latin typeface="Cambria Math" panose="02040503050406030204" pitchFamily="18" charset="0"/>
                            <a:ea typeface="Myriad Pro" charset="0"/>
                            <a:cs typeface="Myriad Pro" charset="0"/>
                          </a:rPr>
                        </m:ctrlPr>
                      </m:sSupPr>
                      <m:e>
                        <m:r>
                          <a:rPr lang="en-US" sz="2400" i="1">
                            <a:latin typeface="Cambria Math" panose="02040503050406030204" pitchFamily="18" charset="0"/>
                            <a:ea typeface="Myriad Pro" charset="0"/>
                            <a:cs typeface="Myriad Pro" charset="0"/>
                          </a:rPr>
                          <m:t>𝑅</m:t>
                        </m:r>
                      </m:e>
                      <m:sup>
                        <m:r>
                          <a:rPr lang="en-US" sz="2400" i="1">
                            <a:latin typeface="Cambria Math" panose="02040503050406030204" pitchFamily="18" charset="0"/>
                            <a:ea typeface="Myriad Pro" charset="0"/>
                            <a:cs typeface="Myriad Pro" charset="0"/>
                          </a:rPr>
                          <m:t>3</m:t>
                        </m:r>
                      </m:sup>
                    </m:sSup>
                  </m:oMath>
                </a14:m>
                <a:r>
                  <a:rPr lang="en-US" sz="2400" dirty="0">
                    <a:ea typeface="Myriad Pro" charset="0"/>
                    <a:cs typeface="Myriad Pro" charset="0"/>
                  </a:rPr>
                  <a:t> point as </a:t>
                </a:r>
                <a14:m>
                  <m:oMath xmlns:m="http://schemas.openxmlformats.org/officeDocument/2006/math">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𝑦</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𝑓</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𝑦</m:t>
                        </m:r>
                      </m:e>
                    </m:d>
                    <m:r>
                      <a:rPr lang="en-US" sz="2400" i="1">
                        <a:latin typeface="Cambria Math" panose="02040503050406030204" pitchFamily="18" charset="0"/>
                        <a:ea typeface="Myriad Pro" charset="0"/>
                        <a:cs typeface="Myriad Pro" charset="0"/>
                      </a:rPr>
                      <m:t>)</m:t>
                    </m:r>
                  </m:oMath>
                </a14:m>
                <a:r>
                  <a:rPr lang="en-US" sz="2400" dirty="0">
                    <a:ea typeface="Myriad Pro" charset="0"/>
                    <a:cs typeface="Myriad Pro" charset="0"/>
                  </a:rPr>
                  <a:t> is the usual three-dimensional surface. </a:t>
                </a:r>
              </a:p>
            </p:txBody>
          </p:sp>
        </mc:Choice>
        <mc:Fallback xmlns="">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781152"/>
              </a:xfrm>
              <a:prstGeom prst="rect">
                <a:avLst/>
              </a:prstGeom>
              <a:blipFill>
                <a:blip r:embed="rId2"/>
                <a:stretch>
                  <a:fillRect l="-1007" t="-9677" b="-16129"/>
                </a:stretch>
              </a:blipFill>
              <a:ln>
                <a:noFill/>
              </a:ln>
            </p:spPr>
            <p:txBody>
              <a:bodyPr/>
              <a:lstStyle/>
              <a:p>
                <a:r>
                  <a:rPr lang="ru-RU">
                    <a:noFill/>
                  </a:rPr>
                  <a:t> </a:t>
                </a:r>
              </a:p>
            </p:txBody>
          </p:sp>
        </mc:Fallback>
      </mc:AlternateContent>
      <p:sp>
        <p:nvSpPr>
          <p:cNvPr id="8" name="Содержимое 2">
            <a:extLst>
              <a:ext uri="{FF2B5EF4-FFF2-40B4-BE49-F238E27FC236}">
                <a16:creationId xmlns:a16="http://schemas.microsoft.com/office/drawing/2014/main" id="{A9E01BC3-F663-3141-9B55-69792437CBA6}"/>
              </a:ext>
            </a:extLst>
          </p:cNvPr>
          <p:cNvSpPr txBox="1">
            <a:spLocks/>
          </p:cNvSpPr>
          <p:nvPr/>
        </p:nvSpPr>
        <p:spPr>
          <a:xfrm>
            <a:off x="156410" y="1409990"/>
            <a:ext cx="8820472" cy="1154913"/>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Normally it is pretty comprehensive to provide interpretable plot of the surface. Instead the following plane concept of  the function structure commonly used.</a:t>
            </a:r>
          </a:p>
        </p:txBody>
      </p:sp>
      <mc:AlternateContent xmlns:mc="http://schemas.openxmlformats.org/markup-compatibility/2006">
        <mc:Choice xmlns:a14="http://schemas.microsoft.com/office/drawing/2010/main" Requires="a14">
          <p:sp>
            <p:nvSpPr>
              <p:cNvPr id="10" name="Содержимое 2">
                <a:extLst>
                  <a:ext uri="{FF2B5EF4-FFF2-40B4-BE49-F238E27FC236}">
                    <a16:creationId xmlns:a16="http://schemas.microsoft.com/office/drawing/2014/main" id="{EC273D73-1333-BC42-9A5C-64E64BABBE64}"/>
                  </a:ext>
                </a:extLst>
              </p:cNvPr>
              <p:cNvSpPr txBox="1">
                <a:spLocks/>
              </p:cNvSpPr>
              <p:nvPr/>
            </p:nvSpPr>
            <p:spPr>
              <a:xfrm>
                <a:off x="151056" y="2564903"/>
                <a:ext cx="8820472" cy="1728195"/>
              </a:xfrm>
              <a:prstGeom prst="rect">
                <a:avLst/>
              </a:prstGeom>
              <a:ln w="19050">
                <a:solidFill>
                  <a:schemeClr val="tx2"/>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The set of all plane point </a:t>
                </a:r>
                <a14:m>
                  <m:oMath xmlns:m="http://schemas.openxmlformats.org/officeDocument/2006/math">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𝑦</m:t>
                    </m:r>
                    <m:r>
                      <a:rPr lang="en-US" sz="2400" b="0" i="1" smtClean="0">
                        <a:latin typeface="Cambria Math" panose="02040503050406030204" pitchFamily="18" charset="0"/>
                        <a:ea typeface="Myriad Pro" charset="0"/>
                        <a:cs typeface="Myriad Pro" charset="0"/>
                      </a:rPr>
                      <m:t>)</m:t>
                    </m:r>
                  </m:oMath>
                </a14:m>
                <a:r>
                  <a:rPr lang="en-US" sz="2400" dirty="0">
                    <a:ea typeface="Myriad Pro" charset="0"/>
                    <a:cs typeface="Myriad Pro" charset="0"/>
                  </a:rPr>
                  <a:t> that satisfies the equation </a:t>
                </a:r>
                <a14:m>
                  <m:oMath xmlns:m="http://schemas.openxmlformats.org/officeDocument/2006/math">
                    <m:r>
                      <a:rPr lang="en-US" sz="2400" b="0" i="1" smtClean="0">
                        <a:latin typeface="Cambria Math" panose="02040503050406030204" pitchFamily="18" charset="0"/>
                        <a:ea typeface="Myriad Pro" charset="0"/>
                        <a:cs typeface="Myriad Pro" charset="0"/>
                      </a:rPr>
                      <m:t>𝑓</m:t>
                    </m:r>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𝑦</m:t>
                        </m:r>
                      </m:e>
                    </m:d>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𝐶</m:t>
                    </m:r>
                  </m:oMath>
                </a14:m>
                <a:r>
                  <a:rPr lang="en-US" sz="2400" dirty="0">
                    <a:ea typeface="Myriad Pro" charset="0"/>
                    <a:cs typeface="Myriad Pro" charset="0"/>
                  </a:rPr>
                  <a:t> for given </a:t>
                </a:r>
                <a14:m>
                  <m:oMath xmlns:m="http://schemas.openxmlformats.org/officeDocument/2006/math">
                    <m:r>
                      <a:rPr lang="en-US" sz="2400" b="0" i="1" smtClean="0">
                        <a:latin typeface="Cambria Math" panose="02040503050406030204" pitchFamily="18" charset="0"/>
                        <a:ea typeface="Myriad Pro" charset="0"/>
                        <a:cs typeface="Myriad Pro" charset="0"/>
                      </a:rPr>
                      <m:t>𝐶</m:t>
                    </m:r>
                  </m:oMath>
                </a14:m>
                <a:r>
                  <a:rPr lang="en-US" sz="2400" dirty="0">
                    <a:ea typeface="Myriad Pro" charset="0"/>
                    <a:cs typeface="Myriad Pro" charset="0"/>
                  </a:rPr>
                  <a:t> is called function’s </a:t>
                </a:r>
                <a:r>
                  <a:rPr lang="en-US" sz="2400" b="1" dirty="0">
                    <a:solidFill>
                      <a:srgbClr val="C00000"/>
                    </a:solidFill>
                    <a:ea typeface="Myriad Pro" charset="0"/>
                    <a:cs typeface="Myriad Pro" charset="0"/>
                  </a:rPr>
                  <a:t>level</a:t>
                </a:r>
                <a:r>
                  <a:rPr lang="en-US" sz="2400" dirty="0">
                    <a:ea typeface="Myriad Pro" charset="0"/>
                    <a:cs typeface="Myriad Pro" charset="0"/>
                  </a:rPr>
                  <a:t> (or </a:t>
                </a:r>
                <a14:m>
                  <m:oMath xmlns:m="http://schemas.openxmlformats.org/officeDocument/2006/math">
                    <m:r>
                      <a:rPr lang="en-US" sz="2400" i="1" dirty="0" smtClean="0">
                        <a:latin typeface="Cambria Math" panose="02040503050406030204" pitchFamily="18" charset="0"/>
                        <a:ea typeface="Myriad Pro" charset="0"/>
                        <a:cs typeface="Myriad Pro" charset="0"/>
                      </a:rPr>
                      <m:t>𝐶</m:t>
                    </m:r>
                  </m:oMath>
                </a14:m>
                <a:r>
                  <a:rPr lang="en-US" sz="2400" dirty="0">
                    <a:ea typeface="Myriad Pro" charset="0"/>
                    <a:cs typeface="Myriad Pro" charset="0"/>
                  </a:rPr>
                  <a:t>-level).</a:t>
                </a:r>
              </a:p>
              <a:p>
                <a:pPr>
                  <a:lnSpc>
                    <a:spcPts val="2700"/>
                  </a:lnSpc>
                  <a:spcBef>
                    <a:spcPts val="0"/>
                  </a:spcBef>
                  <a:spcAft>
                    <a:spcPts val="900"/>
                  </a:spcAft>
                </a:pPr>
                <a:r>
                  <a:rPr lang="en-US" sz="2400" dirty="0">
                    <a:ea typeface="Myriad Pro" charset="0"/>
                    <a:cs typeface="Myriad Pro" charset="0"/>
                  </a:rPr>
                  <a:t>Different levels do not intersect</a:t>
                </a:r>
              </a:p>
              <a:p>
                <a:pPr>
                  <a:lnSpc>
                    <a:spcPts val="2700"/>
                  </a:lnSpc>
                  <a:spcBef>
                    <a:spcPts val="0"/>
                  </a:spcBef>
                  <a:spcAft>
                    <a:spcPts val="900"/>
                  </a:spcAft>
                </a:pPr>
                <a:r>
                  <a:rPr lang="en-US" sz="2400" dirty="0">
                    <a:ea typeface="Myriad Pro" charset="0"/>
                    <a:cs typeface="Myriad Pro" charset="0"/>
                  </a:rPr>
                  <a:t>Each point in the function’s domain belongs to some level</a:t>
                </a:r>
              </a:p>
            </p:txBody>
          </p:sp>
        </mc:Choice>
        <mc:Fallback>
          <p:sp>
            <p:nvSpPr>
              <p:cNvPr id="10" name="Содержимое 2">
                <a:extLst>
                  <a:ext uri="{FF2B5EF4-FFF2-40B4-BE49-F238E27FC236}">
                    <a16:creationId xmlns:a16="http://schemas.microsoft.com/office/drawing/2014/main" id="{EC273D73-1333-BC42-9A5C-64E64BABBE64}"/>
                  </a:ext>
                </a:extLst>
              </p:cNvPr>
              <p:cNvSpPr txBox="1">
                <a:spLocks noRot="1" noChangeAspect="1" noMove="1" noResize="1" noEditPoints="1" noAdjustHandles="1" noChangeArrowheads="1" noChangeShapeType="1" noTextEdit="1"/>
              </p:cNvSpPr>
              <p:nvPr/>
            </p:nvSpPr>
            <p:spPr>
              <a:xfrm>
                <a:off x="151056" y="2564903"/>
                <a:ext cx="8820472" cy="1728195"/>
              </a:xfrm>
              <a:prstGeom prst="rect">
                <a:avLst/>
              </a:prstGeom>
              <a:blipFill>
                <a:blip r:embed="rId3"/>
                <a:stretch>
                  <a:fillRect l="-861" t="-3597" b="-5036"/>
                </a:stretch>
              </a:blipFill>
              <a:ln w="19050">
                <a:solidFill>
                  <a:schemeClr val="tx2"/>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1" name="Содержимое 2">
                <a:extLst>
                  <a:ext uri="{FF2B5EF4-FFF2-40B4-BE49-F238E27FC236}">
                    <a16:creationId xmlns:a16="http://schemas.microsoft.com/office/drawing/2014/main" id="{2E820747-2F89-054D-9E7B-B1A8EF77187C}"/>
                  </a:ext>
                </a:extLst>
              </p:cNvPr>
              <p:cNvSpPr txBox="1">
                <a:spLocks/>
              </p:cNvSpPr>
              <p:nvPr/>
            </p:nvSpPr>
            <p:spPr>
              <a:xfrm>
                <a:off x="161764" y="4290313"/>
                <a:ext cx="8820472" cy="506840"/>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b="1" dirty="0">
                    <a:solidFill>
                      <a:schemeClr val="accent3">
                        <a:lumMod val="75000"/>
                      </a:schemeClr>
                    </a:solidFill>
                    <a:ea typeface="Myriad Pro" charset="0"/>
                    <a:cs typeface="Myriad Pro" charset="0"/>
                  </a:rPr>
                  <a:t>Example</a:t>
                </a:r>
                <a:r>
                  <a:rPr lang="en-US" sz="2400" dirty="0">
                    <a:ea typeface="Myriad Pro" charset="0"/>
                    <a:cs typeface="Myriad Pro" charset="0"/>
                  </a:rPr>
                  <a:t>: </a:t>
                </a:r>
                <a14:m>
                  <m:oMath xmlns:m="http://schemas.openxmlformats.org/officeDocument/2006/math">
                    <m:r>
                      <a:rPr lang="en-US" sz="2400" b="0" i="1" smtClean="0">
                        <a:latin typeface="Cambria Math" panose="02040503050406030204" pitchFamily="18" charset="0"/>
                        <a:ea typeface="Myriad Pro" charset="0"/>
                        <a:cs typeface="Myriad Pro" charset="0"/>
                      </a:rPr>
                      <m:t>𝑓</m:t>
                    </m:r>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𝑦</m:t>
                        </m:r>
                      </m:e>
                    </m:d>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+2</m:t>
                    </m:r>
                    <m:r>
                      <a:rPr lang="en-US" sz="2400" b="0" i="1" smtClean="0">
                        <a:latin typeface="Cambria Math" panose="02040503050406030204" pitchFamily="18" charset="0"/>
                        <a:ea typeface="Myriad Pro" charset="0"/>
                        <a:cs typeface="Myriad Pro" charset="0"/>
                      </a:rPr>
                      <m:t>𝑦</m:t>
                    </m:r>
                  </m:oMath>
                </a14:m>
                <a:endParaRPr lang="en-US" sz="2400" dirty="0">
                  <a:ea typeface="Myriad Pro" charset="0"/>
                  <a:cs typeface="Myriad Pro" charset="0"/>
                </a:endParaRPr>
              </a:p>
            </p:txBody>
          </p:sp>
        </mc:Choice>
        <mc:Fallback xmlns="">
          <p:sp>
            <p:nvSpPr>
              <p:cNvPr id="11" name="Содержимое 2">
                <a:extLst>
                  <a:ext uri="{FF2B5EF4-FFF2-40B4-BE49-F238E27FC236}">
                    <a16:creationId xmlns:a16="http://schemas.microsoft.com/office/drawing/2014/main" id="{2E820747-2F89-054D-9E7B-B1A8EF77187C}"/>
                  </a:ext>
                </a:extLst>
              </p:cNvPr>
              <p:cNvSpPr txBox="1">
                <a:spLocks noRot="1" noChangeAspect="1" noMove="1" noResize="1" noEditPoints="1" noAdjustHandles="1" noChangeArrowheads="1" noChangeShapeType="1" noTextEdit="1"/>
              </p:cNvSpPr>
              <p:nvPr/>
            </p:nvSpPr>
            <p:spPr>
              <a:xfrm>
                <a:off x="161764" y="4290313"/>
                <a:ext cx="8820472" cy="506840"/>
              </a:xfrm>
              <a:prstGeom prst="rect">
                <a:avLst/>
              </a:prstGeom>
              <a:blipFill>
                <a:blip r:embed="rId4"/>
                <a:stretch>
                  <a:fillRect l="-1007" t="-12195" b="-12195"/>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23790174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Multivariate functions</a:t>
            </a:r>
            <a:endParaRPr lang="ru-RU" sz="3200" b="1" dirty="0">
              <a:solidFill>
                <a:schemeClr val="accent1">
                  <a:lumMod val="75000"/>
                </a:schemeClr>
              </a:solidFill>
              <a:latin typeface="+mn-lt"/>
              <a:cs typeface="Times New Roman" pitchFamily="18" charset="0"/>
            </a:endParaRPr>
          </a:p>
        </p:txBody>
      </p:sp>
      <mc:AlternateContent xmlns:mc="http://schemas.openxmlformats.org/markup-compatibility/2006" xmlns:a14="http://schemas.microsoft.com/office/drawing/2010/main">
        <mc:Choice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781152"/>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A set of all </a:t>
                </a:r>
                <a14:m>
                  <m:oMath xmlns:m="http://schemas.openxmlformats.org/officeDocument/2006/math">
                    <m:sSup>
                      <m:sSupPr>
                        <m:ctrlPr>
                          <a:rPr lang="en-US" sz="2400" i="1">
                            <a:latin typeface="Cambria Math" panose="02040503050406030204" pitchFamily="18" charset="0"/>
                            <a:ea typeface="Myriad Pro" charset="0"/>
                            <a:cs typeface="Myriad Pro" charset="0"/>
                          </a:rPr>
                        </m:ctrlPr>
                      </m:sSupPr>
                      <m:e>
                        <m:r>
                          <a:rPr lang="en-US" sz="2400" i="1">
                            <a:latin typeface="Cambria Math" panose="02040503050406030204" pitchFamily="18" charset="0"/>
                            <a:ea typeface="Myriad Pro" charset="0"/>
                            <a:cs typeface="Myriad Pro" charset="0"/>
                          </a:rPr>
                          <m:t>𝑅</m:t>
                        </m:r>
                      </m:e>
                      <m:sup>
                        <m:r>
                          <a:rPr lang="en-US" sz="2400" i="1">
                            <a:latin typeface="Cambria Math" panose="02040503050406030204" pitchFamily="18" charset="0"/>
                            <a:ea typeface="Myriad Pro" charset="0"/>
                            <a:cs typeface="Myriad Pro" charset="0"/>
                          </a:rPr>
                          <m:t>3</m:t>
                        </m:r>
                      </m:sup>
                    </m:sSup>
                  </m:oMath>
                </a14:m>
                <a:r>
                  <a:rPr lang="en-US" sz="2400" dirty="0">
                    <a:ea typeface="Myriad Pro" charset="0"/>
                    <a:cs typeface="Myriad Pro" charset="0"/>
                  </a:rPr>
                  <a:t> point as </a:t>
                </a:r>
                <a14:m>
                  <m:oMath xmlns:m="http://schemas.openxmlformats.org/officeDocument/2006/math">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𝑦</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𝑓</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𝑦</m:t>
                        </m:r>
                      </m:e>
                    </m:d>
                    <m:r>
                      <a:rPr lang="en-US" sz="2400" i="1">
                        <a:latin typeface="Cambria Math" panose="02040503050406030204" pitchFamily="18" charset="0"/>
                        <a:ea typeface="Myriad Pro" charset="0"/>
                        <a:cs typeface="Myriad Pro" charset="0"/>
                      </a:rPr>
                      <m:t>)</m:t>
                    </m:r>
                  </m:oMath>
                </a14:m>
                <a:r>
                  <a:rPr lang="en-US" sz="2400" dirty="0">
                    <a:ea typeface="Myriad Pro" charset="0"/>
                    <a:cs typeface="Myriad Pro" charset="0"/>
                  </a:rPr>
                  <a:t> is the usual three-dimensional surface. </a:t>
                </a:r>
              </a:p>
            </p:txBody>
          </p:sp>
        </mc:Choice>
        <mc:Fallback xmlns="">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781152"/>
              </a:xfrm>
              <a:prstGeom prst="rect">
                <a:avLst/>
              </a:prstGeom>
              <a:blipFill>
                <a:blip r:embed="rId2"/>
                <a:stretch>
                  <a:fillRect l="-1007" t="-9677" b="-16129"/>
                </a:stretch>
              </a:blipFill>
              <a:ln>
                <a:noFill/>
              </a:ln>
            </p:spPr>
            <p:txBody>
              <a:bodyPr/>
              <a:lstStyle/>
              <a:p>
                <a:r>
                  <a:rPr lang="ru-RU">
                    <a:noFill/>
                  </a:rPr>
                  <a:t> </a:t>
                </a:r>
              </a:p>
            </p:txBody>
          </p:sp>
        </mc:Fallback>
      </mc:AlternateContent>
      <p:sp>
        <p:nvSpPr>
          <p:cNvPr id="8" name="Содержимое 2">
            <a:extLst>
              <a:ext uri="{FF2B5EF4-FFF2-40B4-BE49-F238E27FC236}">
                <a16:creationId xmlns:a16="http://schemas.microsoft.com/office/drawing/2014/main" id="{A9E01BC3-F663-3141-9B55-69792437CBA6}"/>
              </a:ext>
            </a:extLst>
          </p:cNvPr>
          <p:cNvSpPr txBox="1">
            <a:spLocks/>
          </p:cNvSpPr>
          <p:nvPr/>
        </p:nvSpPr>
        <p:spPr>
          <a:xfrm>
            <a:off x="156410" y="1409990"/>
            <a:ext cx="8820472" cy="1154913"/>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Normally it is pretty comprehensive to provide interpretable plot of the surface. Instead the following plane concept of  the function structure commonly used.</a:t>
            </a:r>
          </a:p>
        </p:txBody>
      </p:sp>
      <mc:AlternateContent xmlns:mc="http://schemas.openxmlformats.org/markup-compatibility/2006">
        <mc:Choice xmlns:a14="http://schemas.microsoft.com/office/drawing/2010/main" Requires="a14">
          <p:sp>
            <p:nvSpPr>
              <p:cNvPr id="10" name="Содержимое 2">
                <a:extLst>
                  <a:ext uri="{FF2B5EF4-FFF2-40B4-BE49-F238E27FC236}">
                    <a16:creationId xmlns:a16="http://schemas.microsoft.com/office/drawing/2014/main" id="{EC273D73-1333-BC42-9A5C-64E64BABBE64}"/>
                  </a:ext>
                </a:extLst>
              </p:cNvPr>
              <p:cNvSpPr txBox="1">
                <a:spLocks/>
              </p:cNvSpPr>
              <p:nvPr/>
            </p:nvSpPr>
            <p:spPr>
              <a:xfrm>
                <a:off x="151056" y="2564903"/>
                <a:ext cx="8820472" cy="1728195"/>
              </a:xfrm>
              <a:prstGeom prst="rect">
                <a:avLst/>
              </a:prstGeom>
              <a:ln w="19050">
                <a:solidFill>
                  <a:schemeClr val="tx2"/>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The set of all plane point </a:t>
                </a:r>
                <a14:m>
                  <m:oMath xmlns:m="http://schemas.openxmlformats.org/officeDocument/2006/math">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𝑦</m:t>
                    </m:r>
                    <m:r>
                      <a:rPr lang="en-US" sz="2400" b="0" i="1" smtClean="0">
                        <a:latin typeface="Cambria Math" panose="02040503050406030204" pitchFamily="18" charset="0"/>
                        <a:ea typeface="Myriad Pro" charset="0"/>
                        <a:cs typeface="Myriad Pro" charset="0"/>
                      </a:rPr>
                      <m:t>)</m:t>
                    </m:r>
                  </m:oMath>
                </a14:m>
                <a:r>
                  <a:rPr lang="en-US" sz="2400" dirty="0">
                    <a:ea typeface="Myriad Pro" charset="0"/>
                    <a:cs typeface="Myriad Pro" charset="0"/>
                  </a:rPr>
                  <a:t> that satisfies the equation </a:t>
                </a:r>
                <a14:m>
                  <m:oMath xmlns:m="http://schemas.openxmlformats.org/officeDocument/2006/math">
                    <m:r>
                      <a:rPr lang="en-US" sz="2400" b="0" i="1" smtClean="0">
                        <a:latin typeface="Cambria Math" panose="02040503050406030204" pitchFamily="18" charset="0"/>
                        <a:ea typeface="Myriad Pro" charset="0"/>
                        <a:cs typeface="Myriad Pro" charset="0"/>
                      </a:rPr>
                      <m:t>𝑓</m:t>
                    </m:r>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𝑦</m:t>
                        </m:r>
                      </m:e>
                    </m:d>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𝐶</m:t>
                    </m:r>
                  </m:oMath>
                </a14:m>
                <a:r>
                  <a:rPr lang="en-US" sz="2400" dirty="0">
                    <a:ea typeface="Myriad Pro" charset="0"/>
                    <a:cs typeface="Myriad Pro" charset="0"/>
                  </a:rPr>
                  <a:t> for given </a:t>
                </a:r>
                <a14:m>
                  <m:oMath xmlns:m="http://schemas.openxmlformats.org/officeDocument/2006/math">
                    <m:r>
                      <a:rPr lang="en-US" sz="2400" b="0" i="1" smtClean="0">
                        <a:latin typeface="Cambria Math" panose="02040503050406030204" pitchFamily="18" charset="0"/>
                        <a:ea typeface="Myriad Pro" charset="0"/>
                        <a:cs typeface="Myriad Pro" charset="0"/>
                      </a:rPr>
                      <m:t>𝐶</m:t>
                    </m:r>
                  </m:oMath>
                </a14:m>
                <a:r>
                  <a:rPr lang="en-US" sz="2400" dirty="0">
                    <a:ea typeface="Myriad Pro" charset="0"/>
                    <a:cs typeface="Myriad Pro" charset="0"/>
                  </a:rPr>
                  <a:t> is called function’s </a:t>
                </a:r>
                <a:r>
                  <a:rPr lang="en-US" sz="2400" b="1" dirty="0">
                    <a:solidFill>
                      <a:srgbClr val="C00000"/>
                    </a:solidFill>
                    <a:ea typeface="Myriad Pro" charset="0"/>
                    <a:cs typeface="Myriad Pro" charset="0"/>
                  </a:rPr>
                  <a:t>level</a:t>
                </a:r>
                <a:r>
                  <a:rPr lang="en-US" sz="2400" dirty="0">
                    <a:ea typeface="Myriad Pro" charset="0"/>
                    <a:cs typeface="Myriad Pro" charset="0"/>
                  </a:rPr>
                  <a:t> (or </a:t>
                </a:r>
                <a14:m>
                  <m:oMath xmlns:m="http://schemas.openxmlformats.org/officeDocument/2006/math">
                    <m:r>
                      <a:rPr lang="en-US" sz="2400" i="1" dirty="0" smtClean="0">
                        <a:latin typeface="Cambria Math" panose="02040503050406030204" pitchFamily="18" charset="0"/>
                        <a:ea typeface="Myriad Pro" charset="0"/>
                        <a:cs typeface="Myriad Pro" charset="0"/>
                      </a:rPr>
                      <m:t>𝐶</m:t>
                    </m:r>
                  </m:oMath>
                </a14:m>
                <a:r>
                  <a:rPr lang="en-US" sz="2400" dirty="0">
                    <a:ea typeface="Myriad Pro" charset="0"/>
                    <a:cs typeface="Myriad Pro" charset="0"/>
                  </a:rPr>
                  <a:t>-level).</a:t>
                </a:r>
              </a:p>
              <a:p>
                <a:pPr>
                  <a:lnSpc>
                    <a:spcPts val="2700"/>
                  </a:lnSpc>
                  <a:spcBef>
                    <a:spcPts val="0"/>
                  </a:spcBef>
                  <a:spcAft>
                    <a:spcPts val="900"/>
                  </a:spcAft>
                </a:pPr>
                <a:r>
                  <a:rPr lang="en-US" sz="2400" dirty="0">
                    <a:ea typeface="Myriad Pro" charset="0"/>
                    <a:cs typeface="Myriad Pro" charset="0"/>
                  </a:rPr>
                  <a:t>Different levels do not intersect</a:t>
                </a:r>
              </a:p>
              <a:p>
                <a:pPr>
                  <a:lnSpc>
                    <a:spcPts val="2700"/>
                  </a:lnSpc>
                  <a:spcBef>
                    <a:spcPts val="0"/>
                  </a:spcBef>
                  <a:spcAft>
                    <a:spcPts val="900"/>
                  </a:spcAft>
                </a:pPr>
                <a:r>
                  <a:rPr lang="en-US" sz="2400" dirty="0">
                    <a:ea typeface="Myriad Pro" charset="0"/>
                    <a:cs typeface="Myriad Pro" charset="0"/>
                  </a:rPr>
                  <a:t>Each point in the function’s domain belongs to some level</a:t>
                </a:r>
              </a:p>
            </p:txBody>
          </p:sp>
        </mc:Choice>
        <mc:Fallback>
          <p:sp>
            <p:nvSpPr>
              <p:cNvPr id="10" name="Содержимое 2">
                <a:extLst>
                  <a:ext uri="{FF2B5EF4-FFF2-40B4-BE49-F238E27FC236}">
                    <a16:creationId xmlns:a16="http://schemas.microsoft.com/office/drawing/2014/main" id="{EC273D73-1333-BC42-9A5C-64E64BABBE64}"/>
                  </a:ext>
                </a:extLst>
              </p:cNvPr>
              <p:cNvSpPr txBox="1">
                <a:spLocks noRot="1" noChangeAspect="1" noMove="1" noResize="1" noEditPoints="1" noAdjustHandles="1" noChangeArrowheads="1" noChangeShapeType="1" noTextEdit="1"/>
              </p:cNvSpPr>
              <p:nvPr/>
            </p:nvSpPr>
            <p:spPr>
              <a:xfrm>
                <a:off x="151056" y="2564903"/>
                <a:ext cx="8820472" cy="1728195"/>
              </a:xfrm>
              <a:prstGeom prst="rect">
                <a:avLst/>
              </a:prstGeom>
              <a:blipFill>
                <a:blip r:embed="rId3"/>
                <a:stretch>
                  <a:fillRect l="-861" t="-3597" b="-5036"/>
                </a:stretch>
              </a:blipFill>
              <a:ln w="19050">
                <a:solidFill>
                  <a:schemeClr val="tx2"/>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1" name="Содержимое 2">
                <a:extLst>
                  <a:ext uri="{FF2B5EF4-FFF2-40B4-BE49-F238E27FC236}">
                    <a16:creationId xmlns:a16="http://schemas.microsoft.com/office/drawing/2014/main" id="{2E820747-2F89-054D-9E7B-B1A8EF77187C}"/>
                  </a:ext>
                </a:extLst>
              </p:cNvPr>
              <p:cNvSpPr txBox="1">
                <a:spLocks/>
              </p:cNvSpPr>
              <p:nvPr/>
            </p:nvSpPr>
            <p:spPr>
              <a:xfrm>
                <a:off x="161764" y="4290313"/>
                <a:ext cx="8820472" cy="506840"/>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b="1" dirty="0">
                    <a:solidFill>
                      <a:schemeClr val="accent3">
                        <a:lumMod val="75000"/>
                      </a:schemeClr>
                    </a:solidFill>
                    <a:ea typeface="Myriad Pro" charset="0"/>
                    <a:cs typeface="Myriad Pro" charset="0"/>
                  </a:rPr>
                  <a:t>Example</a:t>
                </a:r>
                <a:r>
                  <a:rPr lang="en-US" sz="2400" dirty="0">
                    <a:ea typeface="Myriad Pro" charset="0"/>
                    <a:cs typeface="Myriad Pro" charset="0"/>
                  </a:rPr>
                  <a:t>: </a:t>
                </a:r>
                <a14:m>
                  <m:oMath xmlns:m="http://schemas.openxmlformats.org/officeDocument/2006/math">
                    <m:r>
                      <a:rPr lang="en-US" sz="2400" b="0" i="1" smtClean="0">
                        <a:latin typeface="Cambria Math" panose="02040503050406030204" pitchFamily="18" charset="0"/>
                        <a:ea typeface="Myriad Pro" charset="0"/>
                        <a:cs typeface="Myriad Pro" charset="0"/>
                      </a:rPr>
                      <m:t>𝑓</m:t>
                    </m:r>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𝑦</m:t>
                        </m:r>
                      </m:e>
                    </m:d>
                    <m:r>
                      <a:rPr lang="en-US" sz="2400" b="0" i="1" smtClean="0">
                        <a:latin typeface="Cambria Math" panose="02040503050406030204" pitchFamily="18" charset="0"/>
                        <a:ea typeface="Myriad Pro" charset="0"/>
                        <a:cs typeface="Myriad Pro" charset="0"/>
                      </a:rPr>
                      <m:t>=</m:t>
                    </m:r>
                    <m:func>
                      <m:funcPr>
                        <m:ctrlPr>
                          <a:rPr lang="en-US" sz="2400" b="0" i="1" smtClean="0">
                            <a:latin typeface="Cambria Math" panose="02040503050406030204" pitchFamily="18" charset="0"/>
                            <a:ea typeface="Myriad Pro" charset="0"/>
                            <a:cs typeface="Myriad Pro" charset="0"/>
                          </a:rPr>
                        </m:ctrlPr>
                      </m:funcPr>
                      <m:fName>
                        <m:r>
                          <m:rPr>
                            <m:sty m:val="p"/>
                          </m:rPr>
                          <a:rPr lang="en-US" sz="2400" b="0" i="0" smtClean="0">
                            <a:latin typeface="Cambria Math" panose="02040503050406030204" pitchFamily="18" charset="0"/>
                            <a:ea typeface="Myriad Pro" charset="0"/>
                            <a:cs typeface="Myriad Pro" charset="0"/>
                          </a:rPr>
                          <m:t>max</m:t>
                        </m:r>
                      </m:fName>
                      <m:e>
                        <m:r>
                          <a:rPr lang="en-US" sz="2400" b="0" i="1" smtClean="0">
                            <a:latin typeface="Cambria Math" panose="02040503050406030204" pitchFamily="18" charset="0"/>
                            <a:ea typeface="Myriad Pro" charset="0"/>
                            <a:cs typeface="Myriad Pro" charset="0"/>
                          </a:rPr>
                          <m:t>{</m:t>
                        </m:r>
                        <m:d>
                          <m:dPr>
                            <m:begChr m:val="|"/>
                            <m:endChr m:val="|"/>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e>
                        </m:d>
                        <m:r>
                          <a:rPr lang="en-US" sz="2400" b="0" i="1" smtClean="0">
                            <a:latin typeface="Cambria Math" panose="02040503050406030204" pitchFamily="18" charset="0"/>
                            <a:ea typeface="Myriad Pro" charset="0"/>
                            <a:cs typeface="Myriad Pro" charset="0"/>
                          </a:rPr>
                          <m:t>,</m:t>
                        </m:r>
                        <m:d>
                          <m:dPr>
                            <m:begChr m:val="|"/>
                            <m:endChr m:val="|"/>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𝑦</m:t>
                            </m:r>
                          </m:e>
                        </m:d>
                        <m:r>
                          <a:rPr lang="en-US" sz="2400" b="0" i="1" smtClean="0">
                            <a:latin typeface="Cambria Math" panose="02040503050406030204" pitchFamily="18" charset="0"/>
                            <a:ea typeface="Myriad Pro" charset="0"/>
                            <a:cs typeface="Myriad Pro" charset="0"/>
                          </a:rPr>
                          <m:t>}</m:t>
                        </m:r>
                      </m:e>
                    </m:func>
                  </m:oMath>
                </a14:m>
                <a:endParaRPr lang="en-US" sz="2400" dirty="0">
                  <a:ea typeface="Myriad Pro" charset="0"/>
                  <a:cs typeface="Myriad Pro" charset="0"/>
                </a:endParaRPr>
              </a:p>
            </p:txBody>
          </p:sp>
        </mc:Choice>
        <mc:Fallback xmlns="">
          <p:sp>
            <p:nvSpPr>
              <p:cNvPr id="11" name="Содержимое 2">
                <a:extLst>
                  <a:ext uri="{FF2B5EF4-FFF2-40B4-BE49-F238E27FC236}">
                    <a16:creationId xmlns:a16="http://schemas.microsoft.com/office/drawing/2014/main" id="{2E820747-2F89-054D-9E7B-B1A8EF77187C}"/>
                  </a:ext>
                </a:extLst>
              </p:cNvPr>
              <p:cNvSpPr txBox="1">
                <a:spLocks noRot="1" noChangeAspect="1" noMove="1" noResize="1" noEditPoints="1" noAdjustHandles="1" noChangeArrowheads="1" noChangeShapeType="1" noTextEdit="1"/>
              </p:cNvSpPr>
              <p:nvPr/>
            </p:nvSpPr>
            <p:spPr>
              <a:xfrm>
                <a:off x="161764" y="4290313"/>
                <a:ext cx="8820472" cy="506840"/>
              </a:xfrm>
              <a:prstGeom prst="rect">
                <a:avLst/>
              </a:prstGeom>
              <a:blipFill>
                <a:blip r:embed="rId4"/>
                <a:stretch>
                  <a:fillRect l="-1007" t="-12195" b="-12195"/>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29637574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Multivariate functions</a:t>
            </a:r>
            <a:endParaRPr lang="ru-RU" sz="3200" b="1" dirty="0">
              <a:solidFill>
                <a:schemeClr val="accent1">
                  <a:lumMod val="75000"/>
                </a:schemeClr>
              </a:solidFill>
              <a:latin typeface="+mn-lt"/>
              <a:cs typeface="Times New Roman" pitchFamily="18" charset="0"/>
            </a:endParaRPr>
          </a:p>
        </p:txBody>
      </p:sp>
      <mc:AlternateContent xmlns:mc="http://schemas.openxmlformats.org/markup-compatibility/2006" xmlns:a14="http://schemas.microsoft.com/office/drawing/2010/main">
        <mc:Choice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781152"/>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A set of all </a:t>
                </a:r>
                <a14:m>
                  <m:oMath xmlns:m="http://schemas.openxmlformats.org/officeDocument/2006/math">
                    <m:sSup>
                      <m:sSupPr>
                        <m:ctrlPr>
                          <a:rPr lang="en-US" sz="2400" i="1">
                            <a:latin typeface="Cambria Math" panose="02040503050406030204" pitchFamily="18" charset="0"/>
                            <a:ea typeface="Myriad Pro" charset="0"/>
                            <a:cs typeface="Myriad Pro" charset="0"/>
                          </a:rPr>
                        </m:ctrlPr>
                      </m:sSupPr>
                      <m:e>
                        <m:r>
                          <a:rPr lang="en-US" sz="2400" i="1">
                            <a:latin typeface="Cambria Math" panose="02040503050406030204" pitchFamily="18" charset="0"/>
                            <a:ea typeface="Myriad Pro" charset="0"/>
                            <a:cs typeface="Myriad Pro" charset="0"/>
                          </a:rPr>
                          <m:t>𝑅</m:t>
                        </m:r>
                      </m:e>
                      <m:sup>
                        <m:r>
                          <a:rPr lang="en-US" sz="2400" i="1">
                            <a:latin typeface="Cambria Math" panose="02040503050406030204" pitchFamily="18" charset="0"/>
                            <a:ea typeface="Myriad Pro" charset="0"/>
                            <a:cs typeface="Myriad Pro" charset="0"/>
                          </a:rPr>
                          <m:t>3</m:t>
                        </m:r>
                      </m:sup>
                    </m:sSup>
                  </m:oMath>
                </a14:m>
                <a:r>
                  <a:rPr lang="en-US" sz="2400" dirty="0">
                    <a:ea typeface="Myriad Pro" charset="0"/>
                    <a:cs typeface="Myriad Pro" charset="0"/>
                  </a:rPr>
                  <a:t> point as </a:t>
                </a:r>
                <a14:m>
                  <m:oMath xmlns:m="http://schemas.openxmlformats.org/officeDocument/2006/math">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𝑦</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𝑓</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𝑦</m:t>
                        </m:r>
                      </m:e>
                    </m:d>
                    <m:r>
                      <a:rPr lang="en-US" sz="2400" i="1">
                        <a:latin typeface="Cambria Math" panose="02040503050406030204" pitchFamily="18" charset="0"/>
                        <a:ea typeface="Myriad Pro" charset="0"/>
                        <a:cs typeface="Myriad Pro" charset="0"/>
                      </a:rPr>
                      <m:t>)</m:t>
                    </m:r>
                  </m:oMath>
                </a14:m>
                <a:r>
                  <a:rPr lang="en-US" sz="2400" dirty="0">
                    <a:ea typeface="Myriad Pro" charset="0"/>
                    <a:cs typeface="Myriad Pro" charset="0"/>
                  </a:rPr>
                  <a:t> is the usual three-dimensional surface. </a:t>
                </a:r>
              </a:p>
            </p:txBody>
          </p:sp>
        </mc:Choice>
        <mc:Fallback xmlns="">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781152"/>
              </a:xfrm>
              <a:prstGeom prst="rect">
                <a:avLst/>
              </a:prstGeom>
              <a:blipFill>
                <a:blip r:embed="rId2"/>
                <a:stretch>
                  <a:fillRect l="-1007" t="-9677" b="-16129"/>
                </a:stretch>
              </a:blipFill>
              <a:ln>
                <a:noFill/>
              </a:ln>
            </p:spPr>
            <p:txBody>
              <a:bodyPr/>
              <a:lstStyle/>
              <a:p>
                <a:r>
                  <a:rPr lang="ru-RU">
                    <a:noFill/>
                  </a:rPr>
                  <a:t> </a:t>
                </a:r>
              </a:p>
            </p:txBody>
          </p:sp>
        </mc:Fallback>
      </mc:AlternateContent>
      <p:sp>
        <p:nvSpPr>
          <p:cNvPr id="8" name="Содержимое 2">
            <a:extLst>
              <a:ext uri="{FF2B5EF4-FFF2-40B4-BE49-F238E27FC236}">
                <a16:creationId xmlns:a16="http://schemas.microsoft.com/office/drawing/2014/main" id="{A9E01BC3-F663-3141-9B55-69792437CBA6}"/>
              </a:ext>
            </a:extLst>
          </p:cNvPr>
          <p:cNvSpPr txBox="1">
            <a:spLocks/>
          </p:cNvSpPr>
          <p:nvPr/>
        </p:nvSpPr>
        <p:spPr>
          <a:xfrm>
            <a:off x="156410" y="1409990"/>
            <a:ext cx="8820472" cy="1154913"/>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Normally it is pretty comprehensive to provide interpretable plot of the surface. Instead the following plane concept of  the function structure commonly used.</a:t>
            </a:r>
          </a:p>
        </p:txBody>
      </p:sp>
      <mc:AlternateContent xmlns:mc="http://schemas.openxmlformats.org/markup-compatibility/2006">
        <mc:Choice xmlns:a14="http://schemas.microsoft.com/office/drawing/2010/main" Requires="a14">
          <p:sp>
            <p:nvSpPr>
              <p:cNvPr id="10" name="Содержимое 2">
                <a:extLst>
                  <a:ext uri="{FF2B5EF4-FFF2-40B4-BE49-F238E27FC236}">
                    <a16:creationId xmlns:a16="http://schemas.microsoft.com/office/drawing/2014/main" id="{EC273D73-1333-BC42-9A5C-64E64BABBE64}"/>
                  </a:ext>
                </a:extLst>
              </p:cNvPr>
              <p:cNvSpPr txBox="1">
                <a:spLocks/>
              </p:cNvSpPr>
              <p:nvPr/>
            </p:nvSpPr>
            <p:spPr>
              <a:xfrm>
                <a:off x="151056" y="2564903"/>
                <a:ext cx="8820472" cy="1728195"/>
              </a:xfrm>
              <a:prstGeom prst="rect">
                <a:avLst/>
              </a:prstGeom>
              <a:ln w="19050">
                <a:solidFill>
                  <a:schemeClr val="tx2"/>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The set of all plane point </a:t>
                </a:r>
                <a14:m>
                  <m:oMath xmlns:m="http://schemas.openxmlformats.org/officeDocument/2006/math">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𝑦</m:t>
                    </m:r>
                    <m:r>
                      <a:rPr lang="en-US" sz="2400" b="0" i="1" smtClean="0">
                        <a:latin typeface="Cambria Math" panose="02040503050406030204" pitchFamily="18" charset="0"/>
                        <a:ea typeface="Myriad Pro" charset="0"/>
                        <a:cs typeface="Myriad Pro" charset="0"/>
                      </a:rPr>
                      <m:t>)</m:t>
                    </m:r>
                  </m:oMath>
                </a14:m>
                <a:r>
                  <a:rPr lang="en-US" sz="2400" dirty="0">
                    <a:ea typeface="Myriad Pro" charset="0"/>
                    <a:cs typeface="Myriad Pro" charset="0"/>
                  </a:rPr>
                  <a:t> that satisfies the equation </a:t>
                </a:r>
                <a14:m>
                  <m:oMath xmlns:m="http://schemas.openxmlformats.org/officeDocument/2006/math">
                    <m:r>
                      <a:rPr lang="en-US" sz="2400" b="0" i="1" smtClean="0">
                        <a:latin typeface="Cambria Math" panose="02040503050406030204" pitchFamily="18" charset="0"/>
                        <a:ea typeface="Myriad Pro" charset="0"/>
                        <a:cs typeface="Myriad Pro" charset="0"/>
                      </a:rPr>
                      <m:t>𝑓</m:t>
                    </m:r>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𝑦</m:t>
                        </m:r>
                      </m:e>
                    </m:d>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𝐶</m:t>
                    </m:r>
                  </m:oMath>
                </a14:m>
                <a:r>
                  <a:rPr lang="en-US" sz="2400" dirty="0">
                    <a:ea typeface="Myriad Pro" charset="0"/>
                    <a:cs typeface="Myriad Pro" charset="0"/>
                  </a:rPr>
                  <a:t> for given </a:t>
                </a:r>
                <a14:m>
                  <m:oMath xmlns:m="http://schemas.openxmlformats.org/officeDocument/2006/math">
                    <m:r>
                      <a:rPr lang="en-US" sz="2400" b="0" i="1" smtClean="0">
                        <a:latin typeface="Cambria Math" panose="02040503050406030204" pitchFamily="18" charset="0"/>
                        <a:ea typeface="Myriad Pro" charset="0"/>
                        <a:cs typeface="Myriad Pro" charset="0"/>
                      </a:rPr>
                      <m:t>𝐶</m:t>
                    </m:r>
                  </m:oMath>
                </a14:m>
                <a:r>
                  <a:rPr lang="en-US" sz="2400" dirty="0">
                    <a:ea typeface="Myriad Pro" charset="0"/>
                    <a:cs typeface="Myriad Pro" charset="0"/>
                  </a:rPr>
                  <a:t> is called function’s </a:t>
                </a:r>
                <a:r>
                  <a:rPr lang="en-US" sz="2400" b="1" dirty="0">
                    <a:solidFill>
                      <a:srgbClr val="C00000"/>
                    </a:solidFill>
                    <a:ea typeface="Myriad Pro" charset="0"/>
                    <a:cs typeface="Myriad Pro" charset="0"/>
                  </a:rPr>
                  <a:t>level</a:t>
                </a:r>
                <a:r>
                  <a:rPr lang="en-US" sz="2400" dirty="0">
                    <a:ea typeface="Myriad Pro" charset="0"/>
                    <a:cs typeface="Myriad Pro" charset="0"/>
                  </a:rPr>
                  <a:t> (or </a:t>
                </a:r>
                <a14:m>
                  <m:oMath xmlns:m="http://schemas.openxmlformats.org/officeDocument/2006/math">
                    <m:r>
                      <a:rPr lang="en-US" sz="2400" i="1" dirty="0" smtClean="0">
                        <a:latin typeface="Cambria Math" panose="02040503050406030204" pitchFamily="18" charset="0"/>
                        <a:ea typeface="Myriad Pro" charset="0"/>
                        <a:cs typeface="Myriad Pro" charset="0"/>
                      </a:rPr>
                      <m:t>𝐶</m:t>
                    </m:r>
                  </m:oMath>
                </a14:m>
                <a:r>
                  <a:rPr lang="en-US" sz="2400" dirty="0">
                    <a:ea typeface="Myriad Pro" charset="0"/>
                    <a:cs typeface="Myriad Pro" charset="0"/>
                  </a:rPr>
                  <a:t>-level).</a:t>
                </a:r>
              </a:p>
              <a:p>
                <a:pPr>
                  <a:lnSpc>
                    <a:spcPts val="2700"/>
                  </a:lnSpc>
                  <a:spcBef>
                    <a:spcPts val="0"/>
                  </a:spcBef>
                  <a:spcAft>
                    <a:spcPts val="900"/>
                  </a:spcAft>
                </a:pPr>
                <a:r>
                  <a:rPr lang="en-US" sz="2400" dirty="0">
                    <a:ea typeface="Myriad Pro" charset="0"/>
                    <a:cs typeface="Myriad Pro" charset="0"/>
                  </a:rPr>
                  <a:t>Different levels do not intersect</a:t>
                </a:r>
              </a:p>
              <a:p>
                <a:pPr>
                  <a:lnSpc>
                    <a:spcPts val="2700"/>
                  </a:lnSpc>
                  <a:spcBef>
                    <a:spcPts val="0"/>
                  </a:spcBef>
                  <a:spcAft>
                    <a:spcPts val="900"/>
                  </a:spcAft>
                </a:pPr>
                <a:r>
                  <a:rPr lang="en-US" sz="2400" dirty="0">
                    <a:ea typeface="Myriad Pro" charset="0"/>
                    <a:cs typeface="Myriad Pro" charset="0"/>
                  </a:rPr>
                  <a:t>Each point in the function’s domain belongs to some level</a:t>
                </a:r>
              </a:p>
            </p:txBody>
          </p:sp>
        </mc:Choice>
        <mc:Fallback>
          <p:sp>
            <p:nvSpPr>
              <p:cNvPr id="10" name="Содержимое 2">
                <a:extLst>
                  <a:ext uri="{FF2B5EF4-FFF2-40B4-BE49-F238E27FC236}">
                    <a16:creationId xmlns:a16="http://schemas.microsoft.com/office/drawing/2014/main" id="{EC273D73-1333-BC42-9A5C-64E64BABBE64}"/>
                  </a:ext>
                </a:extLst>
              </p:cNvPr>
              <p:cNvSpPr txBox="1">
                <a:spLocks noRot="1" noChangeAspect="1" noMove="1" noResize="1" noEditPoints="1" noAdjustHandles="1" noChangeArrowheads="1" noChangeShapeType="1" noTextEdit="1"/>
              </p:cNvSpPr>
              <p:nvPr/>
            </p:nvSpPr>
            <p:spPr>
              <a:xfrm>
                <a:off x="151056" y="2564903"/>
                <a:ext cx="8820472" cy="1728195"/>
              </a:xfrm>
              <a:prstGeom prst="rect">
                <a:avLst/>
              </a:prstGeom>
              <a:blipFill>
                <a:blip r:embed="rId3"/>
                <a:stretch>
                  <a:fillRect l="-861" t="-3597" b="-5036"/>
                </a:stretch>
              </a:blipFill>
              <a:ln w="19050">
                <a:solidFill>
                  <a:schemeClr val="tx2"/>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1" name="Содержимое 2">
                <a:extLst>
                  <a:ext uri="{FF2B5EF4-FFF2-40B4-BE49-F238E27FC236}">
                    <a16:creationId xmlns:a16="http://schemas.microsoft.com/office/drawing/2014/main" id="{2E820747-2F89-054D-9E7B-B1A8EF77187C}"/>
                  </a:ext>
                </a:extLst>
              </p:cNvPr>
              <p:cNvSpPr txBox="1">
                <a:spLocks/>
              </p:cNvSpPr>
              <p:nvPr/>
            </p:nvSpPr>
            <p:spPr>
              <a:xfrm>
                <a:off x="161764" y="4290313"/>
                <a:ext cx="8820472" cy="506840"/>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b="1" dirty="0">
                    <a:solidFill>
                      <a:schemeClr val="accent3">
                        <a:lumMod val="75000"/>
                      </a:schemeClr>
                    </a:solidFill>
                    <a:ea typeface="Myriad Pro" charset="0"/>
                    <a:cs typeface="Myriad Pro" charset="0"/>
                  </a:rPr>
                  <a:t>Example</a:t>
                </a:r>
                <a:r>
                  <a:rPr lang="en-US" sz="2400" dirty="0">
                    <a:ea typeface="Myriad Pro" charset="0"/>
                    <a:cs typeface="Myriad Pro" charset="0"/>
                  </a:rPr>
                  <a:t>: </a:t>
                </a:r>
                <a14:m>
                  <m:oMath xmlns:m="http://schemas.openxmlformats.org/officeDocument/2006/math">
                    <m:r>
                      <a:rPr lang="en-US" sz="2400" b="0" i="1" smtClean="0">
                        <a:latin typeface="Cambria Math" panose="02040503050406030204" pitchFamily="18" charset="0"/>
                        <a:ea typeface="Myriad Pro" charset="0"/>
                        <a:cs typeface="Myriad Pro" charset="0"/>
                      </a:rPr>
                      <m:t>𝑓</m:t>
                    </m:r>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𝑦</m:t>
                        </m:r>
                      </m:e>
                    </m:d>
                    <m:r>
                      <a:rPr lang="en-US" sz="2400" b="0" i="1" smtClean="0">
                        <a:latin typeface="Cambria Math" panose="02040503050406030204" pitchFamily="18" charset="0"/>
                        <a:ea typeface="Myriad Pro" charset="0"/>
                        <a:cs typeface="Myriad Pro" charset="0"/>
                      </a:rPr>
                      <m:t>=</m:t>
                    </m:r>
                    <m:func>
                      <m:funcPr>
                        <m:ctrlPr>
                          <a:rPr lang="en-US" sz="2400" b="0" i="1" smtClean="0">
                            <a:latin typeface="Cambria Math" panose="02040503050406030204" pitchFamily="18" charset="0"/>
                            <a:ea typeface="Myriad Pro" charset="0"/>
                            <a:cs typeface="Myriad Pro" charset="0"/>
                          </a:rPr>
                        </m:ctrlPr>
                      </m:funcPr>
                      <m:fName>
                        <m:r>
                          <m:rPr>
                            <m:sty m:val="p"/>
                          </m:rPr>
                          <a:rPr lang="en-US" sz="2400" b="0" i="0" smtClean="0">
                            <a:latin typeface="Cambria Math" panose="02040503050406030204" pitchFamily="18" charset="0"/>
                            <a:ea typeface="Myriad Pro" charset="0"/>
                            <a:cs typeface="Myriad Pro" charset="0"/>
                          </a:rPr>
                          <m:t>max</m:t>
                        </m:r>
                      </m:fName>
                      <m:e>
                        <m:r>
                          <a:rPr lang="en-US" sz="2400" b="0" i="1" smtClean="0">
                            <a:latin typeface="Cambria Math" panose="02040503050406030204" pitchFamily="18" charset="0"/>
                            <a:ea typeface="Myriad Pro" charset="0"/>
                            <a:cs typeface="Myriad Pro" charset="0"/>
                          </a:rPr>
                          <m:t>{</m:t>
                        </m:r>
                        <m:d>
                          <m:dPr>
                            <m:begChr m:val="|"/>
                            <m:endChr m:val="|"/>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e>
                        </m:d>
                        <m:r>
                          <a:rPr lang="en-US" sz="2400" b="0" i="1" smtClean="0">
                            <a:latin typeface="Cambria Math" panose="02040503050406030204" pitchFamily="18" charset="0"/>
                            <a:ea typeface="Myriad Pro" charset="0"/>
                            <a:cs typeface="Myriad Pro" charset="0"/>
                          </a:rPr>
                          <m:t>,</m:t>
                        </m:r>
                        <m:d>
                          <m:dPr>
                            <m:begChr m:val="|"/>
                            <m:endChr m:val="|"/>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𝑦</m:t>
                            </m:r>
                          </m:e>
                        </m:d>
                        <m:r>
                          <a:rPr lang="en-US" sz="2400" b="0" i="1" smtClean="0">
                            <a:latin typeface="Cambria Math" panose="02040503050406030204" pitchFamily="18" charset="0"/>
                            <a:ea typeface="Myriad Pro" charset="0"/>
                            <a:cs typeface="Myriad Pro" charset="0"/>
                          </a:rPr>
                          <m:t>}</m:t>
                        </m:r>
                      </m:e>
                    </m:func>
                  </m:oMath>
                </a14:m>
                <a:endParaRPr lang="en-US" sz="2400" dirty="0">
                  <a:ea typeface="Myriad Pro" charset="0"/>
                  <a:cs typeface="Myriad Pro" charset="0"/>
                </a:endParaRPr>
              </a:p>
            </p:txBody>
          </p:sp>
        </mc:Choice>
        <mc:Fallback xmlns="">
          <p:sp>
            <p:nvSpPr>
              <p:cNvPr id="11" name="Содержимое 2">
                <a:extLst>
                  <a:ext uri="{FF2B5EF4-FFF2-40B4-BE49-F238E27FC236}">
                    <a16:creationId xmlns:a16="http://schemas.microsoft.com/office/drawing/2014/main" id="{2E820747-2F89-054D-9E7B-B1A8EF77187C}"/>
                  </a:ext>
                </a:extLst>
              </p:cNvPr>
              <p:cNvSpPr txBox="1">
                <a:spLocks noRot="1" noChangeAspect="1" noMove="1" noResize="1" noEditPoints="1" noAdjustHandles="1" noChangeArrowheads="1" noChangeShapeType="1" noTextEdit="1"/>
              </p:cNvSpPr>
              <p:nvPr/>
            </p:nvSpPr>
            <p:spPr>
              <a:xfrm>
                <a:off x="161764" y="4290313"/>
                <a:ext cx="8820472" cy="506840"/>
              </a:xfrm>
              <a:prstGeom prst="rect">
                <a:avLst/>
              </a:prstGeom>
              <a:blipFill>
                <a:blip r:embed="rId4"/>
                <a:stretch>
                  <a:fillRect l="-1007" t="-12195" b="-12195"/>
                </a:stretch>
              </a:blipFill>
              <a:ln>
                <a:noFill/>
              </a:ln>
            </p:spPr>
            <p:txBody>
              <a:bodyPr/>
              <a:lstStyle/>
              <a:p>
                <a:r>
                  <a:rPr lang="ru-RU">
                    <a:noFill/>
                  </a:rPr>
                  <a:t> </a:t>
                </a:r>
              </a:p>
            </p:txBody>
          </p:sp>
        </mc:Fallback>
      </mc:AlternateContent>
      <p:pic>
        <p:nvPicPr>
          <p:cNvPr id="4" name="Рисунок 3">
            <a:extLst>
              <a:ext uri="{FF2B5EF4-FFF2-40B4-BE49-F238E27FC236}">
                <a16:creationId xmlns:a16="http://schemas.microsoft.com/office/drawing/2014/main" id="{A427D0FE-B11F-D94F-8A68-F95028FD0D7B}"/>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6925" r="9838" b="10473"/>
          <a:stretch/>
        </p:blipFill>
        <p:spPr>
          <a:xfrm>
            <a:off x="5580112" y="4398722"/>
            <a:ext cx="3361349" cy="2087436"/>
          </a:xfrm>
          <a:prstGeom prst="rect">
            <a:avLst/>
          </a:prstGeom>
        </p:spPr>
      </p:pic>
    </p:spTree>
    <p:extLst>
      <p:ext uri="{BB962C8B-B14F-4D97-AF65-F5344CB8AC3E}">
        <p14:creationId xmlns:p14="http://schemas.microsoft.com/office/powerpoint/2010/main" val="34895098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Multivariate functions</a:t>
            </a:r>
            <a:endParaRPr lang="ru-RU" sz="3200" b="1" dirty="0">
              <a:solidFill>
                <a:schemeClr val="accent1">
                  <a:lumMod val="75000"/>
                </a:schemeClr>
              </a:solidFill>
              <a:latin typeface="+mn-lt"/>
              <a:cs typeface="Times New Roman" pitchFamily="18" charset="0"/>
            </a:endParaRPr>
          </a:p>
        </p:txBody>
      </p:sp>
      <mc:AlternateContent xmlns:mc="http://schemas.openxmlformats.org/markup-compatibility/2006" xmlns:a14="http://schemas.microsoft.com/office/drawing/2010/main">
        <mc:Choice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781152"/>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A set of all </a:t>
                </a:r>
                <a14:m>
                  <m:oMath xmlns:m="http://schemas.openxmlformats.org/officeDocument/2006/math">
                    <m:sSup>
                      <m:sSupPr>
                        <m:ctrlPr>
                          <a:rPr lang="en-US" sz="2400" i="1">
                            <a:latin typeface="Cambria Math" panose="02040503050406030204" pitchFamily="18" charset="0"/>
                            <a:ea typeface="Myriad Pro" charset="0"/>
                            <a:cs typeface="Myriad Pro" charset="0"/>
                          </a:rPr>
                        </m:ctrlPr>
                      </m:sSupPr>
                      <m:e>
                        <m:r>
                          <a:rPr lang="en-US" sz="2400" i="1">
                            <a:latin typeface="Cambria Math" panose="02040503050406030204" pitchFamily="18" charset="0"/>
                            <a:ea typeface="Myriad Pro" charset="0"/>
                            <a:cs typeface="Myriad Pro" charset="0"/>
                          </a:rPr>
                          <m:t>𝑅</m:t>
                        </m:r>
                      </m:e>
                      <m:sup>
                        <m:r>
                          <a:rPr lang="en-US" sz="2400" i="1">
                            <a:latin typeface="Cambria Math" panose="02040503050406030204" pitchFamily="18" charset="0"/>
                            <a:ea typeface="Myriad Pro" charset="0"/>
                            <a:cs typeface="Myriad Pro" charset="0"/>
                          </a:rPr>
                          <m:t>3</m:t>
                        </m:r>
                      </m:sup>
                    </m:sSup>
                  </m:oMath>
                </a14:m>
                <a:r>
                  <a:rPr lang="en-US" sz="2400" dirty="0">
                    <a:ea typeface="Myriad Pro" charset="0"/>
                    <a:cs typeface="Myriad Pro" charset="0"/>
                  </a:rPr>
                  <a:t> point as </a:t>
                </a:r>
                <a14:m>
                  <m:oMath xmlns:m="http://schemas.openxmlformats.org/officeDocument/2006/math">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𝑦</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𝑓</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𝑦</m:t>
                        </m:r>
                      </m:e>
                    </m:d>
                    <m:r>
                      <a:rPr lang="en-US" sz="2400" i="1">
                        <a:latin typeface="Cambria Math" panose="02040503050406030204" pitchFamily="18" charset="0"/>
                        <a:ea typeface="Myriad Pro" charset="0"/>
                        <a:cs typeface="Myriad Pro" charset="0"/>
                      </a:rPr>
                      <m:t>)</m:t>
                    </m:r>
                  </m:oMath>
                </a14:m>
                <a:r>
                  <a:rPr lang="en-US" sz="2400" dirty="0">
                    <a:ea typeface="Myriad Pro" charset="0"/>
                    <a:cs typeface="Myriad Pro" charset="0"/>
                  </a:rPr>
                  <a:t> is the usual three-dimensional surface. </a:t>
                </a:r>
              </a:p>
            </p:txBody>
          </p:sp>
        </mc:Choice>
        <mc:Fallback xmlns="">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781152"/>
              </a:xfrm>
              <a:prstGeom prst="rect">
                <a:avLst/>
              </a:prstGeom>
              <a:blipFill>
                <a:blip r:embed="rId2"/>
                <a:stretch>
                  <a:fillRect l="-1007" t="-9677" b="-16129"/>
                </a:stretch>
              </a:blipFill>
              <a:ln>
                <a:noFill/>
              </a:ln>
            </p:spPr>
            <p:txBody>
              <a:bodyPr/>
              <a:lstStyle/>
              <a:p>
                <a:r>
                  <a:rPr lang="ru-RU">
                    <a:noFill/>
                  </a:rPr>
                  <a:t> </a:t>
                </a:r>
              </a:p>
            </p:txBody>
          </p:sp>
        </mc:Fallback>
      </mc:AlternateContent>
      <p:sp>
        <p:nvSpPr>
          <p:cNvPr id="8" name="Содержимое 2">
            <a:extLst>
              <a:ext uri="{FF2B5EF4-FFF2-40B4-BE49-F238E27FC236}">
                <a16:creationId xmlns:a16="http://schemas.microsoft.com/office/drawing/2014/main" id="{A9E01BC3-F663-3141-9B55-69792437CBA6}"/>
              </a:ext>
            </a:extLst>
          </p:cNvPr>
          <p:cNvSpPr txBox="1">
            <a:spLocks/>
          </p:cNvSpPr>
          <p:nvPr/>
        </p:nvSpPr>
        <p:spPr>
          <a:xfrm>
            <a:off x="156410" y="1409990"/>
            <a:ext cx="8820472" cy="1154913"/>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Normally it is pretty comprehensive to provide interpretable plot of the surface. Instead the following plane concept of  the function structure commonly used.</a:t>
            </a:r>
          </a:p>
        </p:txBody>
      </p:sp>
      <mc:AlternateContent xmlns:mc="http://schemas.openxmlformats.org/markup-compatibility/2006">
        <mc:Choice xmlns:a14="http://schemas.microsoft.com/office/drawing/2010/main" Requires="a14">
          <p:sp>
            <p:nvSpPr>
              <p:cNvPr id="10" name="Содержимое 2">
                <a:extLst>
                  <a:ext uri="{FF2B5EF4-FFF2-40B4-BE49-F238E27FC236}">
                    <a16:creationId xmlns:a16="http://schemas.microsoft.com/office/drawing/2014/main" id="{EC273D73-1333-BC42-9A5C-64E64BABBE64}"/>
                  </a:ext>
                </a:extLst>
              </p:cNvPr>
              <p:cNvSpPr txBox="1">
                <a:spLocks/>
              </p:cNvSpPr>
              <p:nvPr/>
            </p:nvSpPr>
            <p:spPr>
              <a:xfrm>
                <a:off x="151056" y="2564903"/>
                <a:ext cx="8820472" cy="1728195"/>
              </a:xfrm>
              <a:prstGeom prst="rect">
                <a:avLst/>
              </a:prstGeom>
              <a:ln w="19050">
                <a:solidFill>
                  <a:schemeClr val="tx2"/>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The set of all plane point </a:t>
                </a:r>
                <a14:m>
                  <m:oMath xmlns:m="http://schemas.openxmlformats.org/officeDocument/2006/math">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𝑦</m:t>
                    </m:r>
                    <m:r>
                      <a:rPr lang="en-US" sz="2400" b="0" i="1" smtClean="0">
                        <a:latin typeface="Cambria Math" panose="02040503050406030204" pitchFamily="18" charset="0"/>
                        <a:ea typeface="Myriad Pro" charset="0"/>
                        <a:cs typeface="Myriad Pro" charset="0"/>
                      </a:rPr>
                      <m:t>)</m:t>
                    </m:r>
                  </m:oMath>
                </a14:m>
                <a:r>
                  <a:rPr lang="en-US" sz="2400" dirty="0">
                    <a:ea typeface="Myriad Pro" charset="0"/>
                    <a:cs typeface="Myriad Pro" charset="0"/>
                  </a:rPr>
                  <a:t> that satisfies the equation </a:t>
                </a:r>
                <a14:m>
                  <m:oMath xmlns:m="http://schemas.openxmlformats.org/officeDocument/2006/math">
                    <m:r>
                      <a:rPr lang="en-US" sz="2400" b="0" i="1" smtClean="0">
                        <a:latin typeface="Cambria Math" panose="02040503050406030204" pitchFamily="18" charset="0"/>
                        <a:ea typeface="Myriad Pro" charset="0"/>
                        <a:cs typeface="Myriad Pro" charset="0"/>
                      </a:rPr>
                      <m:t>𝑓</m:t>
                    </m:r>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𝑦</m:t>
                        </m:r>
                      </m:e>
                    </m:d>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𝐶</m:t>
                    </m:r>
                  </m:oMath>
                </a14:m>
                <a:r>
                  <a:rPr lang="en-US" sz="2400" dirty="0">
                    <a:ea typeface="Myriad Pro" charset="0"/>
                    <a:cs typeface="Myriad Pro" charset="0"/>
                  </a:rPr>
                  <a:t> for given </a:t>
                </a:r>
                <a14:m>
                  <m:oMath xmlns:m="http://schemas.openxmlformats.org/officeDocument/2006/math">
                    <m:r>
                      <a:rPr lang="en-US" sz="2400" b="0" i="1" smtClean="0">
                        <a:latin typeface="Cambria Math" panose="02040503050406030204" pitchFamily="18" charset="0"/>
                        <a:ea typeface="Myriad Pro" charset="0"/>
                        <a:cs typeface="Myriad Pro" charset="0"/>
                      </a:rPr>
                      <m:t>𝐶</m:t>
                    </m:r>
                  </m:oMath>
                </a14:m>
                <a:r>
                  <a:rPr lang="en-US" sz="2400" dirty="0">
                    <a:ea typeface="Myriad Pro" charset="0"/>
                    <a:cs typeface="Myriad Pro" charset="0"/>
                  </a:rPr>
                  <a:t> is called function’s </a:t>
                </a:r>
                <a:r>
                  <a:rPr lang="en-US" sz="2400" b="1" dirty="0">
                    <a:solidFill>
                      <a:srgbClr val="C00000"/>
                    </a:solidFill>
                    <a:ea typeface="Myriad Pro" charset="0"/>
                    <a:cs typeface="Myriad Pro" charset="0"/>
                  </a:rPr>
                  <a:t>level</a:t>
                </a:r>
                <a:r>
                  <a:rPr lang="en-US" sz="2400" dirty="0">
                    <a:ea typeface="Myriad Pro" charset="0"/>
                    <a:cs typeface="Myriad Pro" charset="0"/>
                  </a:rPr>
                  <a:t> (or </a:t>
                </a:r>
                <a14:m>
                  <m:oMath xmlns:m="http://schemas.openxmlformats.org/officeDocument/2006/math">
                    <m:r>
                      <a:rPr lang="en-US" sz="2400" i="1" dirty="0" smtClean="0">
                        <a:latin typeface="Cambria Math" panose="02040503050406030204" pitchFamily="18" charset="0"/>
                        <a:ea typeface="Myriad Pro" charset="0"/>
                        <a:cs typeface="Myriad Pro" charset="0"/>
                      </a:rPr>
                      <m:t>𝐶</m:t>
                    </m:r>
                  </m:oMath>
                </a14:m>
                <a:r>
                  <a:rPr lang="en-US" sz="2400" dirty="0">
                    <a:ea typeface="Myriad Pro" charset="0"/>
                    <a:cs typeface="Myriad Pro" charset="0"/>
                  </a:rPr>
                  <a:t>-level).</a:t>
                </a:r>
              </a:p>
              <a:p>
                <a:pPr>
                  <a:lnSpc>
                    <a:spcPts val="2700"/>
                  </a:lnSpc>
                  <a:spcBef>
                    <a:spcPts val="0"/>
                  </a:spcBef>
                  <a:spcAft>
                    <a:spcPts val="900"/>
                  </a:spcAft>
                </a:pPr>
                <a:r>
                  <a:rPr lang="en-US" sz="2400" dirty="0">
                    <a:ea typeface="Myriad Pro" charset="0"/>
                    <a:cs typeface="Myriad Pro" charset="0"/>
                  </a:rPr>
                  <a:t>Different levels do not intersect</a:t>
                </a:r>
              </a:p>
              <a:p>
                <a:pPr>
                  <a:lnSpc>
                    <a:spcPts val="2700"/>
                  </a:lnSpc>
                  <a:spcBef>
                    <a:spcPts val="0"/>
                  </a:spcBef>
                  <a:spcAft>
                    <a:spcPts val="900"/>
                  </a:spcAft>
                </a:pPr>
                <a:r>
                  <a:rPr lang="en-US" sz="2400" dirty="0">
                    <a:ea typeface="Myriad Pro" charset="0"/>
                    <a:cs typeface="Myriad Pro" charset="0"/>
                  </a:rPr>
                  <a:t>Each point in the function’s domain belongs to some level</a:t>
                </a:r>
              </a:p>
            </p:txBody>
          </p:sp>
        </mc:Choice>
        <mc:Fallback>
          <p:sp>
            <p:nvSpPr>
              <p:cNvPr id="10" name="Содержимое 2">
                <a:extLst>
                  <a:ext uri="{FF2B5EF4-FFF2-40B4-BE49-F238E27FC236}">
                    <a16:creationId xmlns:a16="http://schemas.microsoft.com/office/drawing/2014/main" id="{EC273D73-1333-BC42-9A5C-64E64BABBE64}"/>
                  </a:ext>
                </a:extLst>
              </p:cNvPr>
              <p:cNvSpPr txBox="1">
                <a:spLocks noRot="1" noChangeAspect="1" noMove="1" noResize="1" noEditPoints="1" noAdjustHandles="1" noChangeArrowheads="1" noChangeShapeType="1" noTextEdit="1"/>
              </p:cNvSpPr>
              <p:nvPr/>
            </p:nvSpPr>
            <p:spPr>
              <a:xfrm>
                <a:off x="151056" y="2564903"/>
                <a:ext cx="8820472" cy="1728195"/>
              </a:xfrm>
              <a:prstGeom prst="rect">
                <a:avLst/>
              </a:prstGeom>
              <a:blipFill>
                <a:blip r:embed="rId3"/>
                <a:stretch>
                  <a:fillRect l="-861" t="-3597" b="-5036"/>
                </a:stretch>
              </a:blipFill>
              <a:ln w="19050">
                <a:solidFill>
                  <a:schemeClr val="tx2"/>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1" name="Содержимое 2">
                <a:extLst>
                  <a:ext uri="{FF2B5EF4-FFF2-40B4-BE49-F238E27FC236}">
                    <a16:creationId xmlns:a16="http://schemas.microsoft.com/office/drawing/2014/main" id="{2E820747-2F89-054D-9E7B-B1A8EF77187C}"/>
                  </a:ext>
                </a:extLst>
              </p:cNvPr>
              <p:cNvSpPr txBox="1">
                <a:spLocks/>
              </p:cNvSpPr>
              <p:nvPr/>
            </p:nvSpPr>
            <p:spPr>
              <a:xfrm>
                <a:off x="161764" y="4290313"/>
                <a:ext cx="8820472" cy="506840"/>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b="1" dirty="0">
                    <a:solidFill>
                      <a:schemeClr val="accent3">
                        <a:lumMod val="75000"/>
                      </a:schemeClr>
                    </a:solidFill>
                    <a:ea typeface="Myriad Pro" charset="0"/>
                    <a:cs typeface="Myriad Pro" charset="0"/>
                  </a:rPr>
                  <a:t>Example</a:t>
                </a:r>
                <a:r>
                  <a:rPr lang="en-US" sz="2400" dirty="0">
                    <a:ea typeface="Myriad Pro" charset="0"/>
                    <a:cs typeface="Myriad Pro" charset="0"/>
                  </a:rPr>
                  <a:t>: </a:t>
                </a:r>
                <a14:m>
                  <m:oMath xmlns:m="http://schemas.openxmlformats.org/officeDocument/2006/math">
                    <m:r>
                      <a:rPr lang="en-US" sz="2400" b="0" i="1" smtClean="0">
                        <a:latin typeface="Cambria Math" panose="02040503050406030204" pitchFamily="18" charset="0"/>
                        <a:ea typeface="Myriad Pro" charset="0"/>
                        <a:cs typeface="Myriad Pro" charset="0"/>
                      </a:rPr>
                      <m:t>𝑓</m:t>
                    </m:r>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𝑦</m:t>
                        </m:r>
                      </m:e>
                    </m:d>
                    <m:r>
                      <a:rPr lang="en-US" sz="2400" b="0" i="1" smtClean="0">
                        <a:latin typeface="Cambria Math" panose="02040503050406030204" pitchFamily="18" charset="0"/>
                        <a:ea typeface="Myriad Pro" charset="0"/>
                        <a:cs typeface="Myriad Pro" charset="0"/>
                      </a:rPr>
                      <m:t>=</m:t>
                    </m:r>
                    <m:sSup>
                      <m:sSupPr>
                        <m:ctrlPr>
                          <a:rPr lang="en-US" sz="2400" b="0" i="1" smtClean="0">
                            <a:latin typeface="Cambria Math" panose="02040503050406030204" pitchFamily="18" charset="0"/>
                            <a:ea typeface="Myriad Pro" charset="0"/>
                            <a:cs typeface="Myriad Pro" charset="0"/>
                          </a:rPr>
                        </m:ctrlPr>
                      </m:sSupPr>
                      <m:e>
                        <m:r>
                          <a:rPr lang="en-US" sz="2400" b="0" i="1" smtClean="0">
                            <a:latin typeface="Cambria Math" panose="02040503050406030204" pitchFamily="18" charset="0"/>
                            <a:ea typeface="Myriad Pro" charset="0"/>
                            <a:cs typeface="Myriad Pro" charset="0"/>
                          </a:rPr>
                          <m:t>𝑥</m:t>
                        </m:r>
                      </m:e>
                      <m:sup>
                        <m:r>
                          <a:rPr lang="en-US" sz="2400" b="0" i="1" smtClean="0">
                            <a:latin typeface="Cambria Math" panose="02040503050406030204" pitchFamily="18" charset="0"/>
                            <a:ea typeface="Myriad Pro" charset="0"/>
                            <a:cs typeface="Myriad Pro" charset="0"/>
                          </a:rPr>
                          <m:t>2</m:t>
                        </m:r>
                      </m:sup>
                    </m:sSup>
                    <m:r>
                      <a:rPr lang="en-US" sz="2400" b="0" i="1" smtClean="0">
                        <a:latin typeface="Cambria Math" panose="02040503050406030204" pitchFamily="18" charset="0"/>
                        <a:ea typeface="Myriad Pro" charset="0"/>
                        <a:cs typeface="Myriad Pro" charset="0"/>
                      </a:rPr>
                      <m:t>+</m:t>
                    </m:r>
                    <m:sSup>
                      <m:sSupPr>
                        <m:ctrlPr>
                          <a:rPr lang="en-US" sz="2400" b="0" i="1" smtClean="0">
                            <a:latin typeface="Cambria Math" panose="02040503050406030204" pitchFamily="18" charset="0"/>
                            <a:ea typeface="Myriad Pro" charset="0"/>
                            <a:cs typeface="Myriad Pro" charset="0"/>
                          </a:rPr>
                        </m:ctrlPr>
                      </m:sSupPr>
                      <m:e>
                        <m:r>
                          <a:rPr lang="en-US" sz="2400" b="0" i="1" smtClean="0">
                            <a:latin typeface="Cambria Math" panose="02040503050406030204" pitchFamily="18" charset="0"/>
                            <a:ea typeface="Myriad Pro" charset="0"/>
                            <a:cs typeface="Myriad Pro" charset="0"/>
                          </a:rPr>
                          <m:t>𝑦</m:t>
                        </m:r>
                      </m:e>
                      <m:sup>
                        <m:r>
                          <a:rPr lang="en-US" sz="2400" b="0" i="1" smtClean="0">
                            <a:latin typeface="Cambria Math" panose="02040503050406030204" pitchFamily="18" charset="0"/>
                            <a:ea typeface="Myriad Pro" charset="0"/>
                            <a:cs typeface="Myriad Pro" charset="0"/>
                          </a:rPr>
                          <m:t>2</m:t>
                        </m:r>
                      </m:sup>
                    </m:sSup>
                  </m:oMath>
                </a14:m>
                <a:endParaRPr lang="en-US" sz="2400" dirty="0">
                  <a:ea typeface="Myriad Pro" charset="0"/>
                  <a:cs typeface="Myriad Pro" charset="0"/>
                </a:endParaRPr>
              </a:p>
            </p:txBody>
          </p:sp>
        </mc:Choice>
        <mc:Fallback xmlns="">
          <p:sp>
            <p:nvSpPr>
              <p:cNvPr id="11" name="Содержимое 2">
                <a:extLst>
                  <a:ext uri="{FF2B5EF4-FFF2-40B4-BE49-F238E27FC236}">
                    <a16:creationId xmlns:a16="http://schemas.microsoft.com/office/drawing/2014/main" id="{2E820747-2F89-054D-9E7B-B1A8EF77187C}"/>
                  </a:ext>
                </a:extLst>
              </p:cNvPr>
              <p:cNvSpPr txBox="1">
                <a:spLocks noRot="1" noChangeAspect="1" noMove="1" noResize="1" noEditPoints="1" noAdjustHandles="1" noChangeArrowheads="1" noChangeShapeType="1" noTextEdit="1"/>
              </p:cNvSpPr>
              <p:nvPr/>
            </p:nvSpPr>
            <p:spPr>
              <a:xfrm>
                <a:off x="161764" y="4290313"/>
                <a:ext cx="8820472" cy="506840"/>
              </a:xfrm>
              <a:prstGeom prst="rect">
                <a:avLst/>
              </a:prstGeom>
              <a:blipFill>
                <a:blip r:embed="rId4"/>
                <a:stretch>
                  <a:fillRect l="-1007" t="-12195" b="-12195"/>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7816885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Multivariate functions</a:t>
            </a:r>
            <a:endParaRPr lang="ru-RU" sz="3200" b="1" dirty="0">
              <a:solidFill>
                <a:schemeClr val="accent1">
                  <a:lumMod val="75000"/>
                </a:schemeClr>
              </a:solidFill>
              <a:latin typeface="+mn-lt"/>
              <a:cs typeface="Times New Roman" pitchFamily="18" charset="0"/>
            </a:endParaRPr>
          </a:p>
        </p:txBody>
      </p:sp>
      <mc:AlternateContent xmlns:mc="http://schemas.openxmlformats.org/markup-compatibility/2006" xmlns:a14="http://schemas.microsoft.com/office/drawing/2010/main">
        <mc:Choice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781152"/>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A set of all </a:t>
                </a:r>
                <a14:m>
                  <m:oMath xmlns:m="http://schemas.openxmlformats.org/officeDocument/2006/math">
                    <m:sSup>
                      <m:sSupPr>
                        <m:ctrlPr>
                          <a:rPr lang="en-US" sz="2400" i="1">
                            <a:latin typeface="Cambria Math" panose="02040503050406030204" pitchFamily="18" charset="0"/>
                            <a:ea typeface="Myriad Pro" charset="0"/>
                            <a:cs typeface="Myriad Pro" charset="0"/>
                          </a:rPr>
                        </m:ctrlPr>
                      </m:sSupPr>
                      <m:e>
                        <m:r>
                          <a:rPr lang="en-US" sz="2400" i="1">
                            <a:latin typeface="Cambria Math" panose="02040503050406030204" pitchFamily="18" charset="0"/>
                            <a:ea typeface="Myriad Pro" charset="0"/>
                            <a:cs typeface="Myriad Pro" charset="0"/>
                          </a:rPr>
                          <m:t>𝑅</m:t>
                        </m:r>
                      </m:e>
                      <m:sup>
                        <m:r>
                          <a:rPr lang="en-US" sz="2400" i="1">
                            <a:latin typeface="Cambria Math" panose="02040503050406030204" pitchFamily="18" charset="0"/>
                            <a:ea typeface="Myriad Pro" charset="0"/>
                            <a:cs typeface="Myriad Pro" charset="0"/>
                          </a:rPr>
                          <m:t>3</m:t>
                        </m:r>
                      </m:sup>
                    </m:sSup>
                  </m:oMath>
                </a14:m>
                <a:r>
                  <a:rPr lang="en-US" sz="2400" dirty="0">
                    <a:ea typeface="Myriad Pro" charset="0"/>
                    <a:cs typeface="Myriad Pro" charset="0"/>
                  </a:rPr>
                  <a:t> point as </a:t>
                </a:r>
                <a14:m>
                  <m:oMath xmlns:m="http://schemas.openxmlformats.org/officeDocument/2006/math">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𝑦</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𝑓</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𝑦</m:t>
                        </m:r>
                      </m:e>
                    </m:d>
                    <m:r>
                      <a:rPr lang="en-US" sz="2400" i="1">
                        <a:latin typeface="Cambria Math" panose="02040503050406030204" pitchFamily="18" charset="0"/>
                        <a:ea typeface="Myriad Pro" charset="0"/>
                        <a:cs typeface="Myriad Pro" charset="0"/>
                      </a:rPr>
                      <m:t>)</m:t>
                    </m:r>
                  </m:oMath>
                </a14:m>
                <a:r>
                  <a:rPr lang="en-US" sz="2400" dirty="0">
                    <a:ea typeface="Myriad Pro" charset="0"/>
                    <a:cs typeface="Myriad Pro" charset="0"/>
                  </a:rPr>
                  <a:t> is the usual three-dimensional surface. </a:t>
                </a:r>
              </a:p>
            </p:txBody>
          </p:sp>
        </mc:Choice>
        <mc:Fallback xmlns="">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781152"/>
              </a:xfrm>
              <a:prstGeom prst="rect">
                <a:avLst/>
              </a:prstGeom>
              <a:blipFill>
                <a:blip r:embed="rId2"/>
                <a:stretch>
                  <a:fillRect l="-1007" t="-9677" b="-16129"/>
                </a:stretch>
              </a:blipFill>
              <a:ln>
                <a:noFill/>
              </a:ln>
            </p:spPr>
            <p:txBody>
              <a:bodyPr/>
              <a:lstStyle/>
              <a:p>
                <a:r>
                  <a:rPr lang="ru-RU">
                    <a:noFill/>
                  </a:rPr>
                  <a:t> </a:t>
                </a:r>
              </a:p>
            </p:txBody>
          </p:sp>
        </mc:Fallback>
      </mc:AlternateContent>
      <p:sp>
        <p:nvSpPr>
          <p:cNvPr id="8" name="Содержимое 2">
            <a:extLst>
              <a:ext uri="{FF2B5EF4-FFF2-40B4-BE49-F238E27FC236}">
                <a16:creationId xmlns:a16="http://schemas.microsoft.com/office/drawing/2014/main" id="{A9E01BC3-F663-3141-9B55-69792437CBA6}"/>
              </a:ext>
            </a:extLst>
          </p:cNvPr>
          <p:cNvSpPr txBox="1">
            <a:spLocks/>
          </p:cNvSpPr>
          <p:nvPr/>
        </p:nvSpPr>
        <p:spPr>
          <a:xfrm>
            <a:off x="156410" y="1409990"/>
            <a:ext cx="8820472" cy="1154913"/>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Normally it is pretty comprehensive to provide interpretable plot of the surface. Instead the following plane concept of  the function structure commonly used.</a:t>
            </a:r>
          </a:p>
        </p:txBody>
      </p:sp>
      <mc:AlternateContent xmlns:mc="http://schemas.openxmlformats.org/markup-compatibility/2006">
        <mc:Choice xmlns:a14="http://schemas.microsoft.com/office/drawing/2010/main" Requires="a14">
          <p:sp>
            <p:nvSpPr>
              <p:cNvPr id="10" name="Содержимое 2">
                <a:extLst>
                  <a:ext uri="{FF2B5EF4-FFF2-40B4-BE49-F238E27FC236}">
                    <a16:creationId xmlns:a16="http://schemas.microsoft.com/office/drawing/2014/main" id="{EC273D73-1333-BC42-9A5C-64E64BABBE64}"/>
                  </a:ext>
                </a:extLst>
              </p:cNvPr>
              <p:cNvSpPr txBox="1">
                <a:spLocks/>
              </p:cNvSpPr>
              <p:nvPr/>
            </p:nvSpPr>
            <p:spPr>
              <a:xfrm>
                <a:off x="151056" y="2564903"/>
                <a:ext cx="8820472" cy="1728195"/>
              </a:xfrm>
              <a:prstGeom prst="rect">
                <a:avLst/>
              </a:prstGeom>
              <a:ln w="19050">
                <a:solidFill>
                  <a:schemeClr val="tx2"/>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The set of all plane point </a:t>
                </a:r>
                <a14:m>
                  <m:oMath xmlns:m="http://schemas.openxmlformats.org/officeDocument/2006/math">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𝑦</m:t>
                    </m:r>
                    <m:r>
                      <a:rPr lang="en-US" sz="2400" b="0" i="1" smtClean="0">
                        <a:latin typeface="Cambria Math" panose="02040503050406030204" pitchFamily="18" charset="0"/>
                        <a:ea typeface="Myriad Pro" charset="0"/>
                        <a:cs typeface="Myriad Pro" charset="0"/>
                      </a:rPr>
                      <m:t>)</m:t>
                    </m:r>
                  </m:oMath>
                </a14:m>
                <a:r>
                  <a:rPr lang="en-US" sz="2400" dirty="0">
                    <a:ea typeface="Myriad Pro" charset="0"/>
                    <a:cs typeface="Myriad Pro" charset="0"/>
                  </a:rPr>
                  <a:t> that satisfies the equation </a:t>
                </a:r>
                <a14:m>
                  <m:oMath xmlns:m="http://schemas.openxmlformats.org/officeDocument/2006/math">
                    <m:r>
                      <a:rPr lang="en-US" sz="2400" b="0" i="1" smtClean="0">
                        <a:latin typeface="Cambria Math" panose="02040503050406030204" pitchFamily="18" charset="0"/>
                        <a:ea typeface="Myriad Pro" charset="0"/>
                        <a:cs typeface="Myriad Pro" charset="0"/>
                      </a:rPr>
                      <m:t>𝑓</m:t>
                    </m:r>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𝑦</m:t>
                        </m:r>
                      </m:e>
                    </m:d>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𝐶</m:t>
                    </m:r>
                  </m:oMath>
                </a14:m>
                <a:r>
                  <a:rPr lang="en-US" sz="2400" dirty="0">
                    <a:ea typeface="Myriad Pro" charset="0"/>
                    <a:cs typeface="Myriad Pro" charset="0"/>
                  </a:rPr>
                  <a:t> for given </a:t>
                </a:r>
                <a14:m>
                  <m:oMath xmlns:m="http://schemas.openxmlformats.org/officeDocument/2006/math">
                    <m:r>
                      <a:rPr lang="en-US" sz="2400" b="0" i="1" smtClean="0">
                        <a:latin typeface="Cambria Math" panose="02040503050406030204" pitchFamily="18" charset="0"/>
                        <a:ea typeface="Myriad Pro" charset="0"/>
                        <a:cs typeface="Myriad Pro" charset="0"/>
                      </a:rPr>
                      <m:t>𝐶</m:t>
                    </m:r>
                  </m:oMath>
                </a14:m>
                <a:r>
                  <a:rPr lang="en-US" sz="2400" dirty="0">
                    <a:ea typeface="Myriad Pro" charset="0"/>
                    <a:cs typeface="Myriad Pro" charset="0"/>
                  </a:rPr>
                  <a:t> is called function’s </a:t>
                </a:r>
                <a:r>
                  <a:rPr lang="en-US" sz="2400" b="1" dirty="0">
                    <a:solidFill>
                      <a:srgbClr val="C00000"/>
                    </a:solidFill>
                    <a:ea typeface="Myriad Pro" charset="0"/>
                    <a:cs typeface="Myriad Pro" charset="0"/>
                  </a:rPr>
                  <a:t>level</a:t>
                </a:r>
                <a:r>
                  <a:rPr lang="en-US" sz="2400" dirty="0">
                    <a:ea typeface="Myriad Pro" charset="0"/>
                    <a:cs typeface="Myriad Pro" charset="0"/>
                  </a:rPr>
                  <a:t> (or </a:t>
                </a:r>
                <a14:m>
                  <m:oMath xmlns:m="http://schemas.openxmlformats.org/officeDocument/2006/math">
                    <m:r>
                      <a:rPr lang="en-US" sz="2400" i="1" dirty="0" smtClean="0">
                        <a:latin typeface="Cambria Math" panose="02040503050406030204" pitchFamily="18" charset="0"/>
                        <a:ea typeface="Myriad Pro" charset="0"/>
                        <a:cs typeface="Myriad Pro" charset="0"/>
                      </a:rPr>
                      <m:t>𝐶</m:t>
                    </m:r>
                  </m:oMath>
                </a14:m>
                <a:r>
                  <a:rPr lang="en-US" sz="2400" dirty="0">
                    <a:ea typeface="Myriad Pro" charset="0"/>
                    <a:cs typeface="Myriad Pro" charset="0"/>
                  </a:rPr>
                  <a:t>-level).</a:t>
                </a:r>
              </a:p>
              <a:p>
                <a:pPr>
                  <a:lnSpc>
                    <a:spcPts val="2700"/>
                  </a:lnSpc>
                  <a:spcBef>
                    <a:spcPts val="0"/>
                  </a:spcBef>
                  <a:spcAft>
                    <a:spcPts val="900"/>
                  </a:spcAft>
                </a:pPr>
                <a:r>
                  <a:rPr lang="en-US" sz="2400" dirty="0">
                    <a:ea typeface="Myriad Pro" charset="0"/>
                    <a:cs typeface="Myriad Pro" charset="0"/>
                  </a:rPr>
                  <a:t>Different levels do not intersect</a:t>
                </a:r>
              </a:p>
              <a:p>
                <a:pPr>
                  <a:lnSpc>
                    <a:spcPts val="2700"/>
                  </a:lnSpc>
                  <a:spcBef>
                    <a:spcPts val="0"/>
                  </a:spcBef>
                  <a:spcAft>
                    <a:spcPts val="900"/>
                  </a:spcAft>
                </a:pPr>
                <a:r>
                  <a:rPr lang="en-US" sz="2400" dirty="0">
                    <a:ea typeface="Myriad Pro" charset="0"/>
                    <a:cs typeface="Myriad Pro" charset="0"/>
                  </a:rPr>
                  <a:t>Each point in the function’s domain belongs to some level</a:t>
                </a:r>
              </a:p>
            </p:txBody>
          </p:sp>
        </mc:Choice>
        <mc:Fallback>
          <p:sp>
            <p:nvSpPr>
              <p:cNvPr id="10" name="Содержимое 2">
                <a:extLst>
                  <a:ext uri="{FF2B5EF4-FFF2-40B4-BE49-F238E27FC236}">
                    <a16:creationId xmlns:a16="http://schemas.microsoft.com/office/drawing/2014/main" id="{EC273D73-1333-BC42-9A5C-64E64BABBE64}"/>
                  </a:ext>
                </a:extLst>
              </p:cNvPr>
              <p:cNvSpPr txBox="1">
                <a:spLocks noRot="1" noChangeAspect="1" noMove="1" noResize="1" noEditPoints="1" noAdjustHandles="1" noChangeArrowheads="1" noChangeShapeType="1" noTextEdit="1"/>
              </p:cNvSpPr>
              <p:nvPr/>
            </p:nvSpPr>
            <p:spPr>
              <a:xfrm>
                <a:off x="151056" y="2564903"/>
                <a:ext cx="8820472" cy="1728195"/>
              </a:xfrm>
              <a:prstGeom prst="rect">
                <a:avLst/>
              </a:prstGeom>
              <a:blipFill>
                <a:blip r:embed="rId3"/>
                <a:stretch>
                  <a:fillRect l="-861" t="-3597" b="-5036"/>
                </a:stretch>
              </a:blipFill>
              <a:ln w="19050">
                <a:solidFill>
                  <a:schemeClr val="tx2"/>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1" name="Содержимое 2">
                <a:extLst>
                  <a:ext uri="{FF2B5EF4-FFF2-40B4-BE49-F238E27FC236}">
                    <a16:creationId xmlns:a16="http://schemas.microsoft.com/office/drawing/2014/main" id="{2E820747-2F89-054D-9E7B-B1A8EF77187C}"/>
                  </a:ext>
                </a:extLst>
              </p:cNvPr>
              <p:cNvSpPr txBox="1">
                <a:spLocks/>
              </p:cNvSpPr>
              <p:nvPr/>
            </p:nvSpPr>
            <p:spPr>
              <a:xfrm>
                <a:off x="161764" y="4290313"/>
                <a:ext cx="8820472" cy="506840"/>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b="1" dirty="0">
                    <a:solidFill>
                      <a:schemeClr val="accent3">
                        <a:lumMod val="75000"/>
                      </a:schemeClr>
                    </a:solidFill>
                    <a:ea typeface="Myriad Pro" charset="0"/>
                    <a:cs typeface="Myriad Pro" charset="0"/>
                  </a:rPr>
                  <a:t>Example</a:t>
                </a:r>
                <a:r>
                  <a:rPr lang="en-US" sz="2400" dirty="0">
                    <a:ea typeface="Myriad Pro" charset="0"/>
                    <a:cs typeface="Myriad Pro" charset="0"/>
                  </a:rPr>
                  <a:t>: </a:t>
                </a:r>
                <a14:m>
                  <m:oMath xmlns:m="http://schemas.openxmlformats.org/officeDocument/2006/math">
                    <m:r>
                      <a:rPr lang="en-US" sz="2400" b="0" i="1" smtClean="0">
                        <a:latin typeface="Cambria Math" panose="02040503050406030204" pitchFamily="18" charset="0"/>
                        <a:ea typeface="Myriad Pro" charset="0"/>
                        <a:cs typeface="Myriad Pro" charset="0"/>
                      </a:rPr>
                      <m:t>𝑓</m:t>
                    </m:r>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𝑦</m:t>
                        </m:r>
                      </m:e>
                    </m:d>
                    <m:r>
                      <a:rPr lang="en-US" sz="2400" b="0" i="1" smtClean="0">
                        <a:latin typeface="Cambria Math" panose="02040503050406030204" pitchFamily="18" charset="0"/>
                        <a:ea typeface="Myriad Pro" charset="0"/>
                        <a:cs typeface="Myriad Pro" charset="0"/>
                      </a:rPr>
                      <m:t>=</m:t>
                    </m:r>
                    <m:sSup>
                      <m:sSupPr>
                        <m:ctrlPr>
                          <a:rPr lang="en-US" sz="2400" b="0" i="1" smtClean="0">
                            <a:latin typeface="Cambria Math" panose="02040503050406030204" pitchFamily="18" charset="0"/>
                            <a:ea typeface="Myriad Pro" charset="0"/>
                            <a:cs typeface="Myriad Pro" charset="0"/>
                          </a:rPr>
                        </m:ctrlPr>
                      </m:sSupPr>
                      <m:e>
                        <m:r>
                          <a:rPr lang="en-US" sz="2400" b="0" i="1" smtClean="0">
                            <a:latin typeface="Cambria Math" panose="02040503050406030204" pitchFamily="18" charset="0"/>
                            <a:ea typeface="Myriad Pro" charset="0"/>
                            <a:cs typeface="Myriad Pro" charset="0"/>
                          </a:rPr>
                          <m:t>𝑥</m:t>
                        </m:r>
                      </m:e>
                      <m:sup>
                        <m:r>
                          <a:rPr lang="en-US" sz="2400" b="0" i="1" smtClean="0">
                            <a:latin typeface="Cambria Math" panose="02040503050406030204" pitchFamily="18" charset="0"/>
                            <a:ea typeface="Myriad Pro" charset="0"/>
                            <a:cs typeface="Myriad Pro" charset="0"/>
                          </a:rPr>
                          <m:t>2</m:t>
                        </m:r>
                      </m:sup>
                    </m:sSup>
                    <m:r>
                      <a:rPr lang="en-US" sz="2400" b="0" i="1" smtClean="0">
                        <a:latin typeface="Cambria Math" panose="02040503050406030204" pitchFamily="18" charset="0"/>
                        <a:ea typeface="Myriad Pro" charset="0"/>
                        <a:cs typeface="Myriad Pro" charset="0"/>
                      </a:rPr>
                      <m:t>+</m:t>
                    </m:r>
                    <m:sSup>
                      <m:sSupPr>
                        <m:ctrlPr>
                          <a:rPr lang="en-US" sz="2400" b="0" i="1" smtClean="0">
                            <a:latin typeface="Cambria Math" panose="02040503050406030204" pitchFamily="18" charset="0"/>
                            <a:ea typeface="Myriad Pro" charset="0"/>
                            <a:cs typeface="Myriad Pro" charset="0"/>
                          </a:rPr>
                        </m:ctrlPr>
                      </m:sSupPr>
                      <m:e>
                        <m:r>
                          <a:rPr lang="en-US" sz="2400" b="0" i="1" smtClean="0">
                            <a:latin typeface="Cambria Math" panose="02040503050406030204" pitchFamily="18" charset="0"/>
                            <a:ea typeface="Myriad Pro" charset="0"/>
                            <a:cs typeface="Myriad Pro" charset="0"/>
                          </a:rPr>
                          <m:t>𝑦</m:t>
                        </m:r>
                      </m:e>
                      <m:sup>
                        <m:r>
                          <a:rPr lang="en-US" sz="2400" b="0" i="1" smtClean="0">
                            <a:latin typeface="Cambria Math" panose="02040503050406030204" pitchFamily="18" charset="0"/>
                            <a:ea typeface="Myriad Pro" charset="0"/>
                            <a:cs typeface="Myriad Pro" charset="0"/>
                          </a:rPr>
                          <m:t>2</m:t>
                        </m:r>
                      </m:sup>
                    </m:sSup>
                  </m:oMath>
                </a14:m>
                <a:endParaRPr lang="en-US" sz="2400" dirty="0">
                  <a:ea typeface="Myriad Pro" charset="0"/>
                  <a:cs typeface="Myriad Pro" charset="0"/>
                </a:endParaRPr>
              </a:p>
            </p:txBody>
          </p:sp>
        </mc:Choice>
        <mc:Fallback xmlns="">
          <p:sp>
            <p:nvSpPr>
              <p:cNvPr id="11" name="Содержимое 2">
                <a:extLst>
                  <a:ext uri="{FF2B5EF4-FFF2-40B4-BE49-F238E27FC236}">
                    <a16:creationId xmlns:a16="http://schemas.microsoft.com/office/drawing/2014/main" id="{2E820747-2F89-054D-9E7B-B1A8EF77187C}"/>
                  </a:ext>
                </a:extLst>
              </p:cNvPr>
              <p:cNvSpPr txBox="1">
                <a:spLocks noRot="1" noChangeAspect="1" noMove="1" noResize="1" noEditPoints="1" noAdjustHandles="1" noChangeArrowheads="1" noChangeShapeType="1" noTextEdit="1"/>
              </p:cNvSpPr>
              <p:nvPr/>
            </p:nvSpPr>
            <p:spPr>
              <a:xfrm>
                <a:off x="161764" y="4290313"/>
                <a:ext cx="8820472" cy="506840"/>
              </a:xfrm>
              <a:prstGeom prst="rect">
                <a:avLst/>
              </a:prstGeom>
              <a:blipFill>
                <a:blip r:embed="rId4"/>
                <a:stretch>
                  <a:fillRect l="-1007" t="-12195" b="-12195"/>
                </a:stretch>
              </a:blipFill>
              <a:ln>
                <a:noFill/>
              </a:ln>
            </p:spPr>
            <p:txBody>
              <a:bodyPr/>
              <a:lstStyle/>
              <a:p>
                <a:r>
                  <a:rPr lang="ru-RU">
                    <a:noFill/>
                  </a:rPr>
                  <a:t> </a:t>
                </a:r>
              </a:p>
            </p:txBody>
          </p:sp>
        </mc:Fallback>
      </mc:AlternateContent>
      <p:pic>
        <p:nvPicPr>
          <p:cNvPr id="4" name="Рисунок 3">
            <a:extLst>
              <a:ext uri="{FF2B5EF4-FFF2-40B4-BE49-F238E27FC236}">
                <a16:creationId xmlns:a16="http://schemas.microsoft.com/office/drawing/2014/main" id="{DCC59CB4-8ED6-9E4F-946A-8CDC6EA5CCDF}"/>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31888" r="27163" b="39836"/>
          <a:stretch/>
        </p:blipFill>
        <p:spPr>
          <a:xfrm>
            <a:off x="6516216" y="4437112"/>
            <a:ext cx="2168161" cy="2221291"/>
          </a:xfrm>
          <a:prstGeom prst="rect">
            <a:avLst/>
          </a:prstGeom>
        </p:spPr>
      </p:pic>
    </p:spTree>
    <p:extLst>
      <p:ext uri="{BB962C8B-B14F-4D97-AF65-F5344CB8AC3E}">
        <p14:creationId xmlns:p14="http://schemas.microsoft.com/office/powerpoint/2010/main" val="2193358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Real domain functions</a:t>
            </a:r>
            <a:endParaRPr lang="ru-RU" sz="3200" b="1" dirty="0">
              <a:solidFill>
                <a:schemeClr val="accent1">
                  <a:lumMod val="75000"/>
                </a:schemeClr>
              </a:solidFill>
              <a:latin typeface="+mn-lt"/>
              <a:cs typeface="Times New Roman" pitchFamily="18" charset="0"/>
            </a:endParaRPr>
          </a:p>
        </p:txBody>
      </p:sp>
      <mc:AlternateContent xmlns:mc="http://schemas.openxmlformats.org/markup-compatibility/2006" xmlns:a14="http://schemas.microsoft.com/office/drawing/2010/main">
        <mc:Choice Requires="a14">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200528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We have already covered the concept of </a:t>
                </a:r>
                <a:r>
                  <a:rPr lang="en-US" sz="2400" b="1" dirty="0">
                    <a:solidFill>
                      <a:srgbClr val="C00000"/>
                    </a:solidFill>
                    <a:ea typeface="Myriad Pro" charset="0"/>
                    <a:cs typeface="Myriad Pro" charset="0"/>
                  </a:rPr>
                  <a:t>limits</a:t>
                </a:r>
                <a:r>
                  <a:rPr lang="en-US" sz="2400" dirty="0">
                    <a:ea typeface="Myriad Pro" charset="0"/>
                    <a:cs typeface="Myriad Pro" charset="0"/>
                  </a:rPr>
                  <a:t> for sequences:</a:t>
                </a:r>
              </a:p>
              <a:p>
                <a:pPr marL="0" indent="0">
                  <a:lnSpc>
                    <a:spcPts val="2700"/>
                  </a:lnSpc>
                  <a:spcBef>
                    <a:spcPts val="0"/>
                  </a:spcBef>
                  <a:spcAft>
                    <a:spcPts val="900"/>
                  </a:spcAft>
                  <a:buFont typeface="Arial" pitchFamily="34" charse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Myriad Pro" charset="0"/>
                              <a:cs typeface="Myriad Pro" charset="0"/>
                            </a:rPr>
                          </m:ctrlPr>
                        </m:sSubPr>
                        <m:e>
                          <m:r>
                            <a:rPr lang="en-US" sz="2400" b="0" i="1" smtClean="0">
                              <a:latin typeface="Cambria Math" panose="02040503050406030204" pitchFamily="18" charset="0"/>
                              <a:ea typeface="Myriad Pro" charset="0"/>
                              <a:cs typeface="Myriad Pro" charset="0"/>
                            </a:rPr>
                            <m:t>𝑎</m:t>
                          </m:r>
                        </m:e>
                        <m:sub>
                          <m:r>
                            <a:rPr lang="en-US" sz="2400" b="0" i="1" smtClean="0">
                              <a:latin typeface="Cambria Math" panose="02040503050406030204" pitchFamily="18" charset="0"/>
                              <a:ea typeface="Myriad Pro" charset="0"/>
                              <a:cs typeface="Myriad Pro" charset="0"/>
                            </a:rPr>
                            <m:t>𝑛</m:t>
                          </m:r>
                        </m:sub>
                      </m:sSub>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𝑁</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𝑅</m:t>
                      </m:r>
                    </m:oMath>
                  </m:oMathPara>
                </a14:m>
                <a:endParaRPr lang="en-US" sz="2400" dirty="0">
                  <a:ea typeface="Myriad Pro" charset="0"/>
                  <a:cs typeface="Myriad Pro" charset="0"/>
                </a:endParaRPr>
              </a:p>
              <a:p>
                <a:pPr marL="0" indent="0">
                  <a:lnSpc>
                    <a:spcPts val="2700"/>
                  </a:lnSpc>
                  <a:spcBef>
                    <a:spcPts val="0"/>
                  </a:spcBef>
                  <a:spcAft>
                    <a:spcPts val="900"/>
                  </a:spcAft>
                  <a:buFont typeface="Arial" pitchFamily="34" charset="0"/>
                  <a:buNone/>
                </a:pPr>
                <a:r>
                  <a:rPr lang="en-US" sz="2400" dirty="0">
                    <a:ea typeface="Myriad Pro" charset="0"/>
                    <a:cs typeface="Myriad Pro" charset="0"/>
                  </a:rPr>
                  <a:t>Essentially one should now consider similar object for </a:t>
                </a:r>
                <a:r>
                  <a:rPr lang="en-US" sz="2400" b="1" dirty="0">
                    <a:solidFill>
                      <a:srgbClr val="C00000"/>
                    </a:solidFill>
                    <a:ea typeface="Myriad Pro" charset="0"/>
                    <a:cs typeface="Myriad Pro" charset="0"/>
                  </a:rPr>
                  <a:t>real domain</a:t>
                </a:r>
                <a:r>
                  <a:rPr lang="en-US" sz="2400" dirty="0">
                    <a:ea typeface="Myriad Pro" charset="0"/>
                    <a:cs typeface="Myriad Pro" charset="0"/>
                  </a:rPr>
                  <a:t> functions. What is the structural differences between domains of sequences and real valued functions?</a:t>
                </a:r>
              </a:p>
            </p:txBody>
          </p:sp>
        </mc:Choice>
        <mc:Fallback xmlns="">
          <p:sp>
            <p:nvSpPr>
              <p:cNvPr id="9" name="Содержимое 2">
                <a:extLst>
                  <a:ext uri="{FF2B5EF4-FFF2-40B4-BE49-F238E27FC236}">
                    <a16:creationId xmlns:a16="http://schemas.microsoft.com/office/drawing/2014/main" id="{B90A8168-EFDF-ED4C-A302-B28D2BBDC96F}"/>
                  </a:ext>
                </a:extLst>
              </p:cNvPr>
              <p:cNvSpPr txBox="1">
                <a:spLocks noRot="1" noChangeAspect="1" noMove="1" noResize="1" noEditPoints="1" noAdjustHandles="1" noChangeArrowheads="1" noChangeShapeType="1" noTextEdit="1"/>
              </p:cNvSpPr>
              <p:nvPr/>
            </p:nvSpPr>
            <p:spPr>
              <a:xfrm>
                <a:off x="161764" y="631624"/>
                <a:ext cx="8820472" cy="2005288"/>
              </a:xfrm>
              <a:prstGeom prst="rect">
                <a:avLst/>
              </a:prstGeom>
              <a:blipFill>
                <a:blip r:embed="rId2"/>
                <a:stretch>
                  <a:fillRect l="-1007" t="-3774" b="-8176"/>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4" name="Содержимое 2">
                <a:extLst>
                  <a:ext uri="{FF2B5EF4-FFF2-40B4-BE49-F238E27FC236}">
                    <a16:creationId xmlns:a16="http://schemas.microsoft.com/office/drawing/2014/main" id="{8D44D50A-91A7-5140-ABED-F2549C1EC7DB}"/>
                  </a:ext>
                </a:extLst>
              </p:cNvPr>
              <p:cNvSpPr txBox="1">
                <a:spLocks/>
              </p:cNvSpPr>
              <p:nvPr/>
            </p:nvSpPr>
            <p:spPr>
              <a:xfrm>
                <a:off x="161764" y="2708920"/>
                <a:ext cx="8820472" cy="2232248"/>
              </a:xfrm>
              <a:prstGeom prst="rect">
                <a:avLst/>
              </a:prstGeom>
              <a:ln w="19050">
                <a:solidFill>
                  <a:schemeClr val="tx2"/>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Remember: the limit is the value which resembles given sequence the most as the number </a:t>
                </a:r>
                <a14:m>
                  <m:oMath xmlns:m="http://schemas.openxmlformats.org/officeDocument/2006/math">
                    <m:r>
                      <a:rPr lang="en-US" sz="2400" b="0" i="1" smtClean="0">
                        <a:latin typeface="Cambria Math" panose="02040503050406030204" pitchFamily="18" charset="0"/>
                        <a:ea typeface="Myriad Pro" charset="0"/>
                        <a:cs typeface="Myriad Pro" charset="0"/>
                      </a:rPr>
                      <m:t>𝑛</m:t>
                    </m:r>
                  </m:oMath>
                </a14:m>
                <a:r>
                  <a:rPr lang="en-US" sz="2400" dirty="0">
                    <a:ea typeface="Myriad Pro" charset="0"/>
                    <a:cs typeface="Myriad Pro" charset="0"/>
                  </a:rPr>
                  <a:t> gets closer and closer to the infinity.</a:t>
                </a:r>
              </a:p>
              <a:p>
                <a:pPr marL="0" indent="0">
                  <a:lnSpc>
                    <a:spcPts val="2700"/>
                  </a:lnSpc>
                  <a:spcBef>
                    <a:spcPts val="0"/>
                  </a:spcBef>
                  <a:spcAft>
                    <a:spcPts val="900"/>
                  </a:spcAft>
                  <a:buFont typeface="Arial" pitchFamily="34" charset="0"/>
                  <a:buNone/>
                </a:pPr>
                <a:r>
                  <a:rPr lang="en-US" sz="2400" dirty="0">
                    <a:ea typeface="Myriad Pro" charset="0"/>
                    <a:cs typeface="Myriad Pro" charset="0"/>
                  </a:rPr>
                  <a:t>The idea here is that we can always get closer and closer to infinity, or, in other words there is </a:t>
                </a:r>
                <a:r>
                  <a:rPr lang="en-US" sz="2400" b="1" dirty="0">
                    <a:solidFill>
                      <a:srgbClr val="C00000"/>
                    </a:solidFill>
                    <a:ea typeface="Myriad Pro" charset="0"/>
                    <a:cs typeface="Myriad Pro" charset="0"/>
                  </a:rPr>
                  <a:t>always</a:t>
                </a:r>
                <a:r>
                  <a:rPr lang="en-US" sz="2400" dirty="0">
                    <a:ea typeface="Myriad Pro" charset="0"/>
                    <a:cs typeface="Myriad Pro" charset="0"/>
                  </a:rPr>
                  <a:t> a natural number in </a:t>
                </a:r>
                <a:r>
                  <a:rPr lang="en-US" sz="2400" b="1" dirty="0">
                    <a:solidFill>
                      <a:srgbClr val="C00000"/>
                    </a:solidFill>
                    <a:ea typeface="Myriad Pro" charset="0"/>
                    <a:cs typeface="Myriad Pro" charset="0"/>
                  </a:rPr>
                  <a:t>any neighborhood</a:t>
                </a:r>
                <a:r>
                  <a:rPr lang="en-US" sz="2400" dirty="0">
                    <a:ea typeface="Myriad Pro" charset="0"/>
                    <a:cs typeface="Myriad Pro" charset="0"/>
                  </a:rPr>
                  <a:t> of the infinity; that’s the </a:t>
                </a:r>
                <a:r>
                  <a:rPr lang="en-US" sz="2400" b="1" dirty="0">
                    <a:solidFill>
                      <a:srgbClr val="C00000"/>
                    </a:solidFill>
                    <a:ea typeface="Myriad Pro" charset="0"/>
                    <a:cs typeface="Myriad Pro" charset="0"/>
                  </a:rPr>
                  <a:t>only</a:t>
                </a:r>
                <a:r>
                  <a:rPr lang="en-US" sz="2400" dirty="0">
                    <a:ea typeface="Myriad Pro" charset="0"/>
                    <a:cs typeface="Myriad Pro" charset="0"/>
                  </a:rPr>
                  <a:t> point of natural numbers with this quality.</a:t>
                </a:r>
              </a:p>
            </p:txBody>
          </p:sp>
        </mc:Choice>
        <mc:Fallback>
          <p:sp>
            <p:nvSpPr>
              <p:cNvPr id="4" name="Содержимое 2">
                <a:extLst>
                  <a:ext uri="{FF2B5EF4-FFF2-40B4-BE49-F238E27FC236}">
                    <a16:creationId xmlns:a16="http://schemas.microsoft.com/office/drawing/2014/main" id="{8D44D50A-91A7-5140-ABED-F2549C1EC7DB}"/>
                  </a:ext>
                </a:extLst>
              </p:cNvPr>
              <p:cNvSpPr txBox="1">
                <a:spLocks noRot="1" noChangeAspect="1" noMove="1" noResize="1" noEditPoints="1" noAdjustHandles="1" noChangeArrowheads="1" noChangeShapeType="1" noTextEdit="1"/>
              </p:cNvSpPr>
              <p:nvPr/>
            </p:nvSpPr>
            <p:spPr>
              <a:xfrm>
                <a:off x="161764" y="2708920"/>
                <a:ext cx="8820472" cy="2232248"/>
              </a:xfrm>
              <a:prstGeom prst="rect">
                <a:avLst/>
              </a:prstGeom>
              <a:blipFill>
                <a:blip r:embed="rId3"/>
                <a:stretch>
                  <a:fillRect l="-1006" t="-2235" b="-6704"/>
                </a:stretch>
              </a:blipFill>
              <a:ln w="19050">
                <a:solidFill>
                  <a:schemeClr val="tx2"/>
                </a:solidFill>
              </a:ln>
            </p:spPr>
            <p:txBody>
              <a:bodyPr/>
              <a:lstStyle/>
              <a:p>
                <a:r>
                  <a:rPr lang="ru-RU">
                    <a:noFill/>
                  </a:rPr>
                  <a:t> </a:t>
                </a:r>
              </a:p>
            </p:txBody>
          </p:sp>
        </mc:Fallback>
      </mc:AlternateContent>
      <p:sp>
        <p:nvSpPr>
          <p:cNvPr id="5" name="Содержимое 2">
            <a:extLst>
              <a:ext uri="{FF2B5EF4-FFF2-40B4-BE49-F238E27FC236}">
                <a16:creationId xmlns:a16="http://schemas.microsoft.com/office/drawing/2014/main" id="{B69AE3D6-80F0-6E4D-9027-9D0CB652BDDB}"/>
              </a:ext>
            </a:extLst>
          </p:cNvPr>
          <p:cNvSpPr txBox="1">
            <a:spLocks/>
          </p:cNvSpPr>
          <p:nvPr/>
        </p:nvSpPr>
        <p:spPr>
          <a:xfrm>
            <a:off x="161764" y="5085184"/>
            <a:ext cx="8820472" cy="114119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We defined here a </a:t>
            </a:r>
            <a:r>
              <a:rPr lang="en-US" sz="2400" b="1" dirty="0">
                <a:solidFill>
                  <a:srgbClr val="C00000"/>
                </a:solidFill>
                <a:ea typeface="Myriad Pro" charset="0"/>
                <a:cs typeface="Myriad Pro" charset="0"/>
              </a:rPr>
              <a:t>limit point</a:t>
            </a:r>
            <a:r>
              <a:rPr lang="en-US" sz="2400" dirty="0">
                <a:ea typeface="Myriad Pro" charset="0"/>
                <a:cs typeface="Myriad Pro" charset="0"/>
              </a:rPr>
              <a:t>: as for the real numbers every point is a limit point, thus we can seek for the limit not only in case of infinity! </a:t>
            </a:r>
          </a:p>
        </p:txBody>
      </p:sp>
    </p:spTree>
    <p:extLst>
      <p:ext uri="{BB962C8B-B14F-4D97-AF65-F5344CB8AC3E}">
        <p14:creationId xmlns:p14="http://schemas.microsoft.com/office/powerpoint/2010/main" val="33748331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a:xfrm>
            <a:off x="2515335" y="2857500"/>
            <a:ext cx="4113330" cy="1143000"/>
          </a:xfrm>
        </p:spPr>
        <p:txBody>
          <a:bodyPr>
            <a:noAutofit/>
          </a:bodyPr>
          <a:lstStyle/>
          <a:p>
            <a:pPr algn="l"/>
            <a:r>
              <a:rPr lang="en-US" sz="3200" b="1" dirty="0">
                <a:solidFill>
                  <a:schemeClr val="accent1">
                    <a:lumMod val="75000"/>
                  </a:schemeClr>
                </a:solidFill>
              </a:rPr>
              <a:t>Multivariate functions: limits</a:t>
            </a:r>
          </a:p>
        </p:txBody>
      </p:sp>
    </p:spTree>
    <p:extLst>
      <p:ext uri="{BB962C8B-B14F-4D97-AF65-F5344CB8AC3E}">
        <p14:creationId xmlns:p14="http://schemas.microsoft.com/office/powerpoint/2010/main" val="39279482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Multivariate functions: limits</a:t>
            </a:r>
            <a:endParaRPr lang="ru-RU" sz="3200" b="1" dirty="0">
              <a:solidFill>
                <a:schemeClr val="accent1">
                  <a:lumMod val="75000"/>
                </a:schemeClr>
              </a:solidFill>
              <a:latin typeface="+mn-lt"/>
              <a:cs typeface="Times New Roman" pitchFamily="18" charset="0"/>
            </a:endParaRPr>
          </a:p>
        </p:txBody>
      </p:sp>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429224"/>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As earlier we need to define the function’s limit. We try to extrapolate the whole principle “it is the value that resembles our function in some neighborhood  of the point the most (except the point itself)”.</a:t>
            </a:r>
          </a:p>
        </p:txBody>
      </p:sp>
    </p:spTree>
    <p:extLst>
      <p:ext uri="{BB962C8B-B14F-4D97-AF65-F5344CB8AC3E}">
        <p14:creationId xmlns:p14="http://schemas.microsoft.com/office/powerpoint/2010/main" val="34454676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Multivariate functions: limits</a:t>
            </a:r>
            <a:endParaRPr lang="ru-RU" sz="3200" b="1" dirty="0">
              <a:solidFill>
                <a:schemeClr val="accent1">
                  <a:lumMod val="75000"/>
                </a:schemeClr>
              </a:solidFill>
              <a:latin typeface="+mn-lt"/>
              <a:cs typeface="Times New Roman" pitchFamily="18" charset="0"/>
            </a:endParaRPr>
          </a:p>
        </p:txBody>
      </p:sp>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429224"/>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As earlier we need to define the function’s limit. We try to extrapolate the whole principle “it is the value that resembles our function in some neighborhood  of the point the most (except the point itself)”.</a:t>
            </a:r>
          </a:p>
        </p:txBody>
      </p:sp>
      <mc:AlternateContent xmlns:mc="http://schemas.openxmlformats.org/markup-compatibility/2006">
        <mc:Choice xmlns:a14="http://schemas.microsoft.com/office/drawing/2010/main" Requires="a14">
          <p:sp>
            <p:nvSpPr>
              <p:cNvPr id="7" name="Содержимое 2">
                <a:extLst>
                  <a:ext uri="{FF2B5EF4-FFF2-40B4-BE49-F238E27FC236}">
                    <a16:creationId xmlns:a16="http://schemas.microsoft.com/office/drawing/2014/main" id="{AF17E848-4244-A843-BD13-90050C8921DF}"/>
                  </a:ext>
                </a:extLst>
              </p:cNvPr>
              <p:cNvSpPr txBox="1">
                <a:spLocks/>
              </p:cNvSpPr>
              <p:nvPr/>
            </p:nvSpPr>
            <p:spPr>
              <a:xfrm>
                <a:off x="161764" y="2071784"/>
                <a:ext cx="8820472" cy="2005288"/>
              </a:xfrm>
              <a:prstGeom prst="rect">
                <a:avLst/>
              </a:prstGeom>
              <a:ln w="19050">
                <a:solidFill>
                  <a:schemeClr val="tx2"/>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br>
                  <a:rPr lang="en-US" sz="2400" b="0" i="1" dirty="0">
                    <a:ea typeface="Myriad Pro" charset="0"/>
                    <a:cs typeface="Myriad Pro" charset="0"/>
                  </a:rPr>
                </a:b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ea typeface="Myriad Pro" charset="0"/>
                              <a:cs typeface="Myriad Pro" charset="0"/>
                            </a:rPr>
                          </m:ctrlPr>
                        </m:funcPr>
                        <m:fName>
                          <m:limLow>
                            <m:limLowPr>
                              <m:ctrlPr>
                                <a:rPr lang="en-US" sz="2400" b="0" i="1" smtClean="0">
                                  <a:latin typeface="Cambria Math" panose="02040503050406030204" pitchFamily="18" charset="0"/>
                                  <a:ea typeface="Myriad Pro" charset="0"/>
                                  <a:cs typeface="Myriad Pro" charset="0"/>
                                </a:rPr>
                              </m:ctrlPr>
                            </m:limLowPr>
                            <m:e>
                              <m:r>
                                <m:rPr>
                                  <m:sty m:val="p"/>
                                </m:rPr>
                                <a:rPr lang="en-US" sz="2400" b="0" i="0" smtClean="0">
                                  <a:latin typeface="Cambria Math" panose="02040503050406030204" pitchFamily="18" charset="0"/>
                                  <a:ea typeface="Myriad Pro" charset="0"/>
                                  <a:cs typeface="Myriad Pro" charset="0"/>
                                </a:rPr>
                                <m:t>lim</m:t>
                              </m:r>
                            </m:e>
                            <m:lim>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𝑦</m:t>
                                  </m:r>
                                </m:e>
                              </m:d>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𝑎</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𝑏</m:t>
                              </m:r>
                              <m:r>
                                <a:rPr lang="en-US" sz="2400" b="0" i="1" smtClean="0">
                                  <a:latin typeface="Cambria Math" panose="02040503050406030204" pitchFamily="18" charset="0"/>
                                  <a:ea typeface="Myriad Pro" charset="0"/>
                                  <a:cs typeface="Myriad Pro" charset="0"/>
                                </a:rPr>
                                <m:t>)</m:t>
                              </m:r>
                            </m:lim>
                          </m:limLow>
                        </m:fName>
                        <m:e>
                          <m:r>
                            <a:rPr lang="en-US" sz="2400" b="0" i="1" smtClean="0">
                              <a:latin typeface="Cambria Math" panose="02040503050406030204" pitchFamily="18" charset="0"/>
                              <a:ea typeface="Myriad Pro" charset="0"/>
                              <a:cs typeface="Myriad Pro" charset="0"/>
                            </a:rPr>
                            <m:t>𝑓</m:t>
                          </m:r>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𝑦</m:t>
                              </m:r>
                            </m:e>
                          </m:d>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𝐶</m:t>
                          </m:r>
                          <m:r>
                            <a:rPr lang="en-US" sz="2400" b="0" i="1" smtClean="0">
                              <a:latin typeface="Cambria Math" panose="02040503050406030204" pitchFamily="18" charset="0"/>
                              <a:ea typeface="Myriad Pro" charset="0"/>
                              <a:cs typeface="Myriad Pro" charset="0"/>
                            </a:rPr>
                            <m:t>⟺</m:t>
                          </m:r>
                        </m:e>
                      </m:func>
                    </m:oMath>
                  </m:oMathPara>
                </a14:m>
                <a:endParaRPr lang="en-US" sz="2400" b="0" i="1" dirty="0">
                  <a:ea typeface="Myriad Pro" charset="0"/>
                  <a:cs typeface="Myriad Pro" charset="0"/>
                </a:endParaRPr>
              </a:p>
              <a:p>
                <a:pPr marL="0" indent="0">
                  <a:lnSpc>
                    <a:spcPts val="2700"/>
                  </a:lnSpc>
                  <a:spcBef>
                    <a:spcPts val="0"/>
                  </a:spcBef>
                  <a:spcAft>
                    <a:spcPts val="900"/>
                  </a:spcAft>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𝜀</m:t>
                      </m:r>
                      <m:r>
                        <a:rPr lang="en-US" sz="2400" i="1">
                          <a:latin typeface="Cambria Math" panose="02040503050406030204" pitchFamily="18" charset="0"/>
                          <a:ea typeface="Myriad Pro" charset="0"/>
                          <a:cs typeface="Myriad Pro" charset="0"/>
                        </a:rPr>
                        <m:t>&gt;0  ∃</m:t>
                      </m:r>
                      <m:r>
                        <a:rPr lang="en-US" sz="2400" i="1">
                          <a:latin typeface="Cambria Math" panose="02040503050406030204" pitchFamily="18" charset="0"/>
                          <a:ea typeface="Myriad Pro" charset="0"/>
                          <a:cs typeface="Myriad Pro" charset="0"/>
                        </a:rPr>
                        <m:t>𝛿</m:t>
                      </m:r>
                      <m:r>
                        <a:rPr lang="en-US" sz="2400" i="1">
                          <a:latin typeface="Cambria Math" panose="02040503050406030204" pitchFamily="18" charset="0"/>
                          <a:ea typeface="Myriad Pro" charset="0"/>
                          <a:cs typeface="Myriad Pro" charset="0"/>
                        </a:rPr>
                        <m:t>&gt;0 </m:t>
                      </m:r>
                      <m:r>
                        <m:rPr>
                          <m:sty m:val="p"/>
                        </m:rPr>
                        <a:rPr lang="en-US" sz="2400" i="0">
                          <a:latin typeface="Cambria Math" panose="02040503050406030204" pitchFamily="18" charset="0"/>
                          <a:ea typeface="Myriad Pro" charset="0"/>
                          <a:cs typeface="Myriad Pro" charset="0"/>
                        </a:rPr>
                        <m:t>such</m:t>
                      </m:r>
                      <m:r>
                        <a:rPr lang="en-US" sz="2400" i="0">
                          <a:latin typeface="Cambria Math" panose="02040503050406030204" pitchFamily="18" charset="0"/>
                          <a:ea typeface="Myriad Pro" charset="0"/>
                          <a:cs typeface="Myriad Pro" charset="0"/>
                        </a:rPr>
                        <m:t> </m:t>
                      </m:r>
                      <m:r>
                        <m:rPr>
                          <m:sty m:val="p"/>
                        </m:rPr>
                        <a:rPr lang="en-US" sz="2400" i="0">
                          <a:latin typeface="Cambria Math" panose="02040503050406030204" pitchFamily="18" charset="0"/>
                          <a:ea typeface="Myriad Pro" charset="0"/>
                          <a:cs typeface="Myriad Pro" charset="0"/>
                        </a:rPr>
                        <m:t>as</m:t>
                      </m:r>
                      <m:r>
                        <a:rPr lang="en-US" sz="2400" i="0">
                          <a:latin typeface="Cambria Math" panose="02040503050406030204" pitchFamily="18" charset="0"/>
                          <a:ea typeface="Myriad Pro" charset="0"/>
                          <a:cs typeface="Myriad Pro" charset="0"/>
                        </a:rPr>
                        <m:t> </m:t>
                      </m:r>
                      <m:r>
                        <a:rPr lang="en-US" sz="2400" i="1">
                          <a:latin typeface="Cambria Math" panose="02040503050406030204" pitchFamily="18" charset="0"/>
                          <a:ea typeface="Myriad Pro" charset="0"/>
                          <a:cs typeface="Myriad Pro" charset="0"/>
                        </a:rPr>
                        <m:t>∀</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𝑦</m:t>
                          </m:r>
                        </m:e>
                      </m:d>
                      <m:r>
                        <a:rPr lang="en-US" sz="2400" i="1">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0&lt;</m:t>
                      </m:r>
                      <m:r>
                        <a:rPr lang="en-US" sz="2400" b="0" i="1" smtClean="0">
                          <a:latin typeface="Cambria Math" panose="02040503050406030204" pitchFamily="18" charset="0"/>
                          <a:ea typeface="Myriad Pro" charset="0"/>
                          <a:cs typeface="Myriad Pro" charset="0"/>
                        </a:rPr>
                        <m:t>𝜌</m:t>
                      </m:r>
                      <m:d>
                        <m:dPr>
                          <m:ctrlPr>
                            <a:rPr lang="en-US" sz="2400" b="0" i="1" smtClean="0">
                              <a:latin typeface="Cambria Math" panose="02040503050406030204" pitchFamily="18" charset="0"/>
                              <a:ea typeface="Myriad Pro" charset="0"/>
                              <a:cs typeface="Myriad Pro" charset="0"/>
                            </a:rPr>
                          </m:ctrlPr>
                        </m:dPr>
                        <m:e>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𝑦</m:t>
                              </m:r>
                            </m:e>
                          </m:d>
                          <m:r>
                            <a:rPr lang="en-US" sz="2400" b="0" i="1" smtClean="0">
                              <a:latin typeface="Cambria Math" panose="02040503050406030204" pitchFamily="18" charset="0"/>
                              <a:ea typeface="Myriad Pro" charset="0"/>
                              <a:cs typeface="Myriad Pro" charset="0"/>
                            </a:rPr>
                            <m:t>,</m:t>
                          </m:r>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𝑎</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𝑏</m:t>
                              </m:r>
                            </m:e>
                          </m:d>
                        </m:e>
                      </m:d>
                      <m:r>
                        <a:rPr lang="en-US" sz="2400" b="0" i="1" smtClean="0">
                          <a:latin typeface="Cambria Math" panose="02040503050406030204" pitchFamily="18" charset="0"/>
                          <a:ea typeface="Myriad Pro" charset="0"/>
                          <a:cs typeface="Myriad Pro" charset="0"/>
                        </a:rPr>
                        <m:t>&lt;</m:t>
                      </m:r>
                      <m:r>
                        <a:rPr lang="en-US" sz="2400" b="0" i="1" smtClean="0">
                          <a:latin typeface="Cambria Math" panose="02040503050406030204" pitchFamily="18" charset="0"/>
                          <a:ea typeface="Myriad Pro" charset="0"/>
                          <a:cs typeface="Myriad Pro" charset="0"/>
                        </a:rPr>
                        <m:t>𝛿</m:t>
                      </m:r>
                      <m:r>
                        <a:rPr lang="en-US" sz="2400" b="0" i="1" smtClean="0">
                          <a:latin typeface="Cambria Math" panose="02040503050406030204" pitchFamily="18" charset="0"/>
                          <a:ea typeface="Myriad Pro" charset="0"/>
                          <a:cs typeface="Myriad Pro" charset="0"/>
                        </a:rPr>
                        <m:t>⇒</m:t>
                      </m:r>
                    </m:oMath>
                  </m:oMathPara>
                </a14:m>
                <a:endParaRPr lang="en-US" sz="2400" b="0" i="1" dirty="0">
                  <a:ea typeface="Myriad Pro" charset="0"/>
                  <a:cs typeface="Myriad Pro" charset="0"/>
                </a:endParaRPr>
              </a:p>
              <a:p>
                <a:pPr marL="0" indent="0">
                  <a:lnSpc>
                    <a:spcPts val="2700"/>
                  </a:lnSpc>
                  <a:spcBef>
                    <a:spcPts val="0"/>
                  </a:spcBef>
                  <a:spcAft>
                    <a:spcPts val="90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Myriad Pro" charset="0"/>
                          <a:cs typeface="Myriad Pro" charset="0"/>
                        </a:rPr>
                        <m:t>⇒</m:t>
                      </m:r>
                      <m:d>
                        <m:dPr>
                          <m:begChr m:val="|"/>
                          <m:endChr m:val="|"/>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𝑓</m:t>
                          </m:r>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𝑦</m:t>
                              </m:r>
                            </m:e>
                          </m:d>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𝐶</m:t>
                          </m:r>
                        </m:e>
                      </m:d>
                      <m:r>
                        <a:rPr lang="en-US" sz="2400" b="0" i="1" smtClean="0">
                          <a:latin typeface="Cambria Math" panose="02040503050406030204" pitchFamily="18" charset="0"/>
                          <a:ea typeface="Myriad Pro" charset="0"/>
                          <a:cs typeface="Myriad Pro" charset="0"/>
                        </a:rPr>
                        <m:t>&lt;</m:t>
                      </m:r>
                      <m:r>
                        <a:rPr lang="en-US" sz="2400" b="0" i="1" smtClean="0">
                          <a:latin typeface="Cambria Math" panose="02040503050406030204" pitchFamily="18" charset="0"/>
                          <a:ea typeface="Myriad Pro" charset="0"/>
                          <a:cs typeface="Myriad Pro" charset="0"/>
                        </a:rPr>
                        <m:t>𝜀</m:t>
                      </m:r>
                    </m:oMath>
                  </m:oMathPara>
                </a14:m>
                <a:endParaRPr lang="en-US" sz="2400" dirty="0">
                  <a:ea typeface="Myriad Pro" charset="0"/>
                  <a:cs typeface="Myriad Pro" charset="0"/>
                </a:endParaRPr>
              </a:p>
            </p:txBody>
          </p:sp>
        </mc:Choice>
        <mc:Fallback>
          <p:sp>
            <p:nvSpPr>
              <p:cNvPr id="7" name="Содержимое 2">
                <a:extLst>
                  <a:ext uri="{FF2B5EF4-FFF2-40B4-BE49-F238E27FC236}">
                    <a16:creationId xmlns:a16="http://schemas.microsoft.com/office/drawing/2014/main" id="{AF17E848-4244-A843-BD13-90050C8921DF}"/>
                  </a:ext>
                </a:extLst>
              </p:cNvPr>
              <p:cNvSpPr txBox="1">
                <a:spLocks noRot="1" noChangeAspect="1" noMove="1" noResize="1" noEditPoints="1" noAdjustHandles="1" noChangeArrowheads="1" noChangeShapeType="1" noTextEdit="1"/>
              </p:cNvSpPr>
              <p:nvPr/>
            </p:nvSpPr>
            <p:spPr>
              <a:xfrm>
                <a:off x="161764" y="2071784"/>
                <a:ext cx="8820472" cy="2005288"/>
              </a:xfrm>
              <a:prstGeom prst="rect">
                <a:avLst/>
              </a:prstGeom>
              <a:blipFill>
                <a:blip r:embed="rId2"/>
                <a:stretch>
                  <a:fillRect/>
                </a:stretch>
              </a:blipFill>
              <a:ln w="19050">
                <a:solidFill>
                  <a:schemeClr val="tx2"/>
                </a:solidFill>
              </a:ln>
            </p:spPr>
            <p:txBody>
              <a:bodyPr/>
              <a:lstStyle/>
              <a:p>
                <a:r>
                  <a:rPr lang="ru-RU">
                    <a:noFill/>
                  </a:rPr>
                  <a:t> </a:t>
                </a:r>
              </a:p>
            </p:txBody>
          </p:sp>
        </mc:Fallback>
      </mc:AlternateContent>
    </p:spTree>
    <p:extLst>
      <p:ext uri="{BB962C8B-B14F-4D97-AF65-F5344CB8AC3E}">
        <p14:creationId xmlns:p14="http://schemas.microsoft.com/office/powerpoint/2010/main" val="33438495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Multivariate functions: limits</a:t>
            </a:r>
            <a:endParaRPr lang="ru-RU" sz="3200" b="1" dirty="0">
              <a:solidFill>
                <a:schemeClr val="accent1">
                  <a:lumMod val="75000"/>
                </a:schemeClr>
              </a:solidFill>
              <a:latin typeface="+mn-lt"/>
              <a:cs typeface="Times New Roman" pitchFamily="18" charset="0"/>
            </a:endParaRPr>
          </a:p>
        </p:txBody>
      </p:sp>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429224"/>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As earlier we need to define the function’s limit. We try to extrapolate the whole principle “it is the value that resembles our function in some neighborhood  of the point the most (except the point itself)”.</a:t>
            </a:r>
          </a:p>
        </p:txBody>
      </p:sp>
      <mc:AlternateContent xmlns:mc="http://schemas.openxmlformats.org/markup-compatibility/2006">
        <mc:Choice xmlns:a14="http://schemas.microsoft.com/office/drawing/2010/main" Requires="a14">
          <p:sp>
            <p:nvSpPr>
              <p:cNvPr id="7" name="Содержимое 2">
                <a:extLst>
                  <a:ext uri="{FF2B5EF4-FFF2-40B4-BE49-F238E27FC236}">
                    <a16:creationId xmlns:a16="http://schemas.microsoft.com/office/drawing/2014/main" id="{AF17E848-4244-A843-BD13-90050C8921DF}"/>
                  </a:ext>
                </a:extLst>
              </p:cNvPr>
              <p:cNvSpPr txBox="1">
                <a:spLocks/>
              </p:cNvSpPr>
              <p:nvPr/>
            </p:nvSpPr>
            <p:spPr>
              <a:xfrm>
                <a:off x="161764" y="2071784"/>
                <a:ext cx="8820472" cy="2005288"/>
              </a:xfrm>
              <a:prstGeom prst="rect">
                <a:avLst/>
              </a:prstGeom>
              <a:ln w="19050">
                <a:solidFill>
                  <a:schemeClr val="tx2"/>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br>
                  <a:rPr lang="en-US" sz="2400" b="0" i="1" dirty="0">
                    <a:ea typeface="Myriad Pro" charset="0"/>
                    <a:cs typeface="Myriad Pro" charset="0"/>
                  </a:rPr>
                </a:b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ea typeface="Myriad Pro" charset="0"/>
                              <a:cs typeface="Myriad Pro" charset="0"/>
                            </a:rPr>
                          </m:ctrlPr>
                        </m:funcPr>
                        <m:fName>
                          <m:limLow>
                            <m:limLowPr>
                              <m:ctrlPr>
                                <a:rPr lang="en-US" sz="2400" b="0" i="1" smtClean="0">
                                  <a:latin typeface="Cambria Math" panose="02040503050406030204" pitchFamily="18" charset="0"/>
                                  <a:ea typeface="Myriad Pro" charset="0"/>
                                  <a:cs typeface="Myriad Pro" charset="0"/>
                                </a:rPr>
                              </m:ctrlPr>
                            </m:limLowPr>
                            <m:e>
                              <m:r>
                                <m:rPr>
                                  <m:sty m:val="p"/>
                                </m:rPr>
                                <a:rPr lang="en-US" sz="2400" b="0" i="0" smtClean="0">
                                  <a:latin typeface="Cambria Math" panose="02040503050406030204" pitchFamily="18" charset="0"/>
                                  <a:ea typeface="Myriad Pro" charset="0"/>
                                  <a:cs typeface="Myriad Pro" charset="0"/>
                                </a:rPr>
                                <m:t>lim</m:t>
                              </m:r>
                            </m:e>
                            <m:lim>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𝑦</m:t>
                                  </m:r>
                                </m:e>
                              </m:d>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𝑎</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𝑏</m:t>
                              </m:r>
                              <m:r>
                                <a:rPr lang="en-US" sz="2400" b="0" i="1" smtClean="0">
                                  <a:latin typeface="Cambria Math" panose="02040503050406030204" pitchFamily="18" charset="0"/>
                                  <a:ea typeface="Myriad Pro" charset="0"/>
                                  <a:cs typeface="Myriad Pro" charset="0"/>
                                </a:rPr>
                                <m:t>)</m:t>
                              </m:r>
                            </m:lim>
                          </m:limLow>
                        </m:fName>
                        <m:e>
                          <m:r>
                            <a:rPr lang="en-US" sz="2400" b="0" i="1" smtClean="0">
                              <a:latin typeface="Cambria Math" panose="02040503050406030204" pitchFamily="18" charset="0"/>
                              <a:ea typeface="Myriad Pro" charset="0"/>
                              <a:cs typeface="Myriad Pro" charset="0"/>
                            </a:rPr>
                            <m:t>𝑓</m:t>
                          </m:r>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𝑦</m:t>
                              </m:r>
                            </m:e>
                          </m:d>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𝐶</m:t>
                          </m:r>
                          <m:r>
                            <a:rPr lang="en-US" sz="2400" b="0" i="1" smtClean="0">
                              <a:latin typeface="Cambria Math" panose="02040503050406030204" pitchFamily="18" charset="0"/>
                              <a:ea typeface="Myriad Pro" charset="0"/>
                              <a:cs typeface="Myriad Pro" charset="0"/>
                            </a:rPr>
                            <m:t>⟺</m:t>
                          </m:r>
                        </m:e>
                      </m:func>
                    </m:oMath>
                  </m:oMathPara>
                </a14:m>
                <a:endParaRPr lang="en-US" sz="2400" b="0" i="1" dirty="0">
                  <a:ea typeface="Myriad Pro" charset="0"/>
                  <a:cs typeface="Myriad Pro" charset="0"/>
                </a:endParaRPr>
              </a:p>
              <a:p>
                <a:pPr marL="0" indent="0">
                  <a:lnSpc>
                    <a:spcPts val="2700"/>
                  </a:lnSpc>
                  <a:spcBef>
                    <a:spcPts val="0"/>
                  </a:spcBef>
                  <a:spcAft>
                    <a:spcPts val="900"/>
                  </a:spcAft>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𝜀</m:t>
                      </m:r>
                      <m:r>
                        <a:rPr lang="en-US" sz="2400" i="1">
                          <a:latin typeface="Cambria Math" panose="02040503050406030204" pitchFamily="18" charset="0"/>
                          <a:ea typeface="Myriad Pro" charset="0"/>
                          <a:cs typeface="Myriad Pro" charset="0"/>
                        </a:rPr>
                        <m:t>&gt;0  ∃</m:t>
                      </m:r>
                      <m:r>
                        <a:rPr lang="en-US" sz="2400" i="1">
                          <a:latin typeface="Cambria Math" panose="02040503050406030204" pitchFamily="18" charset="0"/>
                          <a:ea typeface="Myriad Pro" charset="0"/>
                          <a:cs typeface="Myriad Pro" charset="0"/>
                        </a:rPr>
                        <m:t>𝛿</m:t>
                      </m:r>
                      <m:r>
                        <a:rPr lang="en-US" sz="2400" i="1">
                          <a:latin typeface="Cambria Math" panose="02040503050406030204" pitchFamily="18" charset="0"/>
                          <a:ea typeface="Myriad Pro" charset="0"/>
                          <a:cs typeface="Myriad Pro" charset="0"/>
                        </a:rPr>
                        <m:t>&gt;0 </m:t>
                      </m:r>
                      <m:r>
                        <m:rPr>
                          <m:sty m:val="p"/>
                        </m:rPr>
                        <a:rPr lang="en-US" sz="2400" i="0">
                          <a:latin typeface="Cambria Math" panose="02040503050406030204" pitchFamily="18" charset="0"/>
                          <a:ea typeface="Myriad Pro" charset="0"/>
                          <a:cs typeface="Myriad Pro" charset="0"/>
                        </a:rPr>
                        <m:t>such</m:t>
                      </m:r>
                      <m:r>
                        <a:rPr lang="en-US" sz="2400" i="0">
                          <a:latin typeface="Cambria Math" panose="02040503050406030204" pitchFamily="18" charset="0"/>
                          <a:ea typeface="Myriad Pro" charset="0"/>
                          <a:cs typeface="Myriad Pro" charset="0"/>
                        </a:rPr>
                        <m:t> </m:t>
                      </m:r>
                      <m:r>
                        <m:rPr>
                          <m:sty m:val="p"/>
                        </m:rPr>
                        <a:rPr lang="en-US" sz="2400" i="0">
                          <a:latin typeface="Cambria Math" panose="02040503050406030204" pitchFamily="18" charset="0"/>
                          <a:ea typeface="Myriad Pro" charset="0"/>
                          <a:cs typeface="Myriad Pro" charset="0"/>
                        </a:rPr>
                        <m:t>as</m:t>
                      </m:r>
                      <m:r>
                        <a:rPr lang="en-US" sz="2400" i="0">
                          <a:latin typeface="Cambria Math" panose="02040503050406030204" pitchFamily="18" charset="0"/>
                          <a:ea typeface="Myriad Pro" charset="0"/>
                          <a:cs typeface="Myriad Pro" charset="0"/>
                        </a:rPr>
                        <m:t> </m:t>
                      </m:r>
                      <m:r>
                        <a:rPr lang="en-US" sz="2400" i="1">
                          <a:latin typeface="Cambria Math" panose="02040503050406030204" pitchFamily="18" charset="0"/>
                          <a:ea typeface="Myriad Pro" charset="0"/>
                          <a:cs typeface="Myriad Pro" charset="0"/>
                        </a:rPr>
                        <m:t>∀</m:t>
                      </m:r>
                      <m:d>
                        <m:dPr>
                          <m:ctrlPr>
                            <a:rPr lang="en-US" sz="2400" i="1">
                              <a:latin typeface="Cambria Math" panose="02040503050406030204" pitchFamily="18" charset="0"/>
                              <a:ea typeface="Myriad Pro" charset="0"/>
                              <a:cs typeface="Myriad Pro" charset="0"/>
                            </a:rPr>
                          </m:ctrlPr>
                        </m:dPr>
                        <m:e>
                          <m:r>
                            <a:rPr lang="en-US" sz="2400" i="1">
                              <a:latin typeface="Cambria Math" panose="02040503050406030204" pitchFamily="18" charset="0"/>
                              <a:ea typeface="Myriad Pro" charset="0"/>
                              <a:cs typeface="Myriad Pro" charset="0"/>
                            </a:rPr>
                            <m:t>𝑥</m:t>
                          </m:r>
                          <m:r>
                            <a:rPr lang="en-US" sz="2400" i="1">
                              <a:latin typeface="Cambria Math" panose="02040503050406030204" pitchFamily="18" charset="0"/>
                              <a:ea typeface="Myriad Pro" charset="0"/>
                              <a:cs typeface="Myriad Pro" charset="0"/>
                            </a:rPr>
                            <m:t>,</m:t>
                          </m:r>
                          <m:r>
                            <a:rPr lang="en-US" sz="2400" i="1">
                              <a:latin typeface="Cambria Math" panose="02040503050406030204" pitchFamily="18" charset="0"/>
                              <a:ea typeface="Myriad Pro" charset="0"/>
                              <a:cs typeface="Myriad Pro" charset="0"/>
                            </a:rPr>
                            <m:t>𝑦</m:t>
                          </m:r>
                        </m:e>
                      </m:d>
                      <m:r>
                        <a:rPr lang="en-US" sz="2400" i="1">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0&lt;</m:t>
                      </m:r>
                      <m:r>
                        <a:rPr lang="en-US" sz="2400" b="0" i="1" smtClean="0">
                          <a:latin typeface="Cambria Math" panose="02040503050406030204" pitchFamily="18" charset="0"/>
                          <a:ea typeface="Myriad Pro" charset="0"/>
                          <a:cs typeface="Myriad Pro" charset="0"/>
                        </a:rPr>
                        <m:t>𝜌</m:t>
                      </m:r>
                      <m:d>
                        <m:dPr>
                          <m:ctrlPr>
                            <a:rPr lang="en-US" sz="2400" b="0" i="1" smtClean="0">
                              <a:latin typeface="Cambria Math" panose="02040503050406030204" pitchFamily="18" charset="0"/>
                              <a:ea typeface="Myriad Pro" charset="0"/>
                              <a:cs typeface="Myriad Pro" charset="0"/>
                            </a:rPr>
                          </m:ctrlPr>
                        </m:dPr>
                        <m:e>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𝑦</m:t>
                              </m:r>
                            </m:e>
                          </m:d>
                          <m:r>
                            <a:rPr lang="en-US" sz="2400" b="0" i="1" smtClean="0">
                              <a:latin typeface="Cambria Math" panose="02040503050406030204" pitchFamily="18" charset="0"/>
                              <a:ea typeface="Myriad Pro" charset="0"/>
                              <a:cs typeface="Myriad Pro" charset="0"/>
                            </a:rPr>
                            <m:t>,</m:t>
                          </m:r>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𝑎</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𝑏</m:t>
                              </m:r>
                            </m:e>
                          </m:d>
                        </m:e>
                      </m:d>
                      <m:r>
                        <a:rPr lang="en-US" sz="2400" b="0" i="1" smtClean="0">
                          <a:latin typeface="Cambria Math" panose="02040503050406030204" pitchFamily="18" charset="0"/>
                          <a:ea typeface="Myriad Pro" charset="0"/>
                          <a:cs typeface="Myriad Pro" charset="0"/>
                        </a:rPr>
                        <m:t>&lt;</m:t>
                      </m:r>
                      <m:r>
                        <a:rPr lang="en-US" sz="2400" b="0" i="1" smtClean="0">
                          <a:latin typeface="Cambria Math" panose="02040503050406030204" pitchFamily="18" charset="0"/>
                          <a:ea typeface="Myriad Pro" charset="0"/>
                          <a:cs typeface="Myriad Pro" charset="0"/>
                        </a:rPr>
                        <m:t>𝛿</m:t>
                      </m:r>
                      <m:r>
                        <a:rPr lang="en-US" sz="2400" b="0" i="1" smtClean="0">
                          <a:latin typeface="Cambria Math" panose="02040503050406030204" pitchFamily="18" charset="0"/>
                          <a:ea typeface="Myriad Pro" charset="0"/>
                          <a:cs typeface="Myriad Pro" charset="0"/>
                        </a:rPr>
                        <m:t>⇒</m:t>
                      </m:r>
                    </m:oMath>
                  </m:oMathPara>
                </a14:m>
                <a:endParaRPr lang="en-US" sz="2400" b="0" i="1" dirty="0">
                  <a:ea typeface="Myriad Pro" charset="0"/>
                  <a:cs typeface="Myriad Pro" charset="0"/>
                </a:endParaRPr>
              </a:p>
              <a:p>
                <a:pPr marL="0" indent="0">
                  <a:lnSpc>
                    <a:spcPts val="2700"/>
                  </a:lnSpc>
                  <a:spcBef>
                    <a:spcPts val="0"/>
                  </a:spcBef>
                  <a:spcAft>
                    <a:spcPts val="90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Myriad Pro" charset="0"/>
                          <a:cs typeface="Myriad Pro" charset="0"/>
                        </a:rPr>
                        <m:t>⇒</m:t>
                      </m:r>
                      <m:d>
                        <m:dPr>
                          <m:begChr m:val="|"/>
                          <m:endChr m:val="|"/>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𝑓</m:t>
                          </m:r>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𝑦</m:t>
                              </m:r>
                            </m:e>
                          </m:d>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𝐶</m:t>
                          </m:r>
                        </m:e>
                      </m:d>
                      <m:r>
                        <a:rPr lang="en-US" sz="2400" b="0" i="1" smtClean="0">
                          <a:latin typeface="Cambria Math" panose="02040503050406030204" pitchFamily="18" charset="0"/>
                          <a:ea typeface="Myriad Pro" charset="0"/>
                          <a:cs typeface="Myriad Pro" charset="0"/>
                        </a:rPr>
                        <m:t>&lt;</m:t>
                      </m:r>
                      <m:r>
                        <a:rPr lang="en-US" sz="2400" b="0" i="1" smtClean="0">
                          <a:latin typeface="Cambria Math" panose="02040503050406030204" pitchFamily="18" charset="0"/>
                          <a:ea typeface="Myriad Pro" charset="0"/>
                          <a:cs typeface="Myriad Pro" charset="0"/>
                        </a:rPr>
                        <m:t>𝜀</m:t>
                      </m:r>
                    </m:oMath>
                  </m:oMathPara>
                </a14:m>
                <a:endParaRPr lang="en-US" sz="2400" dirty="0">
                  <a:ea typeface="Myriad Pro" charset="0"/>
                  <a:cs typeface="Myriad Pro" charset="0"/>
                </a:endParaRPr>
              </a:p>
            </p:txBody>
          </p:sp>
        </mc:Choice>
        <mc:Fallback>
          <p:sp>
            <p:nvSpPr>
              <p:cNvPr id="7" name="Содержимое 2">
                <a:extLst>
                  <a:ext uri="{FF2B5EF4-FFF2-40B4-BE49-F238E27FC236}">
                    <a16:creationId xmlns:a16="http://schemas.microsoft.com/office/drawing/2014/main" id="{AF17E848-4244-A843-BD13-90050C8921DF}"/>
                  </a:ext>
                </a:extLst>
              </p:cNvPr>
              <p:cNvSpPr txBox="1">
                <a:spLocks noRot="1" noChangeAspect="1" noMove="1" noResize="1" noEditPoints="1" noAdjustHandles="1" noChangeArrowheads="1" noChangeShapeType="1" noTextEdit="1"/>
              </p:cNvSpPr>
              <p:nvPr/>
            </p:nvSpPr>
            <p:spPr>
              <a:xfrm>
                <a:off x="161764" y="2071784"/>
                <a:ext cx="8820472" cy="2005288"/>
              </a:xfrm>
              <a:prstGeom prst="rect">
                <a:avLst/>
              </a:prstGeom>
              <a:blipFill>
                <a:blip r:embed="rId2"/>
                <a:stretch>
                  <a:fillRect/>
                </a:stretch>
              </a:blipFill>
              <a:ln w="19050">
                <a:solidFill>
                  <a:schemeClr val="tx2"/>
                </a:solidFill>
              </a:ln>
            </p:spPr>
            <p:txBody>
              <a:bodyPr/>
              <a:lstStyle/>
              <a:p>
                <a:r>
                  <a:rPr lang="ru-RU">
                    <a:noFill/>
                  </a:rPr>
                  <a:t> </a:t>
                </a:r>
              </a:p>
            </p:txBody>
          </p:sp>
        </mc:Fallback>
      </mc:AlternateContent>
      <p:sp>
        <p:nvSpPr>
          <p:cNvPr id="12" name="Содержимое 2">
            <a:extLst>
              <a:ext uri="{FF2B5EF4-FFF2-40B4-BE49-F238E27FC236}">
                <a16:creationId xmlns:a16="http://schemas.microsoft.com/office/drawing/2014/main" id="{848642BB-809D-E646-939B-262660281078}"/>
              </a:ext>
            </a:extLst>
          </p:cNvPr>
          <p:cNvSpPr txBox="1">
            <a:spLocks/>
          </p:cNvSpPr>
          <p:nvPr/>
        </p:nvSpPr>
        <p:spPr>
          <a:xfrm>
            <a:off x="161764" y="4365104"/>
            <a:ext cx="4185828" cy="2005288"/>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700"/>
              </a:lnSpc>
              <a:spcBef>
                <a:spcPts val="0"/>
              </a:spcBef>
              <a:spcAft>
                <a:spcPts val="900"/>
              </a:spcAft>
            </a:pPr>
            <a:r>
              <a:rPr lang="en-US" sz="2400" dirty="0">
                <a:ea typeface="Myriad Pro" charset="0"/>
                <a:cs typeface="Myriad Pro" charset="0"/>
              </a:rPr>
              <a:t>We need to consider all possible approaches to the limit point!</a:t>
            </a:r>
          </a:p>
          <a:p>
            <a:pPr>
              <a:lnSpc>
                <a:spcPts val="2700"/>
              </a:lnSpc>
              <a:spcBef>
                <a:spcPts val="0"/>
              </a:spcBef>
              <a:spcAft>
                <a:spcPts val="900"/>
              </a:spcAft>
            </a:pPr>
            <a:r>
              <a:rPr lang="en-US" sz="2400" dirty="0">
                <a:ea typeface="Myriad Pro" charset="0"/>
                <a:cs typeface="Myriad Pro" charset="0"/>
              </a:rPr>
              <a:t>Variable-wise limit will not suffice!</a:t>
            </a:r>
          </a:p>
        </p:txBody>
      </p:sp>
      <p:pic>
        <p:nvPicPr>
          <p:cNvPr id="5" name="Рисунок 4">
            <a:extLst>
              <a:ext uri="{FF2B5EF4-FFF2-40B4-BE49-F238E27FC236}">
                <a16:creationId xmlns:a16="http://schemas.microsoft.com/office/drawing/2014/main" id="{7A005870-263F-644E-8B45-C81851458C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5180" y="4322801"/>
            <a:ext cx="4112911" cy="2089894"/>
          </a:xfrm>
          <a:prstGeom prst="rect">
            <a:avLst/>
          </a:prstGeom>
        </p:spPr>
      </p:pic>
    </p:spTree>
    <p:extLst>
      <p:ext uri="{BB962C8B-B14F-4D97-AF65-F5344CB8AC3E}">
        <p14:creationId xmlns:p14="http://schemas.microsoft.com/office/powerpoint/2010/main" val="28239344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Multivariate functions: limits</a:t>
            </a:r>
            <a:endParaRPr lang="ru-RU" sz="3200" b="1" dirty="0">
              <a:solidFill>
                <a:schemeClr val="accent1">
                  <a:lumMod val="75000"/>
                </a:schemeClr>
              </a:solidFill>
              <a:latin typeface="+mn-lt"/>
              <a:cs typeface="Times New Roman" pitchFamily="18" charset="0"/>
            </a:endParaRPr>
          </a:p>
        </p:txBody>
      </p:sp>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789264"/>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Basic ideas to calculate multivariate limits:</a:t>
            </a:r>
          </a:p>
          <a:p>
            <a:pPr>
              <a:lnSpc>
                <a:spcPts val="2700"/>
              </a:lnSpc>
              <a:spcBef>
                <a:spcPts val="0"/>
              </a:spcBef>
              <a:spcAft>
                <a:spcPts val="900"/>
              </a:spcAft>
            </a:pPr>
            <a:r>
              <a:rPr lang="en-US" sz="2400" dirty="0">
                <a:ea typeface="Myriad Pro" charset="0"/>
                <a:cs typeface="Myriad Pro" charset="0"/>
              </a:rPr>
              <a:t>to prove its absence: find a pair of approaches with different limits;</a:t>
            </a:r>
          </a:p>
          <a:p>
            <a:pPr>
              <a:lnSpc>
                <a:spcPts val="2700"/>
              </a:lnSpc>
              <a:spcBef>
                <a:spcPts val="0"/>
              </a:spcBef>
              <a:spcAft>
                <a:spcPts val="900"/>
              </a:spcAft>
            </a:pPr>
            <a:r>
              <a:rPr lang="en-US" sz="2400" dirty="0">
                <a:ea typeface="Myriad Pro" charset="0"/>
                <a:cs typeface="Myriad Pro" charset="0"/>
              </a:rPr>
              <a:t>to calculate it: try to use only functions of single variables</a:t>
            </a:r>
          </a:p>
        </p:txBody>
      </p:sp>
    </p:spTree>
    <p:extLst>
      <p:ext uri="{BB962C8B-B14F-4D97-AF65-F5344CB8AC3E}">
        <p14:creationId xmlns:p14="http://schemas.microsoft.com/office/powerpoint/2010/main" val="4611509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Multivariate functions: limits</a:t>
            </a:r>
            <a:endParaRPr lang="ru-RU" sz="3200" b="1" dirty="0">
              <a:solidFill>
                <a:schemeClr val="accent1">
                  <a:lumMod val="75000"/>
                </a:schemeClr>
              </a:solidFill>
              <a:latin typeface="+mn-lt"/>
              <a:cs typeface="Times New Roman" pitchFamily="18" charset="0"/>
            </a:endParaRPr>
          </a:p>
        </p:txBody>
      </p:sp>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789264"/>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Basic ideas to calculate multivariate limits:</a:t>
            </a:r>
          </a:p>
          <a:p>
            <a:pPr>
              <a:lnSpc>
                <a:spcPts val="2700"/>
              </a:lnSpc>
              <a:spcBef>
                <a:spcPts val="0"/>
              </a:spcBef>
              <a:spcAft>
                <a:spcPts val="900"/>
              </a:spcAft>
            </a:pPr>
            <a:r>
              <a:rPr lang="en-US" sz="2400" dirty="0">
                <a:ea typeface="Myriad Pro" charset="0"/>
                <a:cs typeface="Myriad Pro" charset="0"/>
              </a:rPr>
              <a:t>to prove its absence: find a pair of approaches with different limits;</a:t>
            </a:r>
          </a:p>
          <a:p>
            <a:pPr>
              <a:lnSpc>
                <a:spcPts val="2700"/>
              </a:lnSpc>
              <a:spcBef>
                <a:spcPts val="0"/>
              </a:spcBef>
              <a:spcAft>
                <a:spcPts val="900"/>
              </a:spcAft>
            </a:pPr>
            <a:r>
              <a:rPr lang="en-US" sz="2400" dirty="0">
                <a:ea typeface="Myriad Pro" charset="0"/>
                <a:cs typeface="Myriad Pro" charset="0"/>
              </a:rPr>
              <a:t>to calculate it: try to use only functions of single variables</a:t>
            </a:r>
          </a:p>
        </p:txBody>
      </p:sp>
      <mc:AlternateContent xmlns:mc="http://schemas.openxmlformats.org/markup-compatibility/2006" xmlns:a14="http://schemas.microsoft.com/office/drawing/2010/main">
        <mc:Choice Requires="a14">
          <p:sp>
            <p:nvSpPr>
              <p:cNvPr id="8" name="Содержимое 2">
                <a:extLst>
                  <a:ext uri="{FF2B5EF4-FFF2-40B4-BE49-F238E27FC236}">
                    <a16:creationId xmlns:a16="http://schemas.microsoft.com/office/drawing/2014/main" id="{E7A7D8C4-15E3-294F-9296-5F8B048419F2}"/>
                  </a:ext>
                </a:extLst>
              </p:cNvPr>
              <p:cNvSpPr txBox="1">
                <a:spLocks/>
              </p:cNvSpPr>
              <p:nvPr/>
            </p:nvSpPr>
            <p:spPr>
              <a:xfrm>
                <a:off x="161764" y="2431824"/>
                <a:ext cx="8820472" cy="1789264"/>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b="1" dirty="0">
                    <a:solidFill>
                      <a:schemeClr val="accent3">
                        <a:lumMod val="75000"/>
                      </a:schemeClr>
                    </a:solidFill>
                    <a:ea typeface="Myriad Pro" charset="0"/>
                    <a:cs typeface="Myriad Pro" charset="0"/>
                  </a:rPr>
                  <a:t>Example</a:t>
                </a:r>
                <a:r>
                  <a:rPr lang="en-US" sz="2400" dirty="0">
                    <a:ea typeface="Myriad Pro" charset="0"/>
                    <a:cs typeface="Myriad Pro" charset="0"/>
                  </a:rPr>
                  <a:t>: </a:t>
                </a:r>
                <a:endParaRPr lang="en-US" sz="2400" b="0" i="1" dirty="0">
                  <a:ea typeface="Myriad Pro" charset="0"/>
                  <a:cs typeface="Myriad Pro" charset="0"/>
                </a:endParaRPr>
              </a:p>
              <a:p>
                <a:pPr marL="0" indent="0">
                  <a:lnSpc>
                    <a:spcPts val="2700"/>
                  </a:lnSpc>
                  <a:spcBef>
                    <a:spcPts val="0"/>
                  </a:spcBef>
                  <a:spcAft>
                    <a:spcPts val="900"/>
                  </a:spcAft>
                  <a:buNone/>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ea typeface="Myriad Pro" charset="0"/>
                              <a:cs typeface="Myriad Pro" charset="0"/>
                            </a:rPr>
                          </m:ctrlPr>
                        </m:funcPr>
                        <m:fName>
                          <m:limLow>
                            <m:limLowPr>
                              <m:ctrlPr>
                                <a:rPr lang="en-US" sz="2400" b="0" i="1" smtClean="0">
                                  <a:latin typeface="Cambria Math" panose="02040503050406030204" pitchFamily="18" charset="0"/>
                                  <a:ea typeface="Myriad Pro" charset="0"/>
                                  <a:cs typeface="Myriad Pro" charset="0"/>
                                </a:rPr>
                              </m:ctrlPr>
                            </m:limLowPr>
                            <m:e>
                              <m:r>
                                <m:rPr>
                                  <m:sty m:val="p"/>
                                </m:rPr>
                                <a:rPr lang="en-US" sz="2400" b="0" i="0" smtClean="0">
                                  <a:latin typeface="Cambria Math" panose="02040503050406030204" pitchFamily="18" charset="0"/>
                                  <a:ea typeface="Myriad Pro" charset="0"/>
                                  <a:cs typeface="Myriad Pro" charset="0"/>
                                </a:rPr>
                                <m:t>lim</m:t>
                              </m:r>
                            </m:e>
                            <m:lim>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𝑦</m:t>
                                  </m:r>
                                </m:e>
                              </m:d>
                              <m:r>
                                <a:rPr lang="en-US" sz="2400" b="0" i="1" smtClean="0">
                                  <a:latin typeface="Cambria Math" panose="02040503050406030204" pitchFamily="18" charset="0"/>
                                  <a:ea typeface="Myriad Pro" charset="0"/>
                                  <a:cs typeface="Myriad Pro" charset="0"/>
                                </a:rPr>
                                <m:t>→(2,1)</m:t>
                              </m:r>
                            </m:lim>
                          </m:limLow>
                        </m:fName>
                        <m:e>
                          <m:sSup>
                            <m:sSupPr>
                              <m:ctrlPr>
                                <a:rPr lang="en-US" sz="2400" b="0" i="1" smtClean="0">
                                  <a:latin typeface="Cambria Math" panose="02040503050406030204" pitchFamily="18" charset="0"/>
                                  <a:ea typeface="Myriad Pro" charset="0"/>
                                  <a:cs typeface="Myriad Pro" charset="0"/>
                                </a:rPr>
                              </m:ctrlPr>
                            </m:sSupPr>
                            <m:e>
                              <m:r>
                                <a:rPr lang="en-US" sz="2400" b="0" i="1" smtClean="0">
                                  <a:latin typeface="Cambria Math" panose="02040503050406030204" pitchFamily="18" charset="0"/>
                                  <a:ea typeface="Myriad Pro" charset="0"/>
                                  <a:cs typeface="Myriad Pro" charset="0"/>
                                </a:rPr>
                                <m:t>𝑥</m:t>
                              </m:r>
                            </m:e>
                            <m:sup>
                              <m:r>
                                <a:rPr lang="en-US" sz="2400" b="0" i="1" smtClean="0">
                                  <a:latin typeface="Cambria Math" panose="02040503050406030204" pitchFamily="18" charset="0"/>
                                  <a:ea typeface="Myriad Pro" charset="0"/>
                                  <a:cs typeface="Myriad Pro" charset="0"/>
                                </a:rPr>
                                <m:t>2</m:t>
                              </m:r>
                            </m:sup>
                          </m:sSup>
                          <m:r>
                            <a:rPr lang="en-US" sz="2400" b="0" i="1" smtClean="0">
                              <a:latin typeface="Cambria Math" panose="02040503050406030204" pitchFamily="18" charset="0"/>
                              <a:ea typeface="Myriad Pro" charset="0"/>
                              <a:cs typeface="Myriad Pro" charset="0"/>
                            </a:rPr>
                            <m:t>𝑦</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𝑦</m:t>
                          </m:r>
                          <m:r>
                            <a:rPr lang="en-US" sz="2400" b="0" i="1" smtClean="0">
                              <a:latin typeface="Cambria Math" panose="02040503050406030204" pitchFamily="18" charset="0"/>
                              <a:ea typeface="Myriad Pro" charset="0"/>
                              <a:cs typeface="Myriad Pro" charset="0"/>
                            </a:rPr>
                            <m:t>+5</m:t>
                          </m:r>
                          <m:sSup>
                            <m:sSupPr>
                              <m:ctrlPr>
                                <a:rPr lang="en-US" sz="2400" b="0" i="1" smtClean="0">
                                  <a:latin typeface="Cambria Math" panose="02040503050406030204" pitchFamily="18" charset="0"/>
                                  <a:ea typeface="Myriad Pro" charset="0"/>
                                  <a:cs typeface="Myriad Pro" charset="0"/>
                                </a:rPr>
                              </m:ctrlPr>
                            </m:sSupPr>
                            <m:e>
                              <m:r>
                                <a:rPr lang="en-US" sz="2400" b="0" i="1" smtClean="0">
                                  <a:latin typeface="Cambria Math" panose="02040503050406030204" pitchFamily="18" charset="0"/>
                                  <a:ea typeface="Myriad Pro" charset="0"/>
                                  <a:cs typeface="Myriad Pro" charset="0"/>
                                </a:rPr>
                                <m:t>𝑦</m:t>
                              </m:r>
                            </m:e>
                            <m:sup>
                              <m:r>
                                <a:rPr lang="en-US" sz="2400" b="0" i="1" smtClean="0">
                                  <a:latin typeface="Cambria Math" panose="02040503050406030204" pitchFamily="18" charset="0"/>
                                  <a:ea typeface="Myriad Pro" charset="0"/>
                                  <a:cs typeface="Myriad Pro" charset="0"/>
                                </a:rPr>
                                <m:t>5</m:t>
                              </m:r>
                            </m:sup>
                          </m:sSup>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m:t>
                          </m:r>
                          <m:sSup>
                            <m:sSupPr>
                              <m:ctrlPr>
                                <a:rPr lang="en-US" sz="2400" b="0" i="1" smtClean="0">
                                  <a:latin typeface="Cambria Math" panose="02040503050406030204" pitchFamily="18" charset="0"/>
                                  <a:ea typeface="Myriad Pro" charset="0"/>
                                  <a:cs typeface="Myriad Pro" charset="0"/>
                                </a:rPr>
                              </m:ctrlPr>
                            </m:sSupPr>
                            <m:e>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m:t>
                                  </m:r>
                                  <m:f>
                                    <m:fPr>
                                      <m:ctrlPr>
                                        <a:rPr lang="en-US" sz="2400" b="0" i="1" smtClean="0">
                                          <a:latin typeface="Cambria Math" panose="02040503050406030204" pitchFamily="18" charset="0"/>
                                          <a:ea typeface="Myriad Pro" charset="0"/>
                                          <a:cs typeface="Myriad Pro" charset="0"/>
                                        </a:rPr>
                                      </m:ctrlPr>
                                    </m:fPr>
                                    <m:num>
                                      <m:r>
                                        <a:rPr lang="en-US" sz="2400" b="0" i="1" smtClean="0">
                                          <a:latin typeface="Cambria Math" panose="02040503050406030204" pitchFamily="18" charset="0"/>
                                          <a:ea typeface="Myriad Pro" charset="0"/>
                                          <a:cs typeface="Myriad Pro" charset="0"/>
                                        </a:rPr>
                                        <m:t>𝑦</m:t>
                                      </m:r>
                                    </m:num>
                                    <m:den>
                                      <m:r>
                                        <a:rPr lang="en-US" sz="2400" b="0" i="1" smtClean="0">
                                          <a:latin typeface="Cambria Math" panose="02040503050406030204" pitchFamily="18" charset="0"/>
                                          <a:ea typeface="Myriad Pro" charset="0"/>
                                          <a:cs typeface="Myriad Pro" charset="0"/>
                                        </a:rPr>
                                        <m:t>2</m:t>
                                      </m:r>
                                    </m:den>
                                  </m:f>
                                </m:e>
                              </m:d>
                            </m:e>
                            <m:sup>
                              <m:r>
                                <a:rPr lang="en-US" sz="2400" b="0" i="1" smtClean="0">
                                  <a:latin typeface="Cambria Math" panose="02040503050406030204" pitchFamily="18" charset="0"/>
                                  <a:ea typeface="Myriad Pro" charset="0"/>
                                  <a:cs typeface="Myriad Pro" charset="0"/>
                                </a:rPr>
                                <m:t>2</m:t>
                              </m:r>
                            </m:sup>
                          </m:sSup>
                        </m:e>
                      </m:func>
                    </m:oMath>
                  </m:oMathPara>
                </a14:m>
                <a:endParaRPr lang="en-US" sz="2400" b="0" dirty="0">
                  <a:ea typeface="Myriad Pro" charset="0"/>
                  <a:cs typeface="Myriad Pro" charset="0"/>
                </a:endParaRPr>
              </a:p>
              <a:p>
                <a:pPr marL="0" indent="0">
                  <a:lnSpc>
                    <a:spcPts val="2700"/>
                  </a:lnSpc>
                  <a:spcBef>
                    <a:spcPts val="0"/>
                  </a:spcBef>
                  <a:spcAft>
                    <a:spcPts val="900"/>
                  </a:spcAft>
                  <a:buNone/>
                </a:pPr>
                <a:endParaRPr lang="en-US" sz="2400" dirty="0">
                  <a:ea typeface="Myriad Pro" charset="0"/>
                  <a:cs typeface="Myriad Pro" charset="0"/>
                </a:endParaRPr>
              </a:p>
            </p:txBody>
          </p:sp>
        </mc:Choice>
        <mc:Fallback xmlns="">
          <p:sp>
            <p:nvSpPr>
              <p:cNvPr id="8" name="Содержимое 2">
                <a:extLst>
                  <a:ext uri="{FF2B5EF4-FFF2-40B4-BE49-F238E27FC236}">
                    <a16:creationId xmlns:a16="http://schemas.microsoft.com/office/drawing/2014/main" id="{E7A7D8C4-15E3-294F-9296-5F8B048419F2}"/>
                  </a:ext>
                </a:extLst>
              </p:cNvPr>
              <p:cNvSpPr txBox="1">
                <a:spLocks noRot="1" noChangeAspect="1" noMove="1" noResize="1" noEditPoints="1" noAdjustHandles="1" noChangeArrowheads="1" noChangeShapeType="1" noTextEdit="1"/>
              </p:cNvSpPr>
              <p:nvPr/>
            </p:nvSpPr>
            <p:spPr>
              <a:xfrm>
                <a:off x="161764" y="2431824"/>
                <a:ext cx="8820472" cy="1789264"/>
              </a:xfrm>
              <a:prstGeom prst="rect">
                <a:avLst/>
              </a:prstGeom>
              <a:blipFill>
                <a:blip r:embed="rId2"/>
                <a:stretch>
                  <a:fillRect l="-1007" t="-3521"/>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32928759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a:xfrm>
            <a:off x="2515335" y="2857500"/>
            <a:ext cx="4113330" cy="1143000"/>
          </a:xfrm>
        </p:spPr>
        <p:txBody>
          <a:bodyPr>
            <a:noAutofit/>
          </a:bodyPr>
          <a:lstStyle/>
          <a:p>
            <a:pPr algn="l"/>
            <a:r>
              <a:rPr lang="en-US" sz="3200" b="1" dirty="0">
                <a:solidFill>
                  <a:schemeClr val="accent1">
                    <a:lumMod val="75000"/>
                  </a:schemeClr>
                </a:solidFill>
              </a:rPr>
              <a:t>Multivariate limits: examples</a:t>
            </a:r>
          </a:p>
        </p:txBody>
      </p:sp>
    </p:spTree>
    <p:extLst>
      <p:ext uri="{BB962C8B-B14F-4D97-AF65-F5344CB8AC3E}">
        <p14:creationId xmlns:p14="http://schemas.microsoft.com/office/powerpoint/2010/main" val="24843681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Multivariate functions: limits</a:t>
            </a:r>
            <a:endParaRPr lang="ru-RU" sz="3200" b="1" dirty="0">
              <a:solidFill>
                <a:schemeClr val="accent1">
                  <a:lumMod val="75000"/>
                </a:schemeClr>
              </a:solidFill>
              <a:latin typeface="+mn-lt"/>
              <a:cs typeface="Times New Roman" pitchFamily="18" charset="0"/>
            </a:endParaRPr>
          </a:p>
        </p:txBody>
      </p:sp>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789264"/>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Basic ideas to calculate multivariate limits:</a:t>
            </a:r>
          </a:p>
          <a:p>
            <a:pPr>
              <a:lnSpc>
                <a:spcPts val="2700"/>
              </a:lnSpc>
              <a:spcBef>
                <a:spcPts val="0"/>
              </a:spcBef>
              <a:spcAft>
                <a:spcPts val="900"/>
              </a:spcAft>
            </a:pPr>
            <a:r>
              <a:rPr lang="en-US" sz="2400" dirty="0">
                <a:ea typeface="Myriad Pro" charset="0"/>
                <a:cs typeface="Myriad Pro" charset="0"/>
              </a:rPr>
              <a:t>to prove its absence: find a pair of approaches with different limits;</a:t>
            </a:r>
          </a:p>
          <a:p>
            <a:pPr>
              <a:lnSpc>
                <a:spcPts val="2700"/>
              </a:lnSpc>
              <a:spcBef>
                <a:spcPts val="0"/>
              </a:spcBef>
              <a:spcAft>
                <a:spcPts val="900"/>
              </a:spcAft>
            </a:pPr>
            <a:r>
              <a:rPr lang="en-US" sz="2400" dirty="0">
                <a:ea typeface="Myriad Pro" charset="0"/>
                <a:cs typeface="Myriad Pro" charset="0"/>
              </a:rPr>
              <a:t>to calculate it: try to use only functions of single variables</a:t>
            </a:r>
          </a:p>
        </p:txBody>
      </p:sp>
      <mc:AlternateContent xmlns:mc="http://schemas.openxmlformats.org/markup-compatibility/2006" xmlns:a14="http://schemas.microsoft.com/office/drawing/2010/main">
        <mc:Choice Requires="a14">
          <p:sp>
            <p:nvSpPr>
              <p:cNvPr id="8" name="Содержимое 2">
                <a:extLst>
                  <a:ext uri="{FF2B5EF4-FFF2-40B4-BE49-F238E27FC236}">
                    <a16:creationId xmlns:a16="http://schemas.microsoft.com/office/drawing/2014/main" id="{E7A7D8C4-15E3-294F-9296-5F8B048419F2}"/>
                  </a:ext>
                </a:extLst>
              </p:cNvPr>
              <p:cNvSpPr txBox="1">
                <a:spLocks/>
              </p:cNvSpPr>
              <p:nvPr/>
            </p:nvSpPr>
            <p:spPr>
              <a:xfrm>
                <a:off x="161764" y="2431824"/>
                <a:ext cx="8820472" cy="1789264"/>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b="1" dirty="0">
                    <a:solidFill>
                      <a:schemeClr val="accent3">
                        <a:lumMod val="75000"/>
                      </a:schemeClr>
                    </a:solidFill>
                    <a:ea typeface="Myriad Pro" charset="0"/>
                    <a:cs typeface="Myriad Pro" charset="0"/>
                  </a:rPr>
                  <a:t>Example</a:t>
                </a:r>
                <a:r>
                  <a:rPr lang="en-US" sz="2400" dirty="0">
                    <a:ea typeface="Myriad Pro" charset="0"/>
                    <a:cs typeface="Myriad Pro" charset="0"/>
                  </a:rPr>
                  <a:t>: </a:t>
                </a:r>
                <a:endParaRPr lang="en-US" sz="2400" b="0" i="1" dirty="0">
                  <a:ea typeface="Myriad Pro" charset="0"/>
                  <a:cs typeface="Myriad Pro" charset="0"/>
                </a:endParaRPr>
              </a:p>
              <a:p>
                <a:pPr marL="0" indent="0">
                  <a:lnSpc>
                    <a:spcPts val="2700"/>
                  </a:lnSpc>
                  <a:spcBef>
                    <a:spcPts val="0"/>
                  </a:spcBef>
                  <a:spcAft>
                    <a:spcPts val="900"/>
                  </a:spcAft>
                  <a:buNone/>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ea typeface="Myriad Pro" charset="0"/>
                              <a:cs typeface="Myriad Pro" charset="0"/>
                            </a:rPr>
                          </m:ctrlPr>
                        </m:funcPr>
                        <m:fName>
                          <m:limLow>
                            <m:limLowPr>
                              <m:ctrlPr>
                                <a:rPr lang="en-US" sz="2400" b="0" i="1" smtClean="0">
                                  <a:latin typeface="Cambria Math" panose="02040503050406030204" pitchFamily="18" charset="0"/>
                                  <a:ea typeface="Myriad Pro" charset="0"/>
                                  <a:cs typeface="Myriad Pro" charset="0"/>
                                </a:rPr>
                              </m:ctrlPr>
                            </m:limLowPr>
                            <m:e>
                              <m:r>
                                <m:rPr>
                                  <m:sty m:val="p"/>
                                </m:rPr>
                                <a:rPr lang="en-US" sz="2400" b="0" i="0" smtClean="0">
                                  <a:latin typeface="Cambria Math" panose="02040503050406030204" pitchFamily="18" charset="0"/>
                                  <a:ea typeface="Myriad Pro" charset="0"/>
                                  <a:cs typeface="Myriad Pro" charset="0"/>
                                </a:rPr>
                                <m:t>lim</m:t>
                              </m:r>
                            </m:e>
                            <m:lim>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𝑦</m:t>
                                  </m:r>
                                </m:e>
                              </m:d>
                              <m:r>
                                <a:rPr lang="en-US" sz="2400" b="0" i="1" smtClean="0">
                                  <a:latin typeface="Cambria Math" panose="02040503050406030204" pitchFamily="18" charset="0"/>
                                  <a:ea typeface="Myriad Pro" charset="0"/>
                                  <a:cs typeface="Myriad Pro" charset="0"/>
                                </a:rPr>
                                <m:t>→(0,</m:t>
                              </m:r>
                              <m:r>
                                <a:rPr lang="en-US" sz="2400" b="0" i="1" smtClean="0">
                                  <a:latin typeface="Cambria Math" panose="02040503050406030204" pitchFamily="18" charset="0"/>
                                  <a:ea typeface="Myriad Pro" charset="0"/>
                                  <a:cs typeface="Myriad Pro" charset="0"/>
                                </a:rPr>
                                <m:t>𝑎</m:t>
                              </m:r>
                              <m:r>
                                <a:rPr lang="en-US" sz="2400" b="0" i="1" smtClean="0">
                                  <a:latin typeface="Cambria Math" panose="02040503050406030204" pitchFamily="18" charset="0"/>
                                  <a:ea typeface="Myriad Pro" charset="0"/>
                                  <a:cs typeface="Myriad Pro" charset="0"/>
                                </a:rPr>
                                <m:t>)</m:t>
                              </m:r>
                            </m:lim>
                          </m:limLow>
                        </m:fName>
                        <m:e>
                          <m:f>
                            <m:fPr>
                              <m:ctrlPr>
                                <a:rPr lang="en-US" sz="2400" b="0" i="1" smtClean="0">
                                  <a:latin typeface="Cambria Math" panose="02040503050406030204" pitchFamily="18" charset="0"/>
                                  <a:ea typeface="Myriad Pro" charset="0"/>
                                  <a:cs typeface="Myriad Pro" charset="0"/>
                                </a:rPr>
                              </m:ctrlPr>
                            </m:fPr>
                            <m:num>
                              <m:func>
                                <m:funcPr>
                                  <m:ctrlPr>
                                    <a:rPr lang="en-US" sz="2400" b="0" i="1" smtClean="0">
                                      <a:latin typeface="Cambria Math" panose="02040503050406030204" pitchFamily="18" charset="0"/>
                                      <a:ea typeface="Myriad Pro" charset="0"/>
                                      <a:cs typeface="Myriad Pro" charset="0"/>
                                    </a:rPr>
                                  </m:ctrlPr>
                                </m:funcPr>
                                <m:fName>
                                  <m:r>
                                    <m:rPr>
                                      <m:sty m:val="p"/>
                                    </m:rPr>
                                    <a:rPr lang="en-US" sz="2400" b="0" i="0" smtClean="0">
                                      <a:latin typeface="Cambria Math" panose="02040503050406030204" pitchFamily="18" charset="0"/>
                                      <a:ea typeface="Myriad Pro" charset="0"/>
                                      <a:cs typeface="Myriad Pro" charset="0"/>
                                    </a:rPr>
                                    <m:t>sin</m:t>
                                  </m:r>
                                </m:fName>
                                <m:e>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𝑥𝑦</m:t>
                                      </m:r>
                                    </m:e>
                                  </m:d>
                                </m:e>
                              </m:func>
                            </m:num>
                            <m:den>
                              <m:r>
                                <a:rPr lang="en-US" sz="2400" b="0" i="1" smtClean="0">
                                  <a:latin typeface="Cambria Math" panose="02040503050406030204" pitchFamily="18" charset="0"/>
                                  <a:ea typeface="Myriad Pro" charset="0"/>
                                  <a:cs typeface="Myriad Pro" charset="0"/>
                                </a:rPr>
                                <m:t>𝑥</m:t>
                              </m:r>
                            </m:den>
                          </m:f>
                        </m:e>
                      </m:func>
                    </m:oMath>
                  </m:oMathPara>
                </a14:m>
                <a:endParaRPr lang="en-US" sz="2400" b="0" dirty="0">
                  <a:ea typeface="Myriad Pro" charset="0"/>
                  <a:cs typeface="Myriad Pro" charset="0"/>
                </a:endParaRPr>
              </a:p>
              <a:p>
                <a:pPr marL="0" indent="0">
                  <a:lnSpc>
                    <a:spcPts val="2700"/>
                  </a:lnSpc>
                  <a:spcBef>
                    <a:spcPts val="0"/>
                  </a:spcBef>
                  <a:spcAft>
                    <a:spcPts val="900"/>
                  </a:spcAft>
                  <a:buNone/>
                </a:pPr>
                <a:endParaRPr lang="en-US" sz="2400" dirty="0">
                  <a:ea typeface="Myriad Pro" charset="0"/>
                  <a:cs typeface="Myriad Pro" charset="0"/>
                </a:endParaRPr>
              </a:p>
            </p:txBody>
          </p:sp>
        </mc:Choice>
        <mc:Fallback xmlns="">
          <p:sp>
            <p:nvSpPr>
              <p:cNvPr id="8" name="Содержимое 2">
                <a:extLst>
                  <a:ext uri="{FF2B5EF4-FFF2-40B4-BE49-F238E27FC236}">
                    <a16:creationId xmlns:a16="http://schemas.microsoft.com/office/drawing/2014/main" id="{E7A7D8C4-15E3-294F-9296-5F8B048419F2}"/>
                  </a:ext>
                </a:extLst>
              </p:cNvPr>
              <p:cNvSpPr txBox="1">
                <a:spLocks noRot="1" noChangeAspect="1" noMove="1" noResize="1" noEditPoints="1" noAdjustHandles="1" noChangeArrowheads="1" noChangeShapeType="1" noTextEdit="1"/>
              </p:cNvSpPr>
              <p:nvPr/>
            </p:nvSpPr>
            <p:spPr>
              <a:xfrm>
                <a:off x="161764" y="2431824"/>
                <a:ext cx="8820472" cy="1789264"/>
              </a:xfrm>
              <a:prstGeom prst="rect">
                <a:avLst/>
              </a:prstGeom>
              <a:blipFill>
                <a:blip r:embed="rId2"/>
                <a:stretch>
                  <a:fillRect l="-1007" t="-3521"/>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30176962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Multivariate functions: limits</a:t>
            </a:r>
            <a:endParaRPr lang="ru-RU" sz="3200" b="1" dirty="0">
              <a:solidFill>
                <a:schemeClr val="accent1">
                  <a:lumMod val="75000"/>
                </a:schemeClr>
              </a:solidFill>
              <a:latin typeface="+mn-lt"/>
              <a:cs typeface="Times New Roman" pitchFamily="18" charset="0"/>
            </a:endParaRPr>
          </a:p>
        </p:txBody>
      </p:sp>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789264"/>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Basic ideas to calculate multivariate limits:</a:t>
            </a:r>
          </a:p>
          <a:p>
            <a:pPr>
              <a:lnSpc>
                <a:spcPts val="2700"/>
              </a:lnSpc>
              <a:spcBef>
                <a:spcPts val="0"/>
              </a:spcBef>
              <a:spcAft>
                <a:spcPts val="900"/>
              </a:spcAft>
            </a:pPr>
            <a:r>
              <a:rPr lang="en-US" sz="2400" dirty="0">
                <a:ea typeface="Myriad Pro" charset="0"/>
                <a:cs typeface="Myriad Pro" charset="0"/>
              </a:rPr>
              <a:t>to prove its absence: find a pair of approaches with different limits;</a:t>
            </a:r>
          </a:p>
          <a:p>
            <a:pPr>
              <a:lnSpc>
                <a:spcPts val="2700"/>
              </a:lnSpc>
              <a:spcBef>
                <a:spcPts val="0"/>
              </a:spcBef>
              <a:spcAft>
                <a:spcPts val="900"/>
              </a:spcAft>
            </a:pPr>
            <a:r>
              <a:rPr lang="en-US" sz="2400" dirty="0">
                <a:ea typeface="Myriad Pro" charset="0"/>
                <a:cs typeface="Myriad Pro" charset="0"/>
              </a:rPr>
              <a:t>to calculate it: try to use only functions of single variables</a:t>
            </a:r>
          </a:p>
        </p:txBody>
      </p:sp>
      <mc:AlternateContent xmlns:mc="http://schemas.openxmlformats.org/markup-compatibility/2006" xmlns:a14="http://schemas.microsoft.com/office/drawing/2010/main">
        <mc:Choice Requires="a14">
          <p:sp>
            <p:nvSpPr>
              <p:cNvPr id="8" name="Содержимое 2">
                <a:extLst>
                  <a:ext uri="{FF2B5EF4-FFF2-40B4-BE49-F238E27FC236}">
                    <a16:creationId xmlns:a16="http://schemas.microsoft.com/office/drawing/2014/main" id="{E7A7D8C4-15E3-294F-9296-5F8B048419F2}"/>
                  </a:ext>
                </a:extLst>
              </p:cNvPr>
              <p:cNvSpPr txBox="1">
                <a:spLocks/>
              </p:cNvSpPr>
              <p:nvPr/>
            </p:nvSpPr>
            <p:spPr>
              <a:xfrm>
                <a:off x="161764" y="2431824"/>
                <a:ext cx="8820472" cy="1789264"/>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b="1" dirty="0">
                    <a:solidFill>
                      <a:schemeClr val="accent3">
                        <a:lumMod val="75000"/>
                      </a:schemeClr>
                    </a:solidFill>
                    <a:ea typeface="Myriad Pro" charset="0"/>
                    <a:cs typeface="Myriad Pro" charset="0"/>
                  </a:rPr>
                  <a:t>Example</a:t>
                </a:r>
                <a:r>
                  <a:rPr lang="en-US" sz="2400" dirty="0">
                    <a:ea typeface="Myriad Pro" charset="0"/>
                    <a:cs typeface="Myriad Pro" charset="0"/>
                  </a:rPr>
                  <a:t>: </a:t>
                </a:r>
                <a:endParaRPr lang="en-US" sz="2400" b="0" i="1" dirty="0">
                  <a:ea typeface="Myriad Pro" charset="0"/>
                  <a:cs typeface="Myriad Pro" charset="0"/>
                </a:endParaRPr>
              </a:p>
              <a:p>
                <a:pPr marL="0" indent="0">
                  <a:lnSpc>
                    <a:spcPts val="2700"/>
                  </a:lnSpc>
                  <a:spcBef>
                    <a:spcPts val="0"/>
                  </a:spcBef>
                  <a:spcAft>
                    <a:spcPts val="900"/>
                  </a:spcAft>
                  <a:buNone/>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ea typeface="Myriad Pro" charset="0"/>
                              <a:cs typeface="Myriad Pro" charset="0"/>
                            </a:rPr>
                          </m:ctrlPr>
                        </m:funcPr>
                        <m:fName>
                          <m:limLow>
                            <m:limLowPr>
                              <m:ctrlPr>
                                <a:rPr lang="en-US" sz="2400" b="0" i="1" smtClean="0">
                                  <a:latin typeface="Cambria Math" panose="02040503050406030204" pitchFamily="18" charset="0"/>
                                  <a:ea typeface="Myriad Pro" charset="0"/>
                                  <a:cs typeface="Myriad Pro" charset="0"/>
                                </a:rPr>
                              </m:ctrlPr>
                            </m:limLowPr>
                            <m:e>
                              <m:r>
                                <m:rPr>
                                  <m:sty m:val="p"/>
                                </m:rPr>
                                <a:rPr lang="en-US" sz="2400" b="0" i="0" smtClean="0">
                                  <a:latin typeface="Cambria Math" panose="02040503050406030204" pitchFamily="18" charset="0"/>
                                  <a:ea typeface="Myriad Pro" charset="0"/>
                                  <a:cs typeface="Myriad Pro" charset="0"/>
                                </a:rPr>
                                <m:t>lim</m:t>
                              </m:r>
                            </m:e>
                            <m:lim>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𝑦</m:t>
                                  </m:r>
                                </m:e>
                              </m:d>
                              <m:r>
                                <a:rPr lang="en-US" sz="2400" b="0" i="1" smtClean="0">
                                  <a:latin typeface="Cambria Math" panose="02040503050406030204" pitchFamily="18" charset="0"/>
                                  <a:ea typeface="Myriad Pro" charset="0"/>
                                  <a:cs typeface="Myriad Pro" charset="0"/>
                                </a:rPr>
                                <m:t>→(0,</m:t>
                              </m:r>
                              <m:r>
                                <a:rPr lang="en-US" sz="2400" b="0" i="1" smtClean="0">
                                  <a:latin typeface="Cambria Math" panose="02040503050406030204" pitchFamily="18" charset="0"/>
                                  <a:ea typeface="Myriad Pro" charset="0"/>
                                  <a:cs typeface="Myriad Pro" charset="0"/>
                                </a:rPr>
                                <m:t>𝑎</m:t>
                              </m:r>
                              <m:r>
                                <a:rPr lang="en-US" sz="2400" b="0" i="1" smtClean="0">
                                  <a:latin typeface="Cambria Math" panose="02040503050406030204" pitchFamily="18" charset="0"/>
                                  <a:ea typeface="Myriad Pro" charset="0"/>
                                  <a:cs typeface="Myriad Pro" charset="0"/>
                                </a:rPr>
                                <m:t>)</m:t>
                              </m:r>
                            </m:lim>
                          </m:limLow>
                        </m:fName>
                        <m:e>
                          <m:f>
                            <m:fPr>
                              <m:ctrlPr>
                                <a:rPr lang="en-US" sz="2400" b="0" i="1" smtClean="0">
                                  <a:latin typeface="Cambria Math" panose="02040503050406030204" pitchFamily="18" charset="0"/>
                                  <a:ea typeface="Myriad Pro" charset="0"/>
                                  <a:cs typeface="Myriad Pro" charset="0"/>
                                </a:rPr>
                              </m:ctrlPr>
                            </m:fPr>
                            <m:num>
                              <m:func>
                                <m:funcPr>
                                  <m:ctrlPr>
                                    <a:rPr lang="en-US" sz="2400" b="0" i="1" smtClean="0">
                                      <a:latin typeface="Cambria Math" panose="02040503050406030204" pitchFamily="18" charset="0"/>
                                      <a:ea typeface="Myriad Pro" charset="0"/>
                                      <a:cs typeface="Myriad Pro" charset="0"/>
                                    </a:rPr>
                                  </m:ctrlPr>
                                </m:funcPr>
                                <m:fName>
                                  <m:r>
                                    <m:rPr>
                                      <m:sty m:val="p"/>
                                    </m:rPr>
                                    <a:rPr lang="en-US" sz="2400" b="0" i="0" smtClean="0">
                                      <a:latin typeface="Cambria Math" panose="02040503050406030204" pitchFamily="18" charset="0"/>
                                      <a:ea typeface="Myriad Pro" charset="0"/>
                                      <a:cs typeface="Myriad Pro" charset="0"/>
                                    </a:rPr>
                                    <m:t>sin</m:t>
                                  </m:r>
                                </m:fName>
                                <m:e>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𝑥𝑦</m:t>
                                      </m:r>
                                    </m:e>
                                  </m:d>
                                </m:e>
                              </m:func>
                            </m:num>
                            <m:den>
                              <m:r>
                                <a:rPr lang="en-US" sz="2400" b="0" i="1" smtClean="0">
                                  <a:latin typeface="Cambria Math" panose="02040503050406030204" pitchFamily="18" charset="0"/>
                                  <a:ea typeface="Myriad Pro" charset="0"/>
                                  <a:cs typeface="Myriad Pro" charset="0"/>
                                </a:rPr>
                                <m:t>𝑥</m:t>
                              </m:r>
                            </m:den>
                          </m:f>
                        </m:e>
                      </m:func>
                    </m:oMath>
                  </m:oMathPara>
                </a14:m>
                <a:endParaRPr lang="en-US" sz="2400" b="0" dirty="0">
                  <a:ea typeface="Myriad Pro" charset="0"/>
                  <a:cs typeface="Myriad Pro" charset="0"/>
                </a:endParaRPr>
              </a:p>
              <a:p>
                <a:pPr marL="0" indent="0">
                  <a:lnSpc>
                    <a:spcPts val="2700"/>
                  </a:lnSpc>
                  <a:spcBef>
                    <a:spcPts val="0"/>
                  </a:spcBef>
                  <a:spcAft>
                    <a:spcPts val="900"/>
                  </a:spcAft>
                  <a:buNone/>
                </a:pPr>
                <a:endParaRPr lang="en-US" sz="2400" dirty="0">
                  <a:ea typeface="Myriad Pro" charset="0"/>
                  <a:cs typeface="Myriad Pro" charset="0"/>
                </a:endParaRPr>
              </a:p>
            </p:txBody>
          </p:sp>
        </mc:Choice>
        <mc:Fallback xmlns="">
          <p:sp>
            <p:nvSpPr>
              <p:cNvPr id="8" name="Содержимое 2">
                <a:extLst>
                  <a:ext uri="{FF2B5EF4-FFF2-40B4-BE49-F238E27FC236}">
                    <a16:creationId xmlns:a16="http://schemas.microsoft.com/office/drawing/2014/main" id="{E7A7D8C4-15E3-294F-9296-5F8B048419F2}"/>
                  </a:ext>
                </a:extLst>
              </p:cNvPr>
              <p:cNvSpPr txBox="1">
                <a:spLocks noRot="1" noChangeAspect="1" noMove="1" noResize="1" noEditPoints="1" noAdjustHandles="1" noChangeArrowheads="1" noChangeShapeType="1" noTextEdit="1"/>
              </p:cNvSpPr>
              <p:nvPr/>
            </p:nvSpPr>
            <p:spPr>
              <a:xfrm>
                <a:off x="161764" y="2431824"/>
                <a:ext cx="8820472" cy="1789264"/>
              </a:xfrm>
              <a:prstGeom prst="rect">
                <a:avLst/>
              </a:prstGeom>
              <a:blipFill>
                <a:blip r:embed="rId2"/>
                <a:stretch>
                  <a:fillRect l="-1007" t="-3521"/>
                </a:stretch>
              </a:blipFill>
              <a:ln>
                <a:noFill/>
              </a:ln>
            </p:spPr>
            <p:txBody>
              <a:bodyPr/>
              <a:lstStyle/>
              <a:p>
                <a:r>
                  <a:rPr lang="ru-RU">
                    <a:noFill/>
                  </a:rPr>
                  <a:t> </a:t>
                </a:r>
              </a:p>
            </p:txBody>
          </p:sp>
        </mc:Fallback>
      </mc:AlternateContent>
      <p:pic>
        <p:nvPicPr>
          <p:cNvPr id="10" name="Рисунок 9">
            <a:extLst>
              <a:ext uri="{FF2B5EF4-FFF2-40B4-BE49-F238E27FC236}">
                <a16:creationId xmlns:a16="http://schemas.microsoft.com/office/drawing/2014/main" id="{ECD5C605-0FDC-484E-AFB4-443F5649135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349896" y="3454553"/>
            <a:ext cx="6444208" cy="3102397"/>
          </a:xfrm>
          <a:prstGeom prst="rect">
            <a:avLst/>
          </a:prstGeom>
        </p:spPr>
      </p:pic>
    </p:spTree>
    <p:extLst>
      <p:ext uri="{BB962C8B-B14F-4D97-AF65-F5344CB8AC3E}">
        <p14:creationId xmlns:p14="http://schemas.microsoft.com/office/powerpoint/2010/main" val="26271450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Multivariate functions: limits</a:t>
            </a:r>
            <a:endParaRPr lang="ru-RU" sz="3200" b="1" dirty="0">
              <a:solidFill>
                <a:schemeClr val="accent1">
                  <a:lumMod val="75000"/>
                </a:schemeClr>
              </a:solidFill>
              <a:latin typeface="+mn-lt"/>
              <a:cs typeface="Times New Roman" pitchFamily="18" charset="0"/>
            </a:endParaRPr>
          </a:p>
        </p:txBody>
      </p:sp>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789264"/>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Basic ideas to calculate multivariate limits:</a:t>
            </a:r>
          </a:p>
          <a:p>
            <a:pPr>
              <a:lnSpc>
                <a:spcPts val="2700"/>
              </a:lnSpc>
              <a:spcBef>
                <a:spcPts val="0"/>
              </a:spcBef>
              <a:spcAft>
                <a:spcPts val="900"/>
              </a:spcAft>
            </a:pPr>
            <a:r>
              <a:rPr lang="en-US" sz="2400" dirty="0">
                <a:ea typeface="Myriad Pro" charset="0"/>
                <a:cs typeface="Myriad Pro" charset="0"/>
              </a:rPr>
              <a:t>to prove its absence: find a pair of approaches with different limits;</a:t>
            </a:r>
          </a:p>
          <a:p>
            <a:pPr>
              <a:lnSpc>
                <a:spcPts val="2700"/>
              </a:lnSpc>
              <a:spcBef>
                <a:spcPts val="0"/>
              </a:spcBef>
              <a:spcAft>
                <a:spcPts val="900"/>
              </a:spcAft>
            </a:pPr>
            <a:r>
              <a:rPr lang="en-US" sz="2400" dirty="0">
                <a:ea typeface="Myriad Pro" charset="0"/>
                <a:cs typeface="Myriad Pro" charset="0"/>
              </a:rPr>
              <a:t>to calculate it: try to use only functions of single variables</a:t>
            </a:r>
          </a:p>
        </p:txBody>
      </p:sp>
      <mc:AlternateContent xmlns:mc="http://schemas.openxmlformats.org/markup-compatibility/2006" xmlns:a14="http://schemas.microsoft.com/office/drawing/2010/main">
        <mc:Choice Requires="a14">
          <p:sp>
            <p:nvSpPr>
              <p:cNvPr id="8" name="Содержимое 2">
                <a:extLst>
                  <a:ext uri="{FF2B5EF4-FFF2-40B4-BE49-F238E27FC236}">
                    <a16:creationId xmlns:a16="http://schemas.microsoft.com/office/drawing/2014/main" id="{E7A7D8C4-15E3-294F-9296-5F8B048419F2}"/>
                  </a:ext>
                </a:extLst>
              </p:cNvPr>
              <p:cNvSpPr txBox="1">
                <a:spLocks/>
              </p:cNvSpPr>
              <p:nvPr/>
            </p:nvSpPr>
            <p:spPr>
              <a:xfrm>
                <a:off x="161764" y="2431824"/>
                <a:ext cx="8820472" cy="1789264"/>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b="1" dirty="0">
                    <a:solidFill>
                      <a:schemeClr val="accent3">
                        <a:lumMod val="75000"/>
                      </a:schemeClr>
                    </a:solidFill>
                    <a:ea typeface="Myriad Pro" charset="0"/>
                    <a:cs typeface="Myriad Pro" charset="0"/>
                  </a:rPr>
                  <a:t>Example</a:t>
                </a:r>
                <a:r>
                  <a:rPr lang="en-US" sz="2400" dirty="0">
                    <a:ea typeface="Myriad Pro" charset="0"/>
                    <a:cs typeface="Myriad Pro" charset="0"/>
                  </a:rPr>
                  <a:t>: </a:t>
                </a:r>
                <a:endParaRPr lang="en-US" sz="2400" b="0" i="1" dirty="0">
                  <a:ea typeface="Myriad Pro" charset="0"/>
                  <a:cs typeface="Myriad Pro" charset="0"/>
                </a:endParaRPr>
              </a:p>
              <a:p>
                <a:pPr marL="0" indent="0">
                  <a:lnSpc>
                    <a:spcPts val="2700"/>
                  </a:lnSpc>
                  <a:spcBef>
                    <a:spcPts val="0"/>
                  </a:spcBef>
                  <a:spcAft>
                    <a:spcPts val="900"/>
                  </a:spcAft>
                  <a:buNone/>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ea typeface="Myriad Pro" charset="0"/>
                              <a:cs typeface="Myriad Pro" charset="0"/>
                            </a:rPr>
                          </m:ctrlPr>
                        </m:funcPr>
                        <m:fName>
                          <m:limLow>
                            <m:limLowPr>
                              <m:ctrlPr>
                                <a:rPr lang="en-US" sz="2400" b="0" i="1" smtClean="0">
                                  <a:latin typeface="Cambria Math" panose="02040503050406030204" pitchFamily="18" charset="0"/>
                                  <a:ea typeface="Myriad Pro" charset="0"/>
                                  <a:cs typeface="Myriad Pro" charset="0"/>
                                </a:rPr>
                              </m:ctrlPr>
                            </m:limLowPr>
                            <m:e>
                              <m:r>
                                <m:rPr>
                                  <m:sty m:val="p"/>
                                </m:rPr>
                                <a:rPr lang="en-US" sz="2400" b="0" i="0" smtClean="0">
                                  <a:latin typeface="Cambria Math" panose="02040503050406030204" pitchFamily="18" charset="0"/>
                                  <a:ea typeface="Myriad Pro" charset="0"/>
                                  <a:cs typeface="Myriad Pro" charset="0"/>
                                </a:rPr>
                                <m:t>lim</m:t>
                              </m:r>
                            </m:e>
                            <m:lim>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𝑦</m:t>
                                  </m:r>
                                </m:e>
                              </m:d>
                              <m:r>
                                <a:rPr lang="en-US" sz="2400" b="0" i="1" smtClean="0">
                                  <a:latin typeface="Cambria Math" panose="02040503050406030204" pitchFamily="18" charset="0"/>
                                  <a:ea typeface="Myriad Pro" charset="0"/>
                                  <a:cs typeface="Myriad Pro" charset="0"/>
                                </a:rPr>
                                <m:t>→(0,0)</m:t>
                              </m:r>
                            </m:lim>
                          </m:limLow>
                        </m:fName>
                        <m:e>
                          <m:f>
                            <m:fPr>
                              <m:ctrlPr>
                                <a:rPr lang="en-US" sz="2400" b="0" i="1" smtClean="0">
                                  <a:latin typeface="Cambria Math" panose="02040503050406030204" pitchFamily="18" charset="0"/>
                                  <a:ea typeface="Myriad Pro" charset="0"/>
                                  <a:cs typeface="Myriad Pro" charset="0"/>
                                </a:rPr>
                              </m:ctrlPr>
                            </m:fPr>
                            <m:num>
                              <m:r>
                                <a:rPr lang="en-US" sz="2400" b="0" i="1" smtClean="0">
                                  <a:latin typeface="Cambria Math" panose="02040503050406030204" pitchFamily="18" charset="0"/>
                                  <a:ea typeface="Myriad Pro" charset="0"/>
                                  <a:cs typeface="Myriad Pro" charset="0"/>
                                </a:rPr>
                                <m:t>𝑥𝑦</m:t>
                              </m:r>
                            </m:num>
                            <m:den>
                              <m:sSup>
                                <m:sSupPr>
                                  <m:ctrlPr>
                                    <a:rPr lang="en-US" sz="2400" b="0" i="1" smtClean="0">
                                      <a:latin typeface="Cambria Math" panose="02040503050406030204" pitchFamily="18" charset="0"/>
                                      <a:ea typeface="Myriad Pro" charset="0"/>
                                      <a:cs typeface="Myriad Pro" charset="0"/>
                                    </a:rPr>
                                  </m:ctrlPr>
                                </m:sSupPr>
                                <m:e>
                                  <m:r>
                                    <a:rPr lang="en-US" sz="2400" b="0" i="1" smtClean="0">
                                      <a:latin typeface="Cambria Math" panose="02040503050406030204" pitchFamily="18" charset="0"/>
                                      <a:ea typeface="Myriad Pro" charset="0"/>
                                      <a:cs typeface="Myriad Pro" charset="0"/>
                                    </a:rPr>
                                    <m:t>𝑥</m:t>
                                  </m:r>
                                </m:e>
                                <m:sup>
                                  <m:r>
                                    <a:rPr lang="en-US" sz="2400" b="0" i="1" smtClean="0">
                                      <a:latin typeface="Cambria Math" panose="02040503050406030204" pitchFamily="18" charset="0"/>
                                      <a:ea typeface="Myriad Pro" charset="0"/>
                                      <a:cs typeface="Myriad Pro" charset="0"/>
                                    </a:rPr>
                                    <m:t>2</m:t>
                                  </m:r>
                                </m:sup>
                              </m:sSup>
                              <m:r>
                                <a:rPr lang="en-US" sz="2400" b="0" i="1" smtClean="0">
                                  <a:latin typeface="Cambria Math" panose="02040503050406030204" pitchFamily="18" charset="0"/>
                                  <a:ea typeface="Myriad Pro" charset="0"/>
                                  <a:cs typeface="Myriad Pro" charset="0"/>
                                </a:rPr>
                                <m:t>+</m:t>
                              </m:r>
                              <m:sSup>
                                <m:sSupPr>
                                  <m:ctrlPr>
                                    <a:rPr lang="en-US" sz="2400" b="0" i="1" smtClean="0">
                                      <a:latin typeface="Cambria Math" panose="02040503050406030204" pitchFamily="18" charset="0"/>
                                      <a:ea typeface="Myriad Pro" charset="0"/>
                                      <a:cs typeface="Myriad Pro" charset="0"/>
                                    </a:rPr>
                                  </m:ctrlPr>
                                </m:sSupPr>
                                <m:e>
                                  <m:r>
                                    <a:rPr lang="en-US" sz="2400" b="0" i="1" smtClean="0">
                                      <a:latin typeface="Cambria Math" panose="02040503050406030204" pitchFamily="18" charset="0"/>
                                      <a:ea typeface="Myriad Pro" charset="0"/>
                                      <a:cs typeface="Myriad Pro" charset="0"/>
                                    </a:rPr>
                                    <m:t>𝑦</m:t>
                                  </m:r>
                                </m:e>
                                <m:sup>
                                  <m:r>
                                    <a:rPr lang="en-US" sz="2400" b="0" i="1" smtClean="0">
                                      <a:latin typeface="Cambria Math" panose="02040503050406030204" pitchFamily="18" charset="0"/>
                                      <a:ea typeface="Myriad Pro" charset="0"/>
                                      <a:cs typeface="Myriad Pro" charset="0"/>
                                    </a:rPr>
                                    <m:t>2</m:t>
                                  </m:r>
                                </m:sup>
                              </m:sSup>
                            </m:den>
                          </m:f>
                        </m:e>
                      </m:func>
                    </m:oMath>
                  </m:oMathPara>
                </a14:m>
                <a:endParaRPr lang="en-US" sz="2400" b="0" dirty="0">
                  <a:ea typeface="Myriad Pro" charset="0"/>
                  <a:cs typeface="Myriad Pro" charset="0"/>
                </a:endParaRPr>
              </a:p>
              <a:p>
                <a:pPr marL="0" indent="0">
                  <a:lnSpc>
                    <a:spcPts val="2700"/>
                  </a:lnSpc>
                  <a:spcBef>
                    <a:spcPts val="0"/>
                  </a:spcBef>
                  <a:spcAft>
                    <a:spcPts val="900"/>
                  </a:spcAft>
                  <a:buNone/>
                </a:pPr>
                <a:endParaRPr lang="en-US" sz="2400" dirty="0">
                  <a:ea typeface="Myriad Pro" charset="0"/>
                  <a:cs typeface="Myriad Pro" charset="0"/>
                </a:endParaRPr>
              </a:p>
            </p:txBody>
          </p:sp>
        </mc:Choice>
        <mc:Fallback xmlns="">
          <p:sp>
            <p:nvSpPr>
              <p:cNvPr id="8" name="Содержимое 2">
                <a:extLst>
                  <a:ext uri="{FF2B5EF4-FFF2-40B4-BE49-F238E27FC236}">
                    <a16:creationId xmlns:a16="http://schemas.microsoft.com/office/drawing/2014/main" id="{E7A7D8C4-15E3-294F-9296-5F8B048419F2}"/>
                  </a:ext>
                </a:extLst>
              </p:cNvPr>
              <p:cNvSpPr txBox="1">
                <a:spLocks noRot="1" noChangeAspect="1" noMove="1" noResize="1" noEditPoints="1" noAdjustHandles="1" noChangeArrowheads="1" noChangeShapeType="1" noTextEdit="1"/>
              </p:cNvSpPr>
              <p:nvPr/>
            </p:nvSpPr>
            <p:spPr>
              <a:xfrm>
                <a:off x="161764" y="2431824"/>
                <a:ext cx="8820472" cy="1789264"/>
              </a:xfrm>
              <a:prstGeom prst="rect">
                <a:avLst/>
              </a:prstGeom>
              <a:blipFill>
                <a:blip r:embed="rId2"/>
                <a:stretch>
                  <a:fillRect l="-1007" t="-3521"/>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3373788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a:xfrm>
            <a:off x="2762926" y="2857500"/>
            <a:ext cx="3618148" cy="1143000"/>
          </a:xfrm>
        </p:spPr>
        <p:txBody>
          <a:bodyPr>
            <a:noAutofit/>
          </a:bodyPr>
          <a:lstStyle/>
          <a:p>
            <a:pPr algn="l"/>
            <a:r>
              <a:rPr lang="en-US" sz="3200" b="1" dirty="0">
                <a:solidFill>
                  <a:schemeClr val="accent1">
                    <a:lumMod val="75000"/>
                  </a:schemeClr>
                </a:solidFill>
              </a:rPr>
              <a:t>Function’s Limits</a:t>
            </a:r>
          </a:p>
        </p:txBody>
      </p:sp>
    </p:spTree>
    <p:extLst>
      <p:ext uri="{BB962C8B-B14F-4D97-AF65-F5344CB8AC3E}">
        <p14:creationId xmlns:p14="http://schemas.microsoft.com/office/powerpoint/2010/main" val="31862524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Multivariate functions: limits</a:t>
            </a:r>
            <a:endParaRPr lang="ru-RU" sz="3200" b="1" dirty="0">
              <a:solidFill>
                <a:schemeClr val="accent1">
                  <a:lumMod val="75000"/>
                </a:schemeClr>
              </a:solidFill>
              <a:latin typeface="+mn-lt"/>
              <a:cs typeface="Times New Roman" pitchFamily="18" charset="0"/>
            </a:endParaRPr>
          </a:p>
        </p:txBody>
      </p:sp>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789264"/>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Basic ideas to calculate multivariate limits:</a:t>
            </a:r>
          </a:p>
          <a:p>
            <a:pPr>
              <a:lnSpc>
                <a:spcPts val="2700"/>
              </a:lnSpc>
              <a:spcBef>
                <a:spcPts val="0"/>
              </a:spcBef>
              <a:spcAft>
                <a:spcPts val="900"/>
              </a:spcAft>
            </a:pPr>
            <a:r>
              <a:rPr lang="en-US" sz="2400" dirty="0">
                <a:ea typeface="Myriad Pro" charset="0"/>
                <a:cs typeface="Myriad Pro" charset="0"/>
              </a:rPr>
              <a:t>to prove its absence: find a pair of approaches with different limits;</a:t>
            </a:r>
          </a:p>
          <a:p>
            <a:pPr>
              <a:lnSpc>
                <a:spcPts val="2700"/>
              </a:lnSpc>
              <a:spcBef>
                <a:spcPts val="0"/>
              </a:spcBef>
              <a:spcAft>
                <a:spcPts val="900"/>
              </a:spcAft>
            </a:pPr>
            <a:r>
              <a:rPr lang="en-US" sz="2400" dirty="0">
                <a:ea typeface="Myriad Pro" charset="0"/>
                <a:cs typeface="Myriad Pro" charset="0"/>
              </a:rPr>
              <a:t>to calculate it: try to use only functions of single variables</a:t>
            </a:r>
          </a:p>
        </p:txBody>
      </p:sp>
      <mc:AlternateContent xmlns:mc="http://schemas.openxmlformats.org/markup-compatibility/2006" xmlns:a14="http://schemas.microsoft.com/office/drawing/2010/main">
        <mc:Choice Requires="a14">
          <p:sp>
            <p:nvSpPr>
              <p:cNvPr id="8" name="Содержимое 2">
                <a:extLst>
                  <a:ext uri="{FF2B5EF4-FFF2-40B4-BE49-F238E27FC236}">
                    <a16:creationId xmlns:a16="http://schemas.microsoft.com/office/drawing/2014/main" id="{E7A7D8C4-15E3-294F-9296-5F8B048419F2}"/>
                  </a:ext>
                </a:extLst>
              </p:cNvPr>
              <p:cNvSpPr txBox="1">
                <a:spLocks/>
              </p:cNvSpPr>
              <p:nvPr/>
            </p:nvSpPr>
            <p:spPr>
              <a:xfrm>
                <a:off x="161764" y="2431824"/>
                <a:ext cx="8820472" cy="1789264"/>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b="1" dirty="0">
                    <a:solidFill>
                      <a:schemeClr val="accent3">
                        <a:lumMod val="75000"/>
                      </a:schemeClr>
                    </a:solidFill>
                    <a:ea typeface="Myriad Pro" charset="0"/>
                    <a:cs typeface="Myriad Pro" charset="0"/>
                  </a:rPr>
                  <a:t>Example</a:t>
                </a:r>
                <a:r>
                  <a:rPr lang="en-US" sz="2400" dirty="0">
                    <a:ea typeface="Myriad Pro" charset="0"/>
                    <a:cs typeface="Myriad Pro" charset="0"/>
                  </a:rPr>
                  <a:t>: </a:t>
                </a:r>
                <a:endParaRPr lang="en-US" sz="2400" b="0" i="1" dirty="0">
                  <a:ea typeface="Myriad Pro" charset="0"/>
                  <a:cs typeface="Myriad Pro" charset="0"/>
                </a:endParaRPr>
              </a:p>
              <a:p>
                <a:pPr marL="0" indent="0">
                  <a:lnSpc>
                    <a:spcPts val="2700"/>
                  </a:lnSpc>
                  <a:spcBef>
                    <a:spcPts val="0"/>
                  </a:spcBef>
                  <a:spcAft>
                    <a:spcPts val="900"/>
                  </a:spcAft>
                  <a:buNone/>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ea typeface="Myriad Pro" charset="0"/>
                              <a:cs typeface="Myriad Pro" charset="0"/>
                            </a:rPr>
                          </m:ctrlPr>
                        </m:funcPr>
                        <m:fName>
                          <m:limLow>
                            <m:limLowPr>
                              <m:ctrlPr>
                                <a:rPr lang="en-US" sz="2400" b="0" i="1" smtClean="0">
                                  <a:latin typeface="Cambria Math" panose="02040503050406030204" pitchFamily="18" charset="0"/>
                                  <a:ea typeface="Myriad Pro" charset="0"/>
                                  <a:cs typeface="Myriad Pro" charset="0"/>
                                </a:rPr>
                              </m:ctrlPr>
                            </m:limLowPr>
                            <m:e>
                              <m:r>
                                <m:rPr>
                                  <m:sty m:val="p"/>
                                </m:rPr>
                                <a:rPr lang="en-US" sz="2400" b="0" i="0" smtClean="0">
                                  <a:latin typeface="Cambria Math" panose="02040503050406030204" pitchFamily="18" charset="0"/>
                                  <a:ea typeface="Myriad Pro" charset="0"/>
                                  <a:cs typeface="Myriad Pro" charset="0"/>
                                </a:rPr>
                                <m:t>lim</m:t>
                              </m:r>
                            </m:e>
                            <m:lim>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𝑦</m:t>
                                  </m:r>
                                </m:e>
                              </m:d>
                              <m:r>
                                <a:rPr lang="en-US" sz="2400" b="0" i="1" smtClean="0">
                                  <a:latin typeface="Cambria Math" panose="02040503050406030204" pitchFamily="18" charset="0"/>
                                  <a:ea typeface="Myriad Pro" charset="0"/>
                                  <a:cs typeface="Myriad Pro" charset="0"/>
                                </a:rPr>
                                <m:t>→(0,0)</m:t>
                              </m:r>
                            </m:lim>
                          </m:limLow>
                        </m:fName>
                        <m:e>
                          <m:f>
                            <m:fPr>
                              <m:ctrlPr>
                                <a:rPr lang="en-US" sz="2400" b="0" i="1" smtClean="0">
                                  <a:latin typeface="Cambria Math" panose="02040503050406030204" pitchFamily="18" charset="0"/>
                                  <a:ea typeface="Myriad Pro" charset="0"/>
                                  <a:cs typeface="Myriad Pro" charset="0"/>
                                </a:rPr>
                              </m:ctrlPr>
                            </m:fPr>
                            <m:num>
                              <m:r>
                                <a:rPr lang="en-US" sz="2400" b="0" i="1" smtClean="0">
                                  <a:latin typeface="Cambria Math" panose="02040503050406030204" pitchFamily="18" charset="0"/>
                                  <a:ea typeface="Myriad Pro" charset="0"/>
                                  <a:cs typeface="Myriad Pro" charset="0"/>
                                </a:rPr>
                                <m:t>𝑥𝑦</m:t>
                              </m:r>
                            </m:num>
                            <m:den>
                              <m:sSup>
                                <m:sSupPr>
                                  <m:ctrlPr>
                                    <a:rPr lang="en-US" sz="2400" b="0" i="1" smtClean="0">
                                      <a:latin typeface="Cambria Math" panose="02040503050406030204" pitchFamily="18" charset="0"/>
                                      <a:ea typeface="Myriad Pro" charset="0"/>
                                      <a:cs typeface="Myriad Pro" charset="0"/>
                                    </a:rPr>
                                  </m:ctrlPr>
                                </m:sSupPr>
                                <m:e>
                                  <m:r>
                                    <a:rPr lang="en-US" sz="2400" b="0" i="1" smtClean="0">
                                      <a:latin typeface="Cambria Math" panose="02040503050406030204" pitchFamily="18" charset="0"/>
                                      <a:ea typeface="Myriad Pro" charset="0"/>
                                      <a:cs typeface="Myriad Pro" charset="0"/>
                                    </a:rPr>
                                    <m:t>𝑥</m:t>
                                  </m:r>
                                </m:e>
                                <m:sup>
                                  <m:r>
                                    <a:rPr lang="en-US" sz="2400" b="0" i="1" smtClean="0">
                                      <a:latin typeface="Cambria Math" panose="02040503050406030204" pitchFamily="18" charset="0"/>
                                      <a:ea typeface="Myriad Pro" charset="0"/>
                                      <a:cs typeface="Myriad Pro" charset="0"/>
                                    </a:rPr>
                                    <m:t>2</m:t>
                                  </m:r>
                                </m:sup>
                              </m:sSup>
                              <m:r>
                                <a:rPr lang="en-US" sz="2400" b="0" i="1" smtClean="0">
                                  <a:latin typeface="Cambria Math" panose="02040503050406030204" pitchFamily="18" charset="0"/>
                                  <a:ea typeface="Myriad Pro" charset="0"/>
                                  <a:cs typeface="Myriad Pro" charset="0"/>
                                </a:rPr>
                                <m:t>+</m:t>
                              </m:r>
                              <m:sSup>
                                <m:sSupPr>
                                  <m:ctrlPr>
                                    <a:rPr lang="en-US" sz="2400" b="0" i="1" smtClean="0">
                                      <a:latin typeface="Cambria Math" panose="02040503050406030204" pitchFamily="18" charset="0"/>
                                      <a:ea typeface="Myriad Pro" charset="0"/>
                                      <a:cs typeface="Myriad Pro" charset="0"/>
                                    </a:rPr>
                                  </m:ctrlPr>
                                </m:sSupPr>
                                <m:e>
                                  <m:r>
                                    <a:rPr lang="en-US" sz="2400" b="0" i="1" smtClean="0">
                                      <a:latin typeface="Cambria Math" panose="02040503050406030204" pitchFamily="18" charset="0"/>
                                      <a:ea typeface="Myriad Pro" charset="0"/>
                                      <a:cs typeface="Myriad Pro" charset="0"/>
                                    </a:rPr>
                                    <m:t>𝑦</m:t>
                                  </m:r>
                                </m:e>
                                <m:sup>
                                  <m:r>
                                    <a:rPr lang="en-US" sz="2400" b="0" i="1" smtClean="0">
                                      <a:latin typeface="Cambria Math" panose="02040503050406030204" pitchFamily="18" charset="0"/>
                                      <a:ea typeface="Myriad Pro" charset="0"/>
                                      <a:cs typeface="Myriad Pro" charset="0"/>
                                    </a:rPr>
                                    <m:t>2</m:t>
                                  </m:r>
                                </m:sup>
                              </m:sSup>
                            </m:den>
                          </m:f>
                        </m:e>
                      </m:func>
                    </m:oMath>
                  </m:oMathPara>
                </a14:m>
                <a:endParaRPr lang="en-US" sz="2400" b="0" dirty="0">
                  <a:ea typeface="Myriad Pro" charset="0"/>
                  <a:cs typeface="Myriad Pro" charset="0"/>
                </a:endParaRPr>
              </a:p>
              <a:p>
                <a:pPr marL="0" indent="0">
                  <a:lnSpc>
                    <a:spcPts val="2700"/>
                  </a:lnSpc>
                  <a:spcBef>
                    <a:spcPts val="0"/>
                  </a:spcBef>
                  <a:spcAft>
                    <a:spcPts val="900"/>
                  </a:spcAft>
                  <a:buNone/>
                </a:pPr>
                <a:endParaRPr lang="en-US" sz="2400" dirty="0">
                  <a:ea typeface="Myriad Pro" charset="0"/>
                  <a:cs typeface="Myriad Pro" charset="0"/>
                </a:endParaRPr>
              </a:p>
            </p:txBody>
          </p:sp>
        </mc:Choice>
        <mc:Fallback xmlns="">
          <p:sp>
            <p:nvSpPr>
              <p:cNvPr id="8" name="Содержимое 2">
                <a:extLst>
                  <a:ext uri="{FF2B5EF4-FFF2-40B4-BE49-F238E27FC236}">
                    <a16:creationId xmlns:a16="http://schemas.microsoft.com/office/drawing/2014/main" id="{E7A7D8C4-15E3-294F-9296-5F8B048419F2}"/>
                  </a:ext>
                </a:extLst>
              </p:cNvPr>
              <p:cNvSpPr txBox="1">
                <a:spLocks noRot="1" noChangeAspect="1" noMove="1" noResize="1" noEditPoints="1" noAdjustHandles="1" noChangeArrowheads="1" noChangeShapeType="1" noTextEdit="1"/>
              </p:cNvSpPr>
              <p:nvPr/>
            </p:nvSpPr>
            <p:spPr>
              <a:xfrm>
                <a:off x="161764" y="2431824"/>
                <a:ext cx="8820472" cy="1789264"/>
              </a:xfrm>
              <a:prstGeom prst="rect">
                <a:avLst/>
              </a:prstGeom>
              <a:blipFill>
                <a:blip r:embed="rId2"/>
                <a:stretch>
                  <a:fillRect l="-1007" t="-3521"/>
                </a:stretch>
              </a:blipFill>
              <a:ln>
                <a:noFill/>
              </a:ln>
            </p:spPr>
            <p:txBody>
              <a:bodyPr/>
              <a:lstStyle/>
              <a:p>
                <a:r>
                  <a:rPr lang="ru-RU">
                    <a:noFill/>
                  </a:rPr>
                  <a:t> </a:t>
                </a:r>
              </a:p>
            </p:txBody>
          </p:sp>
        </mc:Fallback>
      </mc:AlternateContent>
      <p:pic>
        <p:nvPicPr>
          <p:cNvPr id="4" name="Рисунок 3">
            <a:extLst>
              <a:ext uri="{FF2B5EF4-FFF2-40B4-BE49-F238E27FC236}">
                <a16:creationId xmlns:a16="http://schemas.microsoft.com/office/drawing/2014/main" id="{4F27B0E1-38E3-D34D-9358-67F2392BBBD4}"/>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56543"/>
          <a:stretch/>
        </p:blipFill>
        <p:spPr>
          <a:xfrm>
            <a:off x="194176" y="4077072"/>
            <a:ext cx="8949824" cy="1913039"/>
          </a:xfrm>
          <a:prstGeom prst="rect">
            <a:avLst/>
          </a:prstGeom>
        </p:spPr>
      </p:pic>
    </p:spTree>
    <p:extLst>
      <p:ext uri="{BB962C8B-B14F-4D97-AF65-F5344CB8AC3E}">
        <p14:creationId xmlns:p14="http://schemas.microsoft.com/office/powerpoint/2010/main" val="1078857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Multivariate functions: limits</a:t>
            </a:r>
            <a:endParaRPr lang="ru-RU" sz="3200" b="1" dirty="0">
              <a:solidFill>
                <a:schemeClr val="accent1">
                  <a:lumMod val="75000"/>
                </a:schemeClr>
              </a:solidFill>
              <a:latin typeface="+mn-lt"/>
              <a:cs typeface="Times New Roman" pitchFamily="18" charset="0"/>
            </a:endParaRPr>
          </a:p>
        </p:txBody>
      </p:sp>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789264"/>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Basic ideas to calculate multivariate limits:</a:t>
            </a:r>
          </a:p>
          <a:p>
            <a:pPr>
              <a:lnSpc>
                <a:spcPts val="2700"/>
              </a:lnSpc>
              <a:spcBef>
                <a:spcPts val="0"/>
              </a:spcBef>
              <a:spcAft>
                <a:spcPts val="900"/>
              </a:spcAft>
            </a:pPr>
            <a:r>
              <a:rPr lang="en-US" sz="2400" dirty="0">
                <a:ea typeface="Myriad Pro" charset="0"/>
                <a:cs typeface="Myriad Pro" charset="0"/>
              </a:rPr>
              <a:t>to prove its absence: find a pair of approaches with different limits;</a:t>
            </a:r>
          </a:p>
          <a:p>
            <a:pPr>
              <a:lnSpc>
                <a:spcPts val="2700"/>
              </a:lnSpc>
              <a:spcBef>
                <a:spcPts val="0"/>
              </a:spcBef>
              <a:spcAft>
                <a:spcPts val="900"/>
              </a:spcAft>
            </a:pPr>
            <a:r>
              <a:rPr lang="en-US" sz="2400" dirty="0">
                <a:ea typeface="Myriad Pro" charset="0"/>
                <a:cs typeface="Myriad Pro" charset="0"/>
              </a:rPr>
              <a:t>to calculate it: try to use only functions of single variables</a:t>
            </a:r>
          </a:p>
        </p:txBody>
      </p:sp>
      <mc:AlternateContent xmlns:mc="http://schemas.openxmlformats.org/markup-compatibility/2006" xmlns:a14="http://schemas.microsoft.com/office/drawing/2010/main">
        <mc:Choice Requires="a14">
          <p:sp>
            <p:nvSpPr>
              <p:cNvPr id="8" name="Содержимое 2">
                <a:extLst>
                  <a:ext uri="{FF2B5EF4-FFF2-40B4-BE49-F238E27FC236}">
                    <a16:creationId xmlns:a16="http://schemas.microsoft.com/office/drawing/2014/main" id="{E7A7D8C4-15E3-294F-9296-5F8B048419F2}"/>
                  </a:ext>
                </a:extLst>
              </p:cNvPr>
              <p:cNvSpPr txBox="1">
                <a:spLocks/>
              </p:cNvSpPr>
              <p:nvPr/>
            </p:nvSpPr>
            <p:spPr>
              <a:xfrm>
                <a:off x="161764" y="2431824"/>
                <a:ext cx="8820472" cy="1789264"/>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b="1" dirty="0">
                    <a:solidFill>
                      <a:schemeClr val="accent3">
                        <a:lumMod val="75000"/>
                      </a:schemeClr>
                    </a:solidFill>
                    <a:ea typeface="Myriad Pro" charset="0"/>
                    <a:cs typeface="Myriad Pro" charset="0"/>
                  </a:rPr>
                  <a:t>Example</a:t>
                </a:r>
                <a:r>
                  <a:rPr lang="en-US" sz="2400" dirty="0">
                    <a:ea typeface="Myriad Pro" charset="0"/>
                    <a:cs typeface="Myriad Pro" charset="0"/>
                  </a:rPr>
                  <a:t>: </a:t>
                </a:r>
                <a:endParaRPr lang="en-US" sz="2400" b="0" i="1" dirty="0">
                  <a:ea typeface="Myriad Pro" charset="0"/>
                  <a:cs typeface="Myriad Pro" charset="0"/>
                </a:endParaRPr>
              </a:p>
              <a:p>
                <a:pPr marL="0" indent="0">
                  <a:lnSpc>
                    <a:spcPts val="2700"/>
                  </a:lnSpc>
                  <a:spcBef>
                    <a:spcPts val="0"/>
                  </a:spcBef>
                  <a:spcAft>
                    <a:spcPts val="900"/>
                  </a:spcAft>
                  <a:buNone/>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ea typeface="Myriad Pro" charset="0"/>
                              <a:cs typeface="Myriad Pro" charset="0"/>
                            </a:rPr>
                          </m:ctrlPr>
                        </m:funcPr>
                        <m:fName>
                          <m:limLow>
                            <m:limLowPr>
                              <m:ctrlPr>
                                <a:rPr lang="en-US" sz="2400" b="0" i="1" smtClean="0">
                                  <a:latin typeface="Cambria Math" panose="02040503050406030204" pitchFamily="18" charset="0"/>
                                  <a:ea typeface="Myriad Pro" charset="0"/>
                                  <a:cs typeface="Myriad Pro" charset="0"/>
                                </a:rPr>
                              </m:ctrlPr>
                            </m:limLowPr>
                            <m:e>
                              <m:r>
                                <m:rPr>
                                  <m:sty m:val="p"/>
                                </m:rPr>
                                <a:rPr lang="en-US" sz="2400" b="0" i="0" smtClean="0">
                                  <a:latin typeface="Cambria Math" panose="02040503050406030204" pitchFamily="18" charset="0"/>
                                  <a:ea typeface="Myriad Pro" charset="0"/>
                                  <a:cs typeface="Myriad Pro" charset="0"/>
                                </a:rPr>
                                <m:t>lim</m:t>
                              </m:r>
                            </m:e>
                            <m:lim>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𝑦</m:t>
                                  </m:r>
                                </m:e>
                              </m:d>
                              <m:r>
                                <a:rPr lang="en-US" sz="2400" b="0" i="1" smtClean="0">
                                  <a:latin typeface="Cambria Math" panose="02040503050406030204" pitchFamily="18" charset="0"/>
                                  <a:ea typeface="Myriad Pro" charset="0"/>
                                  <a:cs typeface="Myriad Pro" charset="0"/>
                                </a:rPr>
                                <m:t>→(0,0)</m:t>
                              </m:r>
                            </m:lim>
                          </m:limLow>
                        </m:fName>
                        <m:e>
                          <m:f>
                            <m:fPr>
                              <m:ctrlPr>
                                <a:rPr lang="en-US" sz="2400" b="0" i="1" smtClean="0">
                                  <a:latin typeface="Cambria Math" panose="02040503050406030204" pitchFamily="18" charset="0"/>
                                  <a:ea typeface="Myriad Pro" charset="0"/>
                                  <a:cs typeface="Myriad Pro" charset="0"/>
                                </a:rPr>
                              </m:ctrlPr>
                            </m:fPr>
                            <m:num>
                              <m:sSup>
                                <m:sSupPr>
                                  <m:ctrlPr>
                                    <a:rPr lang="en-US" sz="2400" b="0" i="1" smtClean="0">
                                      <a:latin typeface="Cambria Math" panose="02040503050406030204" pitchFamily="18" charset="0"/>
                                      <a:ea typeface="Myriad Pro" charset="0"/>
                                      <a:cs typeface="Myriad Pro" charset="0"/>
                                    </a:rPr>
                                  </m:ctrlPr>
                                </m:sSupPr>
                                <m:e>
                                  <m:r>
                                    <a:rPr lang="en-US" sz="2400" b="0" i="1" smtClean="0">
                                      <a:latin typeface="Cambria Math" panose="02040503050406030204" pitchFamily="18" charset="0"/>
                                      <a:ea typeface="Myriad Pro" charset="0"/>
                                      <a:cs typeface="Myriad Pro" charset="0"/>
                                    </a:rPr>
                                    <m:t>𝑥</m:t>
                                  </m:r>
                                </m:e>
                                <m:sup>
                                  <m:r>
                                    <a:rPr lang="en-US" sz="2400" b="0" i="1" smtClean="0">
                                      <a:latin typeface="Cambria Math" panose="02040503050406030204" pitchFamily="18" charset="0"/>
                                      <a:ea typeface="Myriad Pro" charset="0"/>
                                      <a:cs typeface="Myriad Pro" charset="0"/>
                                    </a:rPr>
                                    <m:t>2</m:t>
                                  </m:r>
                                </m:sup>
                              </m:sSup>
                              <m:r>
                                <a:rPr lang="en-US" sz="2400" b="0" i="1" smtClean="0">
                                  <a:latin typeface="Cambria Math" panose="02040503050406030204" pitchFamily="18" charset="0"/>
                                  <a:ea typeface="Myriad Pro" charset="0"/>
                                  <a:cs typeface="Myriad Pro" charset="0"/>
                                </a:rPr>
                                <m:t>𝑦</m:t>
                              </m:r>
                            </m:num>
                            <m:den>
                              <m:sSup>
                                <m:sSupPr>
                                  <m:ctrlPr>
                                    <a:rPr lang="en-US" sz="2400" b="0" i="1" smtClean="0">
                                      <a:latin typeface="Cambria Math" panose="02040503050406030204" pitchFamily="18" charset="0"/>
                                      <a:ea typeface="Myriad Pro" charset="0"/>
                                      <a:cs typeface="Myriad Pro" charset="0"/>
                                    </a:rPr>
                                  </m:ctrlPr>
                                </m:sSupPr>
                                <m:e>
                                  <m:r>
                                    <a:rPr lang="en-US" sz="2400" b="0" i="1" smtClean="0">
                                      <a:latin typeface="Cambria Math" panose="02040503050406030204" pitchFamily="18" charset="0"/>
                                      <a:ea typeface="Myriad Pro" charset="0"/>
                                      <a:cs typeface="Myriad Pro" charset="0"/>
                                    </a:rPr>
                                    <m:t>𝑥</m:t>
                                  </m:r>
                                </m:e>
                                <m:sup>
                                  <m:r>
                                    <a:rPr lang="en-US" sz="2400" b="0" i="1" smtClean="0">
                                      <a:latin typeface="Cambria Math" panose="02040503050406030204" pitchFamily="18" charset="0"/>
                                      <a:ea typeface="Myriad Pro" charset="0"/>
                                      <a:cs typeface="Myriad Pro" charset="0"/>
                                    </a:rPr>
                                    <m:t>2</m:t>
                                  </m:r>
                                </m:sup>
                              </m:sSup>
                              <m:r>
                                <a:rPr lang="en-US" sz="2400" b="0" i="1" smtClean="0">
                                  <a:latin typeface="Cambria Math" panose="02040503050406030204" pitchFamily="18" charset="0"/>
                                  <a:ea typeface="Myriad Pro" charset="0"/>
                                  <a:cs typeface="Myriad Pro" charset="0"/>
                                </a:rPr>
                                <m:t>+</m:t>
                              </m:r>
                              <m:sSup>
                                <m:sSupPr>
                                  <m:ctrlPr>
                                    <a:rPr lang="en-US" sz="2400" b="0" i="1" smtClean="0">
                                      <a:latin typeface="Cambria Math" panose="02040503050406030204" pitchFamily="18" charset="0"/>
                                      <a:ea typeface="Myriad Pro" charset="0"/>
                                      <a:cs typeface="Myriad Pro" charset="0"/>
                                    </a:rPr>
                                  </m:ctrlPr>
                                </m:sSupPr>
                                <m:e>
                                  <m:r>
                                    <a:rPr lang="en-US" sz="2400" b="0" i="1" smtClean="0">
                                      <a:latin typeface="Cambria Math" panose="02040503050406030204" pitchFamily="18" charset="0"/>
                                      <a:ea typeface="Myriad Pro" charset="0"/>
                                      <a:cs typeface="Myriad Pro" charset="0"/>
                                    </a:rPr>
                                    <m:t>𝑦</m:t>
                                  </m:r>
                                </m:e>
                                <m:sup>
                                  <m:r>
                                    <a:rPr lang="en-US" sz="2400" b="0" i="1" smtClean="0">
                                      <a:latin typeface="Cambria Math" panose="02040503050406030204" pitchFamily="18" charset="0"/>
                                      <a:ea typeface="Myriad Pro" charset="0"/>
                                      <a:cs typeface="Myriad Pro" charset="0"/>
                                    </a:rPr>
                                    <m:t>2</m:t>
                                  </m:r>
                                </m:sup>
                              </m:sSup>
                            </m:den>
                          </m:f>
                        </m:e>
                      </m:func>
                    </m:oMath>
                  </m:oMathPara>
                </a14:m>
                <a:endParaRPr lang="en-US" sz="2400" b="0" dirty="0">
                  <a:ea typeface="Myriad Pro" charset="0"/>
                  <a:cs typeface="Myriad Pro" charset="0"/>
                </a:endParaRPr>
              </a:p>
              <a:p>
                <a:pPr marL="0" indent="0">
                  <a:lnSpc>
                    <a:spcPts val="2700"/>
                  </a:lnSpc>
                  <a:spcBef>
                    <a:spcPts val="0"/>
                  </a:spcBef>
                  <a:spcAft>
                    <a:spcPts val="900"/>
                  </a:spcAft>
                  <a:buNone/>
                </a:pPr>
                <a:endParaRPr lang="en-US" sz="2400" dirty="0">
                  <a:ea typeface="Myriad Pro" charset="0"/>
                  <a:cs typeface="Myriad Pro" charset="0"/>
                </a:endParaRPr>
              </a:p>
            </p:txBody>
          </p:sp>
        </mc:Choice>
        <mc:Fallback xmlns="">
          <p:sp>
            <p:nvSpPr>
              <p:cNvPr id="8" name="Содержимое 2">
                <a:extLst>
                  <a:ext uri="{FF2B5EF4-FFF2-40B4-BE49-F238E27FC236}">
                    <a16:creationId xmlns:a16="http://schemas.microsoft.com/office/drawing/2014/main" id="{E7A7D8C4-15E3-294F-9296-5F8B048419F2}"/>
                  </a:ext>
                </a:extLst>
              </p:cNvPr>
              <p:cNvSpPr txBox="1">
                <a:spLocks noRot="1" noChangeAspect="1" noMove="1" noResize="1" noEditPoints="1" noAdjustHandles="1" noChangeArrowheads="1" noChangeShapeType="1" noTextEdit="1"/>
              </p:cNvSpPr>
              <p:nvPr/>
            </p:nvSpPr>
            <p:spPr>
              <a:xfrm>
                <a:off x="161764" y="2431824"/>
                <a:ext cx="8820472" cy="1789264"/>
              </a:xfrm>
              <a:prstGeom prst="rect">
                <a:avLst/>
              </a:prstGeom>
              <a:blipFill>
                <a:blip r:embed="rId2"/>
                <a:stretch>
                  <a:fillRect l="-1007" t="-3521"/>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30302123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Multivariate functions: limits</a:t>
            </a:r>
            <a:endParaRPr lang="ru-RU" sz="3200" b="1" dirty="0">
              <a:solidFill>
                <a:schemeClr val="accent1">
                  <a:lumMod val="75000"/>
                </a:schemeClr>
              </a:solidFill>
              <a:latin typeface="+mn-lt"/>
              <a:cs typeface="Times New Roman" pitchFamily="18" charset="0"/>
            </a:endParaRPr>
          </a:p>
        </p:txBody>
      </p:sp>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789264"/>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Basic ideas to calculate multivariate limits:</a:t>
            </a:r>
          </a:p>
          <a:p>
            <a:pPr>
              <a:lnSpc>
                <a:spcPts val="2700"/>
              </a:lnSpc>
              <a:spcBef>
                <a:spcPts val="0"/>
              </a:spcBef>
              <a:spcAft>
                <a:spcPts val="900"/>
              </a:spcAft>
            </a:pPr>
            <a:r>
              <a:rPr lang="en-US" sz="2400" dirty="0">
                <a:ea typeface="Myriad Pro" charset="0"/>
                <a:cs typeface="Myriad Pro" charset="0"/>
              </a:rPr>
              <a:t>to prove its absence: find a pair of approaches with different limits;</a:t>
            </a:r>
          </a:p>
          <a:p>
            <a:pPr>
              <a:lnSpc>
                <a:spcPts val="2700"/>
              </a:lnSpc>
              <a:spcBef>
                <a:spcPts val="0"/>
              </a:spcBef>
              <a:spcAft>
                <a:spcPts val="900"/>
              </a:spcAft>
            </a:pPr>
            <a:r>
              <a:rPr lang="en-US" sz="2400" dirty="0">
                <a:ea typeface="Myriad Pro" charset="0"/>
                <a:cs typeface="Myriad Pro" charset="0"/>
              </a:rPr>
              <a:t>to calculate it: try to use only functions of single variables</a:t>
            </a:r>
          </a:p>
        </p:txBody>
      </p:sp>
      <mc:AlternateContent xmlns:mc="http://schemas.openxmlformats.org/markup-compatibility/2006" xmlns:a14="http://schemas.microsoft.com/office/drawing/2010/main">
        <mc:Choice Requires="a14">
          <p:sp>
            <p:nvSpPr>
              <p:cNvPr id="8" name="Содержимое 2">
                <a:extLst>
                  <a:ext uri="{FF2B5EF4-FFF2-40B4-BE49-F238E27FC236}">
                    <a16:creationId xmlns:a16="http://schemas.microsoft.com/office/drawing/2014/main" id="{E7A7D8C4-15E3-294F-9296-5F8B048419F2}"/>
                  </a:ext>
                </a:extLst>
              </p:cNvPr>
              <p:cNvSpPr txBox="1">
                <a:spLocks/>
              </p:cNvSpPr>
              <p:nvPr/>
            </p:nvSpPr>
            <p:spPr>
              <a:xfrm>
                <a:off x="161764" y="2431824"/>
                <a:ext cx="8820472" cy="1789264"/>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b="1" dirty="0">
                    <a:solidFill>
                      <a:schemeClr val="accent3">
                        <a:lumMod val="75000"/>
                      </a:schemeClr>
                    </a:solidFill>
                    <a:ea typeface="Myriad Pro" charset="0"/>
                    <a:cs typeface="Myriad Pro" charset="0"/>
                  </a:rPr>
                  <a:t>Example</a:t>
                </a:r>
                <a:r>
                  <a:rPr lang="en-US" sz="2400" dirty="0">
                    <a:ea typeface="Myriad Pro" charset="0"/>
                    <a:cs typeface="Myriad Pro" charset="0"/>
                  </a:rPr>
                  <a:t>: </a:t>
                </a:r>
                <a:endParaRPr lang="en-US" sz="2400" b="0" i="1" dirty="0">
                  <a:ea typeface="Myriad Pro" charset="0"/>
                  <a:cs typeface="Myriad Pro" charset="0"/>
                </a:endParaRPr>
              </a:p>
              <a:p>
                <a:pPr marL="0" indent="0">
                  <a:lnSpc>
                    <a:spcPts val="2700"/>
                  </a:lnSpc>
                  <a:spcBef>
                    <a:spcPts val="0"/>
                  </a:spcBef>
                  <a:spcAft>
                    <a:spcPts val="900"/>
                  </a:spcAft>
                  <a:buNone/>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ea typeface="Myriad Pro" charset="0"/>
                              <a:cs typeface="Myriad Pro" charset="0"/>
                            </a:rPr>
                          </m:ctrlPr>
                        </m:funcPr>
                        <m:fName>
                          <m:limLow>
                            <m:limLowPr>
                              <m:ctrlPr>
                                <a:rPr lang="en-US" sz="2400" b="0" i="1" smtClean="0">
                                  <a:latin typeface="Cambria Math" panose="02040503050406030204" pitchFamily="18" charset="0"/>
                                  <a:ea typeface="Myriad Pro" charset="0"/>
                                  <a:cs typeface="Myriad Pro" charset="0"/>
                                </a:rPr>
                              </m:ctrlPr>
                            </m:limLowPr>
                            <m:e>
                              <m:r>
                                <m:rPr>
                                  <m:sty m:val="p"/>
                                </m:rPr>
                                <a:rPr lang="en-US" sz="2400" b="0" i="0" smtClean="0">
                                  <a:latin typeface="Cambria Math" panose="02040503050406030204" pitchFamily="18" charset="0"/>
                                  <a:ea typeface="Myriad Pro" charset="0"/>
                                  <a:cs typeface="Myriad Pro" charset="0"/>
                                </a:rPr>
                                <m:t>lim</m:t>
                              </m:r>
                            </m:e>
                            <m:lim>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𝑦</m:t>
                                  </m:r>
                                </m:e>
                              </m:d>
                              <m:r>
                                <a:rPr lang="en-US" sz="2400" b="0" i="1" smtClean="0">
                                  <a:latin typeface="Cambria Math" panose="02040503050406030204" pitchFamily="18" charset="0"/>
                                  <a:ea typeface="Myriad Pro" charset="0"/>
                                  <a:cs typeface="Myriad Pro" charset="0"/>
                                </a:rPr>
                                <m:t>→(0,0)</m:t>
                              </m:r>
                            </m:lim>
                          </m:limLow>
                        </m:fName>
                        <m:e>
                          <m:f>
                            <m:fPr>
                              <m:ctrlPr>
                                <a:rPr lang="en-US" sz="2400" b="0" i="1" smtClean="0">
                                  <a:latin typeface="Cambria Math" panose="02040503050406030204" pitchFamily="18" charset="0"/>
                                  <a:ea typeface="Myriad Pro" charset="0"/>
                                  <a:cs typeface="Myriad Pro" charset="0"/>
                                </a:rPr>
                              </m:ctrlPr>
                            </m:fPr>
                            <m:num>
                              <m:sSup>
                                <m:sSupPr>
                                  <m:ctrlPr>
                                    <a:rPr lang="en-US" sz="2400" b="0" i="1" smtClean="0">
                                      <a:latin typeface="Cambria Math" panose="02040503050406030204" pitchFamily="18" charset="0"/>
                                      <a:ea typeface="Myriad Pro" charset="0"/>
                                      <a:cs typeface="Myriad Pro" charset="0"/>
                                    </a:rPr>
                                  </m:ctrlPr>
                                </m:sSupPr>
                                <m:e>
                                  <m:r>
                                    <a:rPr lang="en-US" sz="2400" b="0" i="1" smtClean="0">
                                      <a:latin typeface="Cambria Math" panose="02040503050406030204" pitchFamily="18" charset="0"/>
                                      <a:ea typeface="Myriad Pro" charset="0"/>
                                      <a:cs typeface="Myriad Pro" charset="0"/>
                                    </a:rPr>
                                    <m:t>𝑥</m:t>
                                  </m:r>
                                </m:e>
                                <m:sup>
                                  <m:r>
                                    <a:rPr lang="en-US" sz="2400" b="0" i="1" smtClean="0">
                                      <a:latin typeface="Cambria Math" panose="02040503050406030204" pitchFamily="18" charset="0"/>
                                      <a:ea typeface="Myriad Pro" charset="0"/>
                                      <a:cs typeface="Myriad Pro" charset="0"/>
                                    </a:rPr>
                                    <m:t>2</m:t>
                                  </m:r>
                                </m:sup>
                              </m:sSup>
                              <m:r>
                                <a:rPr lang="en-US" sz="2400" b="0" i="1" smtClean="0">
                                  <a:latin typeface="Cambria Math" panose="02040503050406030204" pitchFamily="18" charset="0"/>
                                  <a:ea typeface="Myriad Pro" charset="0"/>
                                  <a:cs typeface="Myriad Pro" charset="0"/>
                                </a:rPr>
                                <m:t>𝑦</m:t>
                              </m:r>
                            </m:num>
                            <m:den>
                              <m:sSup>
                                <m:sSupPr>
                                  <m:ctrlPr>
                                    <a:rPr lang="en-US" sz="2400" b="0" i="1" smtClean="0">
                                      <a:latin typeface="Cambria Math" panose="02040503050406030204" pitchFamily="18" charset="0"/>
                                      <a:ea typeface="Myriad Pro" charset="0"/>
                                      <a:cs typeface="Myriad Pro" charset="0"/>
                                    </a:rPr>
                                  </m:ctrlPr>
                                </m:sSupPr>
                                <m:e>
                                  <m:r>
                                    <a:rPr lang="en-US" sz="2400" b="0" i="1" smtClean="0">
                                      <a:latin typeface="Cambria Math" panose="02040503050406030204" pitchFamily="18" charset="0"/>
                                      <a:ea typeface="Myriad Pro" charset="0"/>
                                      <a:cs typeface="Myriad Pro" charset="0"/>
                                    </a:rPr>
                                    <m:t>𝑥</m:t>
                                  </m:r>
                                </m:e>
                                <m:sup>
                                  <m:r>
                                    <a:rPr lang="en-US" sz="2400" b="0" i="1" smtClean="0">
                                      <a:latin typeface="Cambria Math" panose="02040503050406030204" pitchFamily="18" charset="0"/>
                                      <a:ea typeface="Myriad Pro" charset="0"/>
                                      <a:cs typeface="Myriad Pro" charset="0"/>
                                    </a:rPr>
                                    <m:t>2</m:t>
                                  </m:r>
                                </m:sup>
                              </m:sSup>
                              <m:r>
                                <a:rPr lang="en-US" sz="2400" b="0" i="1" smtClean="0">
                                  <a:latin typeface="Cambria Math" panose="02040503050406030204" pitchFamily="18" charset="0"/>
                                  <a:ea typeface="Myriad Pro" charset="0"/>
                                  <a:cs typeface="Myriad Pro" charset="0"/>
                                </a:rPr>
                                <m:t>+</m:t>
                              </m:r>
                              <m:sSup>
                                <m:sSupPr>
                                  <m:ctrlPr>
                                    <a:rPr lang="en-US" sz="2400" b="0" i="1" smtClean="0">
                                      <a:latin typeface="Cambria Math" panose="02040503050406030204" pitchFamily="18" charset="0"/>
                                      <a:ea typeface="Myriad Pro" charset="0"/>
                                      <a:cs typeface="Myriad Pro" charset="0"/>
                                    </a:rPr>
                                  </m:ctrlPr>
                                </m:sSupPr>
                                <m:e>
                                  <m:r>
                                    <a:rPr lang="en-US" sz="2400" b="0" i="1" smtClean="0">
                                      <a:latin typeface="Cambria Math" panose="02040503050406030204" pitchFamily="18" charset="0"/>
                                      <a:ea typeface="Myriad Pro" charset="0"/>
                                      <a:cs typeface="Myriad Pro" charset="0"/>
                                    </a:rPr>
                                    <m:t>𝑦</m:t>
                                  </m:r>
                                </m:e>
                                <m:sup>
                                  <m:r>
                                    <a:rPr lang="en-US" sz="2400" b="0" i="1" smtClean="0">
                                      <a:latin typeface="Cambria Math" panose="02040503050406030204" pitchFamily="18" charset="0"/>
                                      <a:ea typeface="Myriad Pro" charset="0"/>
                                      <a:cs typeface="Myriad Pro" charset="0"/>
                                    </a:rPr>
                                    <m:t>2</m:t>
                                  </m:r>
                                </m:sup>
                              </m:sSup>
                            </m:den>
                          </m:f>
                        </m:e>
                      </m:func>
                    </m:oMath>
                  </m:oMathPara>
                </a14:m>
                <a:endParaRPr lang="en-US" sz="2400" b="0" dirty="0">
                  <a:ea typeface="Myriad Pro" charset="0"/>
                  <a:cs typeface="Myriad Pro" charset="0"/>
                </a:endParaRPr>
              </a:p>
              <a:p>
                <a:pPr marL="0" indent="0">
                  <a:lnSpc>
                    <a:spcPts val="2700"/>
                  </a:lnSpc>
                  <a:spcBef>
                    <a:spcPts val="0"/>
                  </a:spcBef>
                  <a:spcAft>
                    <a:spcPts val="900"/>
                  </a:spcAft>
                  <a:buNone/>
                </a:pPr>
                <a:endParaRPr lang="en-US" sz="2400" dirty="0">
                  <a:ea typeface="Myriad Pro" charset="0"/>
                  <a:cs typeface="Myriad Pro" charset="0"/>
                </a:endParaRPr>
              </a:p>
            </p:txBody>
          </p:sp>
        </mc:Choice>
        <mc:Fallback xmlns="">
          <p:sp>
            <p:nvSpPr>
              <p:cNvPr id="8" name="Содержимое 2">
                <a:extLst>
                  <a:ext uri="{FF2B5EF4-FFF2-40B4-BE49-F238E27FC236}">
                    <a16:creationId xmlns:a16="http://schemas.microsoft.com/office/drawing/2014/main" id="{E7A7D8C4-15E3-294F-9296-5F8B048419F2}"/>
                  </a:ext>
                </a:extLst>
              </p:cNvPr>
              <p:cNvSpPr txBox="1">
                <a:spLocks noRot="1" noChangeAspect="1" noMove="1" noResize="1" noEditPoints="1" noAdjustHandles="1" noChangeArrowheads="1" noChangeShapeType="1" noTextEdit="1"/>
              </p:cNvSpPr>
              <p:nvPr/>
            </p:nvSpPr>
            <p:spPr>
              <a:xfrm>
                <a:off x="161764" y="2431824"/>
                <a:ext cx="8820472" cy="1789264"/>
              </a:xfrm>
              <a:prstGeom prst="rect">
                <a:avLst/>
              </a:prstGeom>
              <a:blipFill>
                <a:blip r:embed="rId2"/>
                <a:stretch>
                  <a:fillRect l="-1007" t="-3521"/>
                </a:stretch>
              </a:blipFill>
              <a:ln>
                <a:noFill/>
              </a:ln>
            </p:spPr>
            <p:txBody>
              <a:bodyPr/>
              <a:lstStyle/>
              <a:p>
                <a:r>
                  <a:rPr lang="ru-RU">
                    <a:noFill/>
                  </a:rPr>
                  <a:t> </a:t>
                </a:r>
              </a:p>
            </p:txBody>
          </p:sp>
        </mc:Fallback>
      </mc:AlternateContent>
      <p:pic>
        <p:nvPicPr>
          <p:cNvPr id="4" name="Рисунок 3">
            <a:extLst>
              <a:ext uri="{FF2B5EF4-FFF2-40B4-BE49-F238E27FC236}">
                <a16:creationId xmlns:a16="http://schemas.microsoft.com/office/drawing/2014/main" id="{66920C79-AC9F-1F46-A29F-834AFF53C007}"/>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9051" r="6688"/>
          <a:stretch/>
        </p:blipFill>
        <p:spPr>
          <a:xfrm>
            <a:off x="1736277" y="3429000"/>
            <a:ext cx="5671446" cy="3240360"/>
          </a:xfrm>
          <a:prstGeom prst="rect">
            <a:avLst/>
          </a:prstGeom>
        </p:spPr>
      </p:pic>
    </p:spTree>
    <p:extLst>
      <p:ext uri="{BB962C8B-B14F-4D97-AF65-F5344CB8AC3E}">
        <p14:creationId xmlns:p14="http://schemas.microsoft.com/office/powerpoint/2010/main" val="31143055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Multivariate functions: limits</a:t>
            </a:r>
            <a:endParaRPr lang="ru-RU" sz="3200" b="1" dirty="0">
              <a:solidFill>
                <a:schemeClr val="accent1">
                  <a:lumMod val="75000"/>
                </a:schemeClr>
              </a:solidFill>
              <a:latin typeface="+mn-lt"/>
              <a:cs typeface="Times New Roman" pitchFamily="18" charset="0"/>
            </a:endParaRPr>
          </a:p>
        </p:txBody>
      </p:sp>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789264"/>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dirty="0">
                <a:ea typeface="Myriad Pro" charset="0"/>
                <a:cs typeface="Myriad Pro" charset="0"/>
              </a:rPr>
              <a:t>Basic ideas to calculate multivariate limits:</a:t>
            </a:r>
          </a:p>
          <a:p>
            <a:pPr>
              <a:lnSpc>
                <a:spcPts val="2700"/>
              </a:lnSpc>
              <a:spcBef>
                <a:spcPts val="0"/>
              </a:spcBef>
              <a:spcAft>
                <a:spcPts val="900"/>
              </a:spcAft>
            </a:pPr>
            <a:r>
              <a:rPr lang="en-US" sz="2400" dirty="0">
                <a:ea typeface="Myriad Pro" charset="0"/>
                <a:cs typeface="Myriad Pro" charset="0"/>
              </a:rPr>
              <a:t>to prove its absence: find a pair of approaches with different limits;</a:t>
            </a:r>
          </a:p>
          <a:p>
            <a:pPr>
              <a:lnSpc>
                <a:spcPts val="2700"/>
              </a:lnSpc>
              <a:spcBef>
                <a:spcPts val="0"/>
              </a:spcBef>
              <a:spcAft>
                <a:spcPts val="900"/>
              </a:spcAft>
            </a:pPr>
            <a:r>
              <a:rPr lang="en-US" sz="2400" dirty="0">
                <a:ea typeface="Myriad Pro" charset="0"/>
                <a:cs typeface="Myriad Pro" charset="0"/>
              </a:rPr>
              <a:t>to calculate it: try to use only functions of single variables</a:t>
            </a:r>
          </a:p>
        </p:txBody>
      </p:sp>
      <mc:AlternateContent xmlns:mc="http://schemas.openxmlformats.org/markup-compatibility/2006" xmlns:a14="http://schemas.microsoft.com/office/drawing/2010/main">
        <mc:Choice Requires="a14">
          <p:sp>
            <p:nvSpPr>
              <p:cNvPr id="8" name="Содержимое 2">
                <a:extLst>
                  <a:ext uri="{FF2B5EF4-FFF2-40B4-BE49-F238E27FC236}">
                    <a16:creationId xmlns:a16="http://schemas.microsoft.com/office/drawing/2014/main" id="{E7A7D8C4-15E3-294F-9296-5F8B048419F2}"/>
                  </a:ext>
                </a:extLst>
              </p:cNvPr>
              <p:cNvSpPr txBox="1">
                <a:spLocks/>
              </p:cNvSpPr>
              <p:nvPr/>
            </p:nvSpPr>
            <p:spPr>
              <a:xfrm>
                <a:off x="161764" y="2431824"/>
                <a:ext cx="8820472" cy="1789264"/>
              </a:xfrm>
              <a:prstGeom prst="rect">
                <a:avLst/>
              </a:prstGeom>
              <a:ln>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None/>
                </a:pPr>
                <a:r>
                  <a:rPr lang="en-US" sz="2400" b="1" dirty="0">
                    <a:solidFill>
                      <a:schemeClr val="accent3">
                        <a:lumMod val="75000"/>
                      </a:schemeClr>
                    </a:solidFill>
                    <a:ea typeface="Myriad Pro" charset="0"/>
                    <a:cs typeface="Myriad Pro" charset="0"/>
                  </a:rPr>
                  <a:t>Example</a:t>
                </a:r>
                <a:r>
                  <a:rPr lang="en-US" sz="2400" dirty="0">
                    <a:ea typeface="Myriad Pro" charset="0"/>
                    <a:cs typeface="Myriad Pro" charset="0"/>
                  </a:rPr>
                  <a:t>: </a:t>
                </a:r>
                <a:endParaRPr lang="en-US" sz="2400" b="0" i="1" dirty="0">
                  <a:ea typeface="Myriad Pro" charset="0"/>
                  <a:cs typeface="Myriad Pro" charset="0"/>
                </a:endParaRPr>
              </a:p>
              <a:p>
                <a:pPr marL="0" indent="0">
                  <a:lnSpc>
                    <a:spcPts val="2700"/>
                  </a:lnSpc>
                  <a:spcBef>
                    <a:spcPts val="0"/>
                  </a:spcBef>
                  <a:spcAft>
                    <a:spcPts val="900"/>
                  </a:spcAft>
                  <a:buNone/>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ea typeface="Myriad Pro" charset="0"/>
                              <a:cs typeface="Myriad Pro" charset="0"/>
                            </a:rPr>
                          </m:ctrlPr>
                        </m:funcPr>
                        <m:fName>
                          <m:limLow>
                            <m:limLowPr>
                              <m:ctrlPr>
                                <a:rPr lang="en-US" sz="2400" b="0" i="1" smtClean="0">
                                  <a:latin typeface="Cambria Math" panose="02040503050406030204" pitchFamily="18" charset="0"/>
                                  <a:ea typeface="Myriad Pro" charset="0"/>
                                  <a:cs typeface="Myriad Pro" charset="0"/>
                                </a:rPr>
                              </m:ctrlPr>
                            </m:limLowPr>
                            <m:e>
                              <m:r>
                                <m:rPr>
                                  <m:sty m:val="p"/>
                                </m:rPr>
                                <a:rPr lang="en-US" sz="2400" b="0" i="0" smtClean="0">
                                  <a:latin typeface="Cambria Math" panose="02040503050406030204" pitchFamily="18" charset="0"/>
                                  <a:ea typeface="Myriad Pro" charset="0"/>
                                  <a:cs typeface="Myriad Pro" charset="0"/>
                                </a:rPr>
                                <m:t>lim</m:t>
                              </m:r>
                            </m:e>
                            <m:lim>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𝑦</m:t>
                                  </m:r>
                                </m:e>
                              </m:d>
                              <m:r>
                                <a:rPr lang="en-US" sz="2400" b="0" i="1" smtClean="0">
                                  <a:latin typeface="Cambria Math" panose="02040503050406030204" pitchFamily="18" charset="0"/>
                                  <a:ea typeface="Myriad Pro" charset="0"/>
                                  <a:cs typeface="Myriad Pro" charset="0"/>
                                </a:rPr>
                                <m:t>→(0,0)</m:t>
                              </m:r>
                            </m:lim>
                          </m:limLow>
                        </m:fName>
                        <m:e>
                          <m:f>
                            <m:fPr>
                              <m:ctrlPr>
                                <a:rPr lang="en-US" sz="2400" b="0" i="1" smtClean="0">
                                  <a:latin typeface="Cambria Math" panose="02040503050406030204" pitchFamily="18" charset="0"/>
                                  <a:ea typeface="Myriad Pro" charset="0"/>
                                  <a:cs typeface="Myriad Pro" charset="0"/>
                                </a:rPr>
                              </m:ctrlPr>
                            </m:fPr>
                            <m:num>
                              <m:sSup>
                                <m:sSupPr>
                                  <m:ctrlPr>
                                    <a:rPr lang="en-US" sz="2400" b="0" i="1" smtClean="0">
                                      <a:latin typeface="Cambria Math" panose="02040503050406030204" pitchFamily="18" charset="0"/>
                                      <a:ea typeface="Myriad Pro" charset="0"/>
                                      <a:cs typeface="Myriad Pro" charset="0"/>
                                    </a:rPr>
                                  </m:ctrlPr>
                                </m:sSupPr>
                                <m:e>
                                  <m:r>
                                    <a:rPr lang="en-US" sz="2400" b="0" i="1" smtClean="0">
                                      <a:latin typeface="Cambria Math" panose="02040503050406030204" pitchFamily="18" charset="0"/>
                                      <a:ea typeface="Myriad Pro" charset="0"/>
                                      <a:cs typeface="Myriad Pro" charset="0"/>
                                    </a:rPr>
                                    <m:t>𝑥</m:t>
                                  </m:r>
                                </m:e>
                                <m:sup>
                                  <m:r>
                                    <a:rPr lang="en-US" sz="2400" b="0" i="1" smtClean="0">
                                      <a:latin typeface="Cambria Math" panose="02040503050406030204" pitchFamily="18" charset="0"/>
                                      <a:ea typeface="Myriad Pro" charset="0"/>
                                      <a:cs typeface="Myriad Pro" charset="0"/>
                                    </a:rPr>
                                    <m:t>2</m:t>
                                  </m:r>
                                </m:sup>
                              </m:sSup>
                              <m:r>
                                <a:rPr lang="en-US" sz="2400" b="0" i="1" smtClean="0">
                                  <a:latin typeface="Cambria Math" panose="02040503050406030204" pitchFamily="18" charset="0"/>
                                  <a:ea typeface="Myriad Pro" charset="0"/>
                                  <a:cs typeface="Myriad Pro" charset="0"/>
                                </a:rPr>
                                <m:t>𝑦</m:t>
                              </m:r>
                            </m:num>
                            <m:den>
                              <m:sSup>
                                <m:sSupPr>
                                  <m:ctrlPr>
                                    <a:rPr lang="en-US" sz="2400" b="0" i="1" smtClean="0">
                                      <a:latin typeface="Cambria Math" panose="02040503050406030204" pitchFamily="18" charset="0"/>
                                      <a:ea typeface="Myriad Pro" charset="0"/>
                                      <a:cs typeface="Myriad Pro" charset="0"/>
                                    </a:rPr>
                                  </m:ctrlPr>
                                </m:sSupPr>
                                <m:e>
                                  <m:r>
                                    <a:rPr lang="en-US" sz="2400" b="0" i="1" smtClean="0">
                                      <a:latin typeface="Cambria Math" panose="02040503050406030204" pitchFamily="18" charset="0"/>
                                      <a:ea typeface="Myriad Pro" charset="0"/>
                                      <a:cs typeface="Myriad Pro" charset="0"/>
                                    </a:rPr>
                                    <m:t>𝑥</m:t>
                                  </m:r>
                                </m:e>
                                <m:sup>
                                  <m:r>
                                    <a:rPr lang="en-US" sz="2400" b="0" i="1" smtClean="0">
                                      <a:latin typeface="Cambria Math" panose="02040503050406030204" pitchFamily="18" charset="0"/>
                                      <a:ea typeface="Myriad Pro" charset="0"/>
                                      <a:cs typeface="Myriad Pro" charset="0"/>
                                    </a:rPr>
                                    <m:t>2</m:t>
                                  </m:r>
                                </m:sup>
                              </m:sSup>
                              <m:r>
                                <a:rPr lang="en-US" sz="2400" b="0" i="1" smtClean="0">
                                  <a:latin typeface="Cambria Math" panose="02040503050406030204" pitchFamily="18" charset="0"/>
                                  <a:ea typeface="Myriad Pro" charset="0"/>
                                  <a:cs typeface="Myriad Pro" charset="0"/>
                                </a:rPr>
                                <m:t>+</m:t>
                              </m:r>
                              <m:sSup>
                                <m:sSupPr>
                                  <m:ctrlPr>
                                    <a:rPr lang="en-US" sz="2400" b="0" i="1" smtClean="0">
                                      <a:latin typeface="Cambria Math" panose="02040503050406030204" pitchFamily="18" charset="0"/>
                                      <a:ea typeface="Myriad Pro" charset="0"/>
                                      <a:cs typeface="Myriad Pro" charset="0"/>
                                    </a:rPr>
                                  </m:ctrlPr>
                                </m:sSupPr>
                                <m:e>
                                  <m:r>
                                    <a:rPr lang="en-US" sz="2400" b="0" i="1" smtClean="0">
                                      <a:latin typeface="Cambria Math" panose="02040503050406030204" pitchFamily="18" charset="0"/>
                                      <a:ea typeface="Myriad Pro" charset="0"/>
                                      <a:cs typeface="Myriad Pro" charset="0"/>
                                    </a:rPr>
                                    <m:t>𝑦</m:t>
                                  </m:r>
                                </m:e>
                                <m:sup>
                                  <m:r>
                                    <a:rPr lang="en-US" sz="2400" b="0" i="1" smtClean="0">
                                      <a:latin typeface="Cambria Math" panose="02040503050406030204" pitchFamily="18" charset="0"/>
                                      <a:ea typeface="Myriad Pro" charset="0"/>
                                      <a:cs typeface="Myriad Pro" charset="0"/>
                                    </a:rPr>
                                    <m:t>2</m:t>
                                  </m:r>
                                </m:sup>
                              </m:sSup>
                            </m:den>
                          </m:f>
                        </m:e>
                      </m:func>
                    </m:oMath>
                  </m:oMathPara>
                </a14:m>
                <a:endParaRPr lang="en-US" sz="2400" b="0" dirty="0">
                  <a:ea typeface="Myriad Pro" charset="0"/>
                  <a:cs typeface="Myriad Pro" charset="0"/>
                </a:endParaRPr>
              </a:p>
              <a:p>
                <a:pPr marL="0" indent="0">
                  <a:lnSpc>
                    <a:spcPts val="2700"/>
                  </a:lnSpc>
                  <a:spcBef>
                    <a:spcPts val="0"/>
                  </a:spcBef>
                  <a:spcAft>
                    <a:spcPts val="900"/>
                  </a:spcAft>
                  <a:buNone/>
                </a:pPr>
                <a:endParaRPr lang="en-US" sz="2400" dirty="0">
                  <a:ea typeface="Myriad Pro" charset="0"/>
                  <a:cs typeface="Myriad Pro" charset="0"/>
                </a:endParaRPr>
              </a:p>
            </p:txBody>
          </p:sp>
        </mc:Choice>
        <mc:Fallback xmlns="">
          <p:sp>
            <p:nvSpPr>
              <p:cNvPr id="8" name="Содержимое 2">
                <a:extLst>
                  <a:ext uri="{FF2B5EF4-FFF2-40B4-BE49-F238E27FC236}">
                    <a16:creationId xmlns:a16="http://schemas.microsoft.com/office/drawing/2014/main" id="{E7A7D8C4-15E3-294F-9296-5F8B048419F2}"/>
                  </a:ext>
                </a:extLst>
              </p:cNvPr>
              <p:cNvSpPr txBox="1">
                <a:spLocks noRot="1" noChangeAspect="1" noMove="1" noResize="1" noEditPoints="1" noAdjustHandles="1" noChangeArrowheads="1" noChangeShapeType="1" noTextEdit="1"/>
              </p:cNvSpPr>
              <p:nvPr/>
            </p:nvSpPr>
            <p:spPr>
              <a:xfrm>
                <a:off x="161764" y="2431824"/>
                <a:ext cx="8820472" cy="1789264"/>
              </a:xfrm>
              <a:prstGeom prst="rect">
                <a:avLst/>
              </a:prstGeom>
              <a:blipFill>
                <a:blip r:embed="rId2"/>
                <a:stretch>
                  <a:fillRect l="-1007" t="-3521"/>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5005700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a:xfrm>
            <a:off x="1241884" y="2857500"/>
            <a:ext cx="6660232" cy="1143000"/>
          </a:xfrm>
        </p:spPr>
        <p:txBody>
          <a:bodyPr>
            <a:noAutofit/>
          </a:bodyPr>
          <a:lstStyle/>
          <a:p>
            <a:pPr algn="l"/>
            <a:r>
              <a:rPr lang="en-US" sz="3200" b="1" dirty="0">
                <a:solidFill>
                  <a:schemeClr val="accent1">
                    <a:lumMod val="75000"/>
                  </a:schemeClr>
                </a:solidFill>
              </a:rPr>
              <a:t>Limits and multivariate functions</a:t>
            </a:r>
          </a:p>
        </p:txBody>
      </p:sp>
    </p:spTree>
    <p:extLst>
      <p:ext uri="{BB962C8B-B14F-4D97-AF65-F5344CB8AC3E}">
        <p14:creationId xmlns:p14="http://schemas.microsoft.com/office/powerpoint/2010/main" val="2026744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yriad Pro" pitchFamily="34" charset="0"/>
                <a:cs typeface="Times New Roman" pitchFamily="18" charset="0"/>
              </a:rPr>
              <a:t>Function Limits</a:t>
            </a:r>
            <a:endParaRPr lang="ru-RU" sz="3200" b="1" dirty="0">
              <a:solidFill>
                <a:schemeClr val="accent1">
                  <a:lumMod val="75000"/>
                </a:schemeClr>
              </a:solidFill>
              <a:latin typeface="Myriad Pro" pitchFamily="34" charset="0"/>
              <a:cs typeface="Times New Roman" pitchFamily="18" charset="0"/>
            </a:endParaRPr>
          </a:p>
        </p:txBody>
      </p:sp>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6452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latin typeface="Myriad Pro" charset="0"/>
                <a:ea typeface="Myriad Pro" charset="0"/>
                <a:cs typeface="Myriad Pro" charset="0"/>
              </a:rPr>
              <a:t>Let us try to extrapolate the definition for sequences:</a:t>
            </a:r>
          </a:p>
          <a:p>
            <a:pPr marL="0" indent="0">
              <a:lnSpc>
                <a:spcPts val="2700"/>
              </a:lnSpc>
              <a:spcBef>
                <a:spcPts val="0"/>
              </a:spcBef>
              <a:spcAft>
                <a:spcPts val="900"/>
              </a:spcAft>
              <a:buFont typeface="Arial" pitchFamily="34" charset="0"/>
              <a:buNone/>
            </a:pPr>
            <a:r>
              <a:rPr lang="en-US" sz="2400" dirty="0">
                <a:latin typeface="Myriad Pro" charset="0"/>
                <a:ea typeface="Myriad Pro" charset="0"/>
                <a:cs typeface="Myriad Pro" charset="0"/>
              </a:rPr>
              <a:t>“For any given deviation one could go as close to the limit point that the sequence would not deviate from the limit more then given.”</a:t>
            </a:r>
            <a:endParaRPr lang="en-US" sz="2400" dirty="0">
              <a:ea typeface="Myriad Pro" charset="0"/>
              <a:cs typeface="Myriad Pro" charset="0"/>
            </a:endParaRPr>
          </a:p>
        </p:txBody>
      </p:sp>
    </p:spTree>
    <p:extLst>
      <p:ext uri="{BB962C8B-B14F-4D97-AF65-F5344CB8AC3E}">
        <p14:creationId xmlns:p14="http://schemas.microsoft.com/office/powerpoint/2010/main" val="29588204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anchor="t">
            <a:normAutofit/>
          </a:bodyPr>
          <a:lstStyle/>
          <a:p>
            <a:pPr algn="l"/>
            <a:r>
              <a:rPr lang="en-US" sz="3200" b="1" dirty="0">
                <a:solidFill>
                  <a:schemeClr val="accent1">
                    <a:lumMod val="75000"/>
                  </a:schemeClr>
                </a:solidFill>
                <a:latin typeface="+mn-lt"/>
                <a:cs typeface="Times New Roman" pitchFamily="18" charset="0"/>
              </a:rPr>
              <a:t>Function Limits</a:t>
            </a:r>
            <a:endParaRPr lang="ru-RU" sz="3200" b="1" dirty="0">
              <a:solidFill>
                <a:schemeClr val="accent1">
                  <a:lumMod val="75000"/>
                </a:schemeClr>
              </a:solidFill>
              <a:latin typeface="+mn-lt"/>
              <a:cs typeface="Times New Roman" pitchFamily="18" charset="0"/>
            </a:endParaRPr>
          </a:p>
        </p:txBody>
      </p:sp>
      <p:sp>
        <p:nvSpPr>
          <p:cNvPr id="9" name="Содержимое 2">
            <a:extLst>
              <a:ext uri="{FF2B5EF4-FFF2-40B4-BE49-F238E27FC236}">
                <a16:creationId xmlns:a16="http://schemas.microsoft.com/office/drawing/2014/main" id="{B90A8168-EFDF-ED4C-A302-B28D2BBDC96F}"/>
              </a:ext>
            </a:extLst>
          </p:cNvPr>
          <p:cNvSpPr txBox="1">
            <a:spLocks/>
          </p:cNvSpPr>
          <p:nvPr/>
        </p:nvSpPr>
        <p:spPr>
          <a:xfrm>
            <a:off x="161764" y="631624"/>
            <a:ext cx="8820472" cy="16452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r>
              <a:rPr lang="en-US" sz="2400" dirty="0">
                <a:ea typeface="Myriad Pro" charset="0"/>
                <a:cs typeface="Myriad Pro" charset="0"/>
              </a:rPr>
              <a:t>Let us try to extrapolate the definition for sequences:</a:t>
            </a:r>
          </a:p>
          <a:p>
            <a:pPr marL="0" indent="0">
              <a:lnSpc>
                <a:spcPts val="2700"/>
              </a:lnSpc>
              <a:spcBef>
                <a:spcPts val="0"/>
              </a:spcBef>
              <a:spcAft>
                <a:spcPts val="900"/>
              </a:spcAft>
              <a:buFont typeface="Arial" pitchFamily="34" charset="0"/>
              <a:buNone/>
            </a:pPr>
            <a:r>
              <a:rPr lang="en-US" sz="2400" dirty="0">
                <a:ea typeface="Myriad Pro" charset="0"/>
                <a:cs typeface="Myriad Pro" charset="0"/>
              </a:rPr>
              <a:t>“For any given deviation one could go as close to the limit point that the sequence would not deviate from the limit more then given.”</a:t>
            </a:r>
          </a:p>
        </p:txBody>
      </p:sp>
      <mc:AlternateContent xmlns:mc="http://schemas.openxmlformats.org/markup-compatibility/2006">
        <mc:Choice xmlns:a14="http://schemas.microsoft.com/office/drawing/2010/main" Requires="a14">
          <p:sp>
            <p:nvSpPr>
              <p:cNvPr id="6" name="Содержимое 2">
                <a:extLst>
                  <a:ext uri="{FF2B5EF4-FFF2-40B4-BE49-F238E27FC236}">
                    <a16:creationId xmlns:a16="http://schemas.microsoft.com/office/drawing/2014/main" id="{4759BCE6-20A4-2249-8DB1-562EDA34A1CF}"/>
                  </a:ext>
                </a:extLst>
              </p:cNvPr>
              <p:cNvSpPr txBox="1">
                <a:spLocks/>
              </p:cNvSpPr>
              <p:nvPr/>
            </p:nvSpPr>
            <p:spPr>
              <a:xfrm>
                <a:off x="183468" y="2276872"/>
                <a:ext cx="3279179" cy="2232248"/>
              </a:xfrm>
              <a:prstGeom prst="rect">
                <a:avLst/>
              </a:prstGeom>
              <a:ln w="19050">
                <a:solidFill>
                  <a:schemeClr val="tx2"/>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700"/>
                  </a:lnSpc>
                  <a:spcBef>
                    <a:spcPts val="0"/>
                  </a:spcBef>
                  <a:spcAft>
                    <a:spcPts val="900"/>
                  </a:spcAft>
                  <a:buFont typeface="Arial" pitchFamily="34" charset="0"/>
                  <a:buNone/>
                </a:pPr>
                <a:br>
                  <a:rPr lang="en-US" sz="2400" b="0" i="1" dirty="0">
                    <a:ea typeface="Myriad Pro" charset="0"/>
                    <a:cs typeface="Myriad Pro" charset="0"/>
                  </a:rPr>
                </a:b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ea typeface="Myriad Pro" charset="0"/>
                              <a:cs typeface="Myriad Pro" charset="0"/>
                            </a:rPr>
                          </m:ctrlPr>
                        </m:funcPr>
                        <m:fName>
                          <m:limLow>
                            <m:limLowPr>
                              <m:ctrlPr>
                                <a:rPr lang="en-US" sz="2400" b="0" i="1" smtClean="0">
                                  <a:latin typeface="Cambria Math" panose="02040503050406030204" pitchFamily="18" charset="0"/>
                                  <a:ea typeface="Myriad Pro" charset="0"/>
                                  <a:cs typeface="Myriad Pro" charset="0"/>
                                </a:rPr>
                              </m:ctrlPr>
                            </m:limLowPr>
                            <m:e>
                              <m:r>
                                <m:rPr>
                                  <m:sty m:val="p"/>
                                </m:rPr>
                                <a:rPr lang="en-US" sz="2400" b="0" i="0" smtClean="0">
                                  <a:latin typeface="Cambria Math" panose="02040503050406030204" pitchFamily="18" charset="0"/>
                                  <a:ea typeface="Myriad Pro" charset="0"/>
                                  <a:cs typeface="Myriad Pro" charset="0"/>
                                </a:rPr>
                                <m:t>lim</m:t>
                              </m:r>
                            </m:e>
                            <m:lim>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𝑎</m:t>
                              </m:r>
                            </m:lim>
                          </m:limLow>
                        </m:fName>
                        <m:e>
                          <m:r>
                            <a:rPr lang="en-US" sz="2400" b="0" i="1" smtClean="0">
                              <a:latin typeface="Cambria Math" panose="02040503050406030204" pitchFamily="18" charset="0"/>
                              <a:ea typeface="Myriad Pro" charset="0"/>
                              <a:cs typeface="Myriad Pro" charset="0"/>
                            </a:rPr>
                            <m:t>𝑓</m:t>
                          </m:r>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e>
                          </m:d>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𝐶</m:t>
                          </m:r>
                        </m:e>
                      </m:func>
                      <m:r>
                        <a:rPr lang="en-US" sz="2400" b="0" i="1" smtClean="0">
                          <a:latin typeface="Cambria Math" panose="02040503050406030204" pitchFamily="18" charset="0"/>
                          <a:ea typeface="Myriad Pro" charset="0"/>
                          <a:cs typeface="Myriad Pro" charset="0"/>
                        </a:rPr>
                        <m:t> ⟺   </m:t>
                      </m:r>
                    </m:oMath>
                  </m:oMathPara>
                </a14:m>
                <a:endParaRPr lang="en-US" sz="2400" b="0" dirty="0">
                  <a:ea typeface="Myriad Pro" charset="0"/>
                  <a:cs typeface="Myriad Pro" charset="0"/>
                </a:endParaRPr>
              </a:p>
              <a:p>
                <a:pPr marL="0" indent="0">
                  <a:lnSpc>
                    <a:spcPts val="2700"/>
                  </a:lnSpc>
                  <a:spcBef>
                    <a:spcPts val="0"/>
                  </a:spcBef>
                  <a:spcAft>
                    <a:spcPts val="900"/>
                  </a:spcAft>
                  <a:buFont typeface="Arial" pitchFamily="34" charse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𝜀</m:t>
                      </m:r>
                      <m:r>
                        <a:rPr lang="en-US" sz="2400" b="0" i="1" smtClean="0">
                          <a:latin typeface="Cambria Math" panose="02040503050406030204" pitchFamily="18" charset="0"/>
                          <a:ea typeface="Myriad Pro" charset="0"/>
                          <a:cs typeface="Myriad Pro" charset="0"/>
                        </a:rPr>
                        <m:t>&gt;0  ∃</m:t>
                      </m:r>
                      <m:r>
                        <a:rPr lang="en-US" sz="2400" b="0" i="1" smtClean="0">
                          <a:latin typeface="Cambria Math" panose="02040503050406030204" pitchFamily="18" charset="0"/>
                          <a:ea typeface="Myriad Pro" charset="0"/>
                          <a:cs typeface="Myriad Pro" charset="0"/>
                        </a:rPr>
                        <m:t>𝛿</m:t>
                      </m:r>
                      <m:r>
                        <a:rPr lang="en-US" sz="2400" b="0" i="1" smtClean="0">
                          <a:latin typeface="Cambria Math" panose="02040503050406030204" pitchFamily="18" charset="0"/>
                          <a:ea typeface="Myriad Pro" charset="0"/>
                          <a:cs typeface="Myriad Pro" charset="0"/>
                        </a:rPr>
                        <m:t>&gt;0  ∀</m:t>
                      </m:r>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m:t>
                      </m:r>
                    </m:oMath>
                  </m:oMathPara>
                </a14:m>
                <a:endParaRPr lang="en-US" sz="2400" b="0" i="1" dirty="0">
                  <a:ea typeface="Myriad Pro" charset="0"/>
                  <a:cs typeface="Myriad Pro" charset="0"/>
                </a:endParaRPr>
              </a:p>
              <a:p>
                <a:pPr marL="0" indent="0">
                  <a:lnSpc>
                    <a:spcPts val="2700"/>
                  </a:lnSpc>
                  <a:spcBef>
                    <a:spcPts val="0"/>
                  </a:spcBef>
                  <a:spcAft>
                    <a:spcPts val="900"/>
                  </a:spcAft>
                  <a:buFont typeface="Arial" pitchFamily="34" charse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Myriad Pro" charset="0"/>
                          <a:cs typeface="Myriad Pro" charset="0"/>
                        </a:rPr>
                        <m:t>0&lt;</m:t>
                      </m:r>
                      <m:d>
                        <m:dPr>
                          <m:begChr m:val="|"/>
                          <m:endChr m:val="|"/>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𝑎</m:t>
                          </m:r>
                        </m:e>
                      </m:d>
                      <m:r>
                        <a:rPr lang="en-US" sz="2400" b="0" i="1" smtClean="0">
                          <a:latin typeface="Cambria Math" panose="02040503050406030204" pitchFamily="18" charset="0"/>
                          <a:ea typeface="Myriad Pro" charset="0"/>
                          <a:cs typeface="Myriad Pro" charset="0"/>
                        </a:rPr>
                        <m:t>&lt;</m:t>
                      </m:r>
                      <m:r>
                        <a:rPr lang="en-US" sz="2400" b="0" i="1" smtClean="0">
                          <a:latin typeface="Cambria Math" panose="02040503050406030204" pitchFamily="18" charset="0"/>
                          <a:ea typeface="Myriad Pro" charset="0"/>
                          <a:cs typeface="Myriad Pro" charset="0"/>
                        </a:rPr>
                        <m:t>𝛿</m:t>
                      </m:r>
                      <m:r>
                        <a:rPr lang="en-US" sz="2400" b="0" i="1" smtClean="0">
                          <a:latin typeface="Cambria Math" panose="02040503050406030204" pitchFamily="18" charset="0"/>
                          <a:ea typeface="Myriad Pro" charset="0"/>
                          <a:cs typeface="Myriad Pro" charset="0"/>
                        </a:rPr>
                        <m:t>⇒</m:t>
                      </m:r>
                    </m:oMath>
                  </m:oMathPara>
                </a14:m>
                <a:endParaRPr lang="en-US" sz="2400" b="0" dirty="0">
                  <a:ea typeface="Myriad Pro" charset="0"/>
                  <a:cs typeface="Myriad Pro" charset="0"/>
                </a:endParaRPr>
              </a:p>
              <a:p>
                <a:pPr marL="0" indent="0">
                  <a:lnSpc>
                    <a:spcPts val="2700"/>
                  </a:lnSpc>
                  <a:spcBef>
                    <a:spcPts val="0"/>
                  </a:spcBef>
                  <a:spcAft>
                    <a:spcPts val="900"/>
                  </a:spcAft>
                  <a:buFont typeface="Arial" pitchFamily="34" charse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Myriad Pro" charset="0"/>
                          <a:cs typeface="Myriad Pro" charset="0"/>
                        </a:rPr>
                        <m:t>⇒</m:t>
                      </m:r>
                      <m:d>
                        <m:dPr>
                          <m:begChr m:val="|"/>
                          <m:endChr m:val="|"/>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𝑓</m:t>
                          </m:r>
                          <m:d>
                            <m:dPr>
                              <m:ctrlPr>
                                <a:rPr lang="en-US" sz="2400" b="0" i="1" smtClean="0">
                                  <a:latin typeface="Cambria Math" panose="02040503050406030204" pitchFamily="18" charset="0"/>
                                  <a:ea typeface="Myriad Pro" charset="0"/>
                                  <a:cs typeface="Myriad Pro" charset="0"/>
                                </a:rPr>
                              </m:ctrlPr>
                            </m:dPr>
                            <m:e>
                              <m:r>
                                <a:rPr lang="en-US" sz="2400" b="0" i="1" smtClean="0">
                                  <a:latin typeface="Cambria Math" panose="02040503050406030204" pitchFamily="18" charset="0"/>
                                  <a:ea typeface="Myriad Pro" charset="0"/>
                                  <a:cs typeface="Myriad Pro" charset="0"/>
                                </a:rPr>
                                <m:t>𝑥</m:t>
                              </m:r>
                            </m:e>
                          </m:d>
                          <m:r>
                            <a:rPr lang="en-US" sz="2400" b="0" i="1" smtClean="0">
                              <a:latin typeface="Cambria Math" panose="02040503050406030204" pitchFamily="18" charset="0"/>
                              <a:ea typeface="Myriad Pro" charset="0"/>
                              <a:cs typeface="Myriad Pro" charset="0"/>
                            </a:rPr>
                            <m:t>−</m:t>
                          </m:r>
                          <m:r>
                            <a:rPr lang="en-US" sz="2400" b="0" i="1" smtClean="0">
                              <a:latin typeface="Cambria Math" panose="02040503050406030204" pitchFamily="18" charset="0"/>
                              <a:ea typeface="Myriad Pro" charset="0"/>
                              <a:cs typeface="Myriad Pro" charset="0"/>
                            </a:rPr>
                            <m:t>𝐶</m:t>
                          </m:r>
                        </m:e>
                      </m:d>
                      <m:r>
                        <a:rPr lang="en-US" sz="2400" b="0" i="1" smtClean="0">
                          <a:latin typeface="Cambria Math" panose="02040503050406030204" pitchFamily="18" charset="0"/>
                          <a:ea typeface="Myriad Pro" charset="0"/>
                          <a:cs typeface="Myriad Pro" charset="0"/>
                        </a:rPr>
                        <m:t>&lt;</m:t>
                      </m:r>
                      <m:r>
                        <m:rPr>
                          <m:sty m:val="p"/>
                        </m:rPr>
                        <a:rPr lang="en-US" sz="2400" b="0" i="1" smtClean="0">
                          <a:latin typeface="Cambria Math" panose="02040503050406030204" pitchFamily="18" charset="0"/>
                          <a:ea typeface="Myriad Pro" charset="0"/>
                          <a:cs typeface="Myriad Pro" charset="0"/>
                        </a:rPr>
                        <m:t>ε</m:t>
                      </m:r>
                    </m:oMath>
                  </m:oMathPara>
                </a14:m>
                <a:endParaRPr lang="en-US" sz="2400" b="0" dirty="0">
                  <a:ea typeface="Myriad Pro" charset="0"/>
                  <a:cs typeface="Myriad Pro" charset="0"/>
                </a:endParaRPr>
              </a:p>
            </p:txBody>
          </p:sp>
        </mc:Choice>
        <mc:Fallback>
          <p:sp>
            <p:nvSpPr>
              <p:cNvPr id="6" name="Содержимое 2">
                <a:extLst>
                  <a:ext uri="{FF2B5EF4-FFF2-40B4-BE49-F238E27FC236}">
                    <a16:creationId xmlns:a16="http://schemas.microsoft.com/office/drawing/2014/main" id="{4759BCE6-20A4-2249-8DB1-562EDA34A1CF}"/>
                  </a:ext>
                </a:extLst>
              </p:cNvPr>
              <p:cNvSpPr txBox="1">
                <a:spLocks noRot="1" noChangeAspect="1" noMove="1" noResize="1" noEditPoints="1" noAdjustHandles="1" noChangeArrowheads="1" noChangeShapeType="1" noTextEdit="1"/>
              </p:cNvSpPr>
              <p:nvPr/>
            </p:nvSpPr>
            <p:spPr>
              <a:xfrm>
                <a:off x="183468" y="2276872"/>
                <a:ext cx="3279179" cy="2232248"/>
              </a:xfrm>
              <a:prstGeom prst="rect">
                <a:avLst/>
              </a:prstGeom>
              <a:blipFill>
                <a:blip r:embed="rId2"/>
                <a:stretch>
                  <a:fillRect/>
                </a:stretch>
              </a:blipFill>
              <a:ln w="19050">
                <a:solidFill>
                  <a:schemeClr val="tx2"/>
                </a:solidFill>
              </a:ln>
            </p:spPr>
            <p:txBody>
              <a:bodyPr/>
              <a:lstStyle/>
              <a:p>
                <a:r>
                  <a:rPr lang="ru-RU">
                    <a:noFill/>
                  </a:rPr>
                  <a:t> </a:t>
                </a:r>
              </a:p>
            </p:txBody>
          </p:sp>
        </mc:Fallback>
      </mc:AlternateContent>
      <p:pic>
        <p:nvPicPr>
          <p:cNvPr id="12" name="Рисунок 11">
            <a:extLst>
              <a:ext uri="{FF2B5EF4-FFF2-40B4-BE49-F238E27FC236}">
                <a16:creationId xmlns:a16="http://schemas.microsoft.com/office/drawing/2014/main" id="{0B3F0819-E2A2-0846-82BE-55C7FF1A63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6492" y="2276872"/>
            <a:ext cx="4952264" cy="3816424"/>
          </a:xfrm>
          <a:prstGeom prst="rect">
            <a:avLst/>
          </a:prstGeom>
        </p:spPr>
      </p:pic>
      <p:sp>
        <p:nvSpPr>
          <p:cNvPr id="3" name="TextBox 2">
            <a:extLst>
              <a:ext uri="{FF2B5EF4-FFF2-40B4-BE49-F238E27FC236}">
                <a16:creationId xmlns:a16="http://schemas.microsoft.com/office/drawing/2014/main" id="{F9500A4C-28A2-4B4F-82AD-7622F9748916}"/>
              </a:ext>
            </a:extLst>
          </p:cNvPr>
          <p:cNvSpPr txBox="1"/>
          <p:nvPr/>
        </p:nvSpPr>
        <p:spPr>
          <a:xfrm>
            <a:off x="6588224" y="5880102"/>
            <a:ext cx="304892" cy="369332"/>
          </a:xfrm>
          <a:prstGeom prst="rect">
            <a:avLst/>
          </a:prstGeom>
          <a:noFill/>
        </p:spPr>
        <p:txBody>
          <a:bodyPr wrap="none" rtlCol="0">
            <a:spAutoFit/>
          </a:bodyPr>
          <a:lstStyle/>
          <a:p>
            <a:r>
              <a:rPr lang="en-US" i="1" dirty="0"/>
              <a:t>a</a:t>
            </a:r>
            <a:endParaRPr lang="ru-RU" i="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E99CFB-71A1-FC47-BF25-1A277A4AABBE}"/>
                  </a:ext>
                </a:extLst>
              </p:cNvPr>
              <p:cNvSpPr txBox="1"/>
              <p:nvPr/>
            </p:nvSpPr>
            <p:spPr>
              <a:xfrm>
                <a:off x="3382683" y="3815752"/>
                <a:ext cx="7606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m:rPr>
                          <m:sty m:val="p"/>
                        </m:rPr>
                        <a:rPr lang="en-US" b="0" i="1" smtClean="0">
                          <a:latin typeface="Cambria Math" panose="02040503050406030204" pitchFamily="18" charset="0"/>
                        </a:rPr>
                        <m:t>ε</m:t>
                      </m:r>
                    </m:oMath>
                  </m:oMathPara>
                </a14:m>
                <a:endParaRPr lang="en-US" b="0" dirty="0"/>
              </a:p>
            </p:txBody>
          </p:sp>
        </mc:Choice>
        <mc:Fallback xmlns="">
          <p:sp>
            <p:nvSpPr>
              <p:cNvPr id="5" name="TextBox 4">
                <a:extLst>
                  <a:ext uri="{FF2B5EF4-FFF2-40B4-BE49-F238E27FC236}">
                    <a16:creationId xmlns:a16="http://schemas.microsoft.com/office/drawing/2014/main" id="{39E99CFB-71A1-FC47-BF25-1A277A4AABBE}"/>
                  </a:ext>
                </a:extLst>
              </p:cNvPr>
              <p:cNvSpPr txBox="1">
                <a:spLocks noRot="1" noChangeAspect="1" noMove="1" noResize="1" noEditPoints="1" noAdjustHandles="1" noChangeArrowheads="1" noChangeShapeType="1" noTextEdit="1"/>
              </p:cNvSpPr>
              <p:nvPr/>
            </p:nvSpPr>
            <p:spPr>
              <a:xfrm>
                <a:off x="3382683" y="3815752"/>
                <a:ext cx="760657" cy="369332"/>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A888B36-8C5E-BC41-9455-3FD09D59B92A}"/>
                  </a:ext>
                </a:extLst>
              </p:cNvPr>
              <p:cNvSpPr txBox="1"/>
              <p:nvPr/>
            </p:nvSpPr>
            <p:spPr>
              <a:xfrm>
                <a:off x="3418950" y="3068357"/>
                <a:ext cx="7606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m:rPr>
                          <m:sty m:val="p"/>
                        </m:rPr>
                        <a:rPr lang="en-US" b="0" i="1" smtClean="0">
                          <a:latin typeface="Cambria Math" panose="02040503050406030204" pitchFamily="18" charset="0"/>
                        </a:rPr>
                        <m:t>ε</m:t>
                      </m:r>
                    </m:oMath>
                  </m:oMathPara>
                </a14:m>
                <a:endParaRPr lang="en-US" b="0" dirty="0"/>
              </a:p>
            </p:txBody>
          </p:sp>
        </mc:Choice>
        <mc:Fallback xmlns="">
          <p:sp>
            <p:nvSpPr>
              <p:cNvPr id="11" name="TextBox 10">
                <a:extLst>
                  <a:ext uri="{FF2B5EF4-FFF2-40B4-BE49-F238E27FC236}">
                    <a16:creationId xmlns:a16="http://schemas.microsoft.com/office/drawing/2014/main" id="{BA888B36-8C5E-BC41-9455-3FD09D59B92A}"/>
                  </a:ext>
                </a:extLst>
              </p:cNvPr>
              <p:cNvSpPr txBox="1">
                <a:spLocks noRot="1" noChangeAspect="1" noMove="1" noResize="1" noEditPoints="1" noAdjustHandles="1" noChangeArrowheads="1" noChangeShapeType="1" noTextEdit="1"/>
              </p:cNvSpPr>
              <p:nvPr/>
            </p:nvSpPr>
            <p:spPr>
              <a:xfrm>
                <a:off x="3418950" y="3068357"/>
                <a:ext cx="760657" cy="369332"/>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56CE322-5CE0-0847-9517-93D10400AA37}"/>
                  </a:ext>
                </a:extLst>
              </p:cNvPr>
              <p:cNvSpPr txBox="1"/>
              <p:nvPr/>
            </p:nvSpPr>
            <p:spPr>
              <a:xfrm>
                <a:off x="3608104" y="3433210"/>
                <a:ext cx="38234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oMath>
                  </m:oMathPara>
                </a14:m>
                <a:endParaRPr lang="en-US" b="0" dirty="0"/>
              </a:p>
            </p:txBody>
          </p:sp>
        </mc:Choice>
        <mc:Fallback xmlns="">
          <p:sp>
            <p:nvSpPr>
              <p:cNvPr id="13" name="TextBox 12">
                <a:extLst>
                  <a:ext uri="{FF2B5EF4-FFF2-40B4-BE49-F238E27FC236}">
                    <a16:creationId xmlns:a16="http://schemas.microsoft.com/office/drawing/2014/main" id="{556CE322-5CE0-0847-9517-93D10400AA37}"/>
                  </a:ext>
                </a:extLst>
              </p:cNvPr>
              <p:cNvSpPr txBox="1">
                <a:spLocks noRot="1" noChangeAspect="1" noMove="1" noResize="1" noEditPoints="1" noAdjustHandles="1" noChangeArrowheads="1" noChangeShapeType="1" noTextEdit="1"/>
              </p:cNvSpPr>
              <p:nvPr/>
            </p:nvSpPr>
            <p:spPr>
              <a:xfrm>
                <a:off x="3608104" y="3433210"/>
                <a:ext cx="382348" cy="369332"/>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40F6067-5B86-9849-B58D-487E628F34F5}"/>
                  </a:ext>
                </a:extLst>
              </p:cNvPr>
              <p:cNvSpPr txBox="1"/>
              <p:nvPr/>
            </p:nvSpPr>
            <p:spPr>
              <a:xfrm>
                <a:off x="5911621" y="5539447"/>
                <a:ext cx="77643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𝛿</m:t>
                      </m:r>
                    </m:oMath>
                  </m:oMathPara>
                </a14:m>
                <a:endParaRPr lang="en-US" b="0" dirty="0"/>
              </a:p>
            </p:txBody>
          </p:sp>
        </mc:Choice>
        <mc:Fallback xmlns="">
          <p:sp>
            <p:nvSpPr>
              <p:cNvPr id="14" name="TextBox 13">
                <a:extLst>
                  <a:ext uri="{FF2B5EF4-FFF2-40B4-BE49-F238E27FC236}">
                    <a16:creationId xmlns:a16="http://schemas.microsoft.com/office/drawing/2014/main" id="{C40F6067-5B86-9849-B58D-487E628F34F5}"/>
                  </a:ext>
                </a:extLst>
              </p:cNvPr>
              <p:cNvSpPr txBox="1">
                <a:spLocks noRot="1" noChangeAspect="1" noMove="1" noResize="1" noEditPoints="1" noAdjustHandles="1" noChangeArrowheads="1" noChangeShapeType="1" noTextEdit="1"/>
              </p:cNvSpPr>
              <p:nvPr/>
            </p:nvSpPr>
            <p:spPr>
              <a:xfrm>
                <a:off x="5911621" y="5539447"/>
                <a:ext cx="776430" cy="369332"/>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5D0CFF1-C46F-D64F-80B0-F4A864E0FA25}"/>
                  </a:ext>
                </a:extLst>
              </p:cNvPr>
              <p:cNvSpPr txBox="1"/>
              <p:nvPr/>
            </p:nvSpPr>
            <p:spPr>
              <a:xfrm>
                <a:off x="6889439" y="5539447"/>
                <a:ext cx="77643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𝛿</m:t>
                      </m:r>
                    </m:oMath>
                  </m:oMathPara>
                </a14:m>
                <a:endParaRPr lang="en-US" b="0" dirty="0"/>
              </a:p>
            </p:txBody>
          </p:sp>
        </mc:Choice>
        <mc:Fallback xmlns="">
          <p:sp>
            <p:nvSpPr>
              <p:cNvPr id="15" name="TextBox 14">
                <a:extLst>
                  <a:ext uri="{FF2B5EF4-FFF2-40B4-BE49-F238E27FC236}">
                    <a16:creationId xmlns:a16="http://schemas.microsoft.com/office/drawing/2014/main" id="{35D0CFF1-C46F-D64F-80B0-F4A864E0FA25}"/>
                  </a:ext>
                </a:extLst>
              </p:cNvPr>
              <p:cNvSpPr txBox="1">
                <a:spLocks noRot="1" noChangeAspect="1" noMove="1" noResize="1" noEditPoints="1" noAdjustHandles="1" noChangeArrowheads="1" noChangeShapeType="1" noTextEdit="1"/>
              </p:cNvSpPr>
              <p:nvPr/>
            </p:nvSpPr>
            <p:spPr>
              <a:xfrm>
                <a:off x="6889439" y="5539447"/>
                <a:ext cx="776431" cy="369332"/>
              </a:xfrm>
              <a:prstGeom prst="rect">
                <a:avLst/>
              </a:prstGeom>
              <a:blipFill>
                <a:blip r:embed="rId8"/>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70448106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yriad Pro+">
      <a:majorFont>
        <a:latin typeface="Myriad Pro"/>
        <a:ea typeface=""/>
        <a:cs typeface=""/>
      </a:majorFont>
      <a:minorFont>
        <a:latin typeface="Myriad Pro"/>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5694541</TotalTime>
  <Words>3744</Words>
  <Application>Microsoft Macintosh PowerPoint</Application>
  <PresentationFormat>Экран (4:3)</PresentationFormat>
  <Paragraphs>370</Paragraphs>
  <Slides>74</Slides>
  <Notes>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74</vt:i4>
      </vt:variant>
    </vt:vector>
  </HeadingPairs>
  <TitlesOfParts>
    <vt:vector size="79" baseType="lpstr">
      <vt:lpstr>Arial</vt:lpstr>
      <vt:lpstr>Calibri</vt:lpstr>
      <vt:lpstr>Cambria Math</vt:lpstr>
      <vt:lpstr>Myriad Pro</vt:lpstr>
      <vt:lpstr>Тема Office</vt:lpstr>
      <vt:lpstr>Limits and multivariate functions</vt:lpstr>
      <vt:lpstr>Introduction</vt:lpstr>
      <vt:lpstr>From sequences to functions</vt:lpstr>
      <vt:lpstr>Real domain functions</vt:lpstr>
      <vt:lpstr>Real domain functions</vt:lpstr>
      <vt:lpstr>Real domain functions</vt:lpstr>
      <vt:lpstr>Function’s Limits</vt:lpstr>
      <vt:lpstr>Function Limits</vt:lpstr>
      <vt:lpstr>Function Limits</vt:lpstr>
      <vt:lpstr>Function Limits</vt:lpstr>
      <vt:lpstr>Function’s Limits: examples</vt:lpstr>
      <vt:lpstr>Function’s limits: arithmetic</vt:lpstr>
      <vt:lpstr>Function Limits: arithmetic</vt:lpstr>
      <vt:lpstr>Function Limits: arithmetic</vt:lpstr>
      <vt:lpstr>Function Limits: arithmetic</vt:lpstr>
      <vt:lpstr>Function Limits: arithmetic</vt:lpstr>
      <vt:lpstr>Function Limits: the indeterminate forms</vt:lpstr>
      <vt:lpstr>Function Limits: the indeterminate forms</vt:lpstr>
      <vt:lpstr>Function Limits: the boundary rule</vt:lpstr>
      <vt:lpstr>Function Limits: the boundary rule</vt:lpstr>
      <vt:lpstr>Two important limits</vt:lpstr>
      <vt:lpstr>Function Limits: important limits</vt:lpstr>
      <vt:lpstr>Function Limits: important limits</vt:lpstr>
      <vt:lpstr>Function Limits: important limits</vt:lpstr>
      <vt:lpstr>Asymptotic notations</vt:lpstr>
      <vt:lpstr>Asymptotic notation and Big-O notation</vt:lpstr>
      <vt:lpstr>Asymptotic notation and Big-O notation</vt:lpstr>
      <vt:lpstr>Asymptotic notation and Big-O notation</vt:lpstr>
      <vt:lpstr>Big-O notation</vt:lpstr>
      <vt:lpstr>Big-O notation</vt:lpstr>
      <vt:lpstr>Big-O notation</vt:lpstr>
      <vt:lpstr>Big-O notation</vt:lpstr>
      <vt:lpstr>Big-O notation</vt:lpstr>
      <vt:lpstr>Big-O notation</vt:lpstr>
      <vt:lpstr>Little-o notation</vt:lpstr>
      <vt:lpstr>Little-o notation</vt:lpstr>
      <vt:lpstr>Little-o notation</vt:lpstr>
      <vt:lpstr>Little-o notation</vt:lpstr>
      <vt:lpstr>Little-o notation</vt:lpstr>
      <vt:lpstr>Little-o notation</vt:lpstr>
      <vt:lpstr>Little-o notation</vt:lpstr>
      <vt:lpstr>Little-o notation</vt:lpstr>
      <vt:lpstr>Asymptotic and binomials</vt:lpstr>
      <vt:lpstr>Asymptotic and binomials</vt:lpstr>
      <vt:lpstr>Asymptotic and binomials</vt:lpstr>
      <vt:lpstr>Asymptotic and binomials</vt:lpstr>
      <vt:lpstr>Asymptotic and binomials</vt:lpstr>
      <vt:lpstr>Asymptotic and binomials</vt:lpstr>
      <vt:lpstr>Asymptotic and binomials</vt:lpstr>
      <vt:lpstr>Multivariate functions: definitions</vt:lpstr>
      <vt:lpstr>Multivariate functions</vt:lpstr>
      <vt:lpstr>Multivariate functions</vt:lpstr>
      <vt:lpstr>Multivariate functions</vt:lpstr>
      <vt:lpstr>Multivariate functions</vt:lpstr>
      <vt:lpstr>Multivariate functions</vt:lpstr>
      <vt:lpstr>Multivariate functions</vt:lpstr>
      <vt:lpstr>Multivariate functions</vt:lpstr>
      <vt:lpstr>Multivariate functions</vt:lpstr>
      <vt:lpstr>Multivariate functions</vt:lpstr>
      <vt:lpstr>Multivariate functions: limits</vt:lpstr>
      <vt:lpstr>Multivariate functions: limits</vt:lpstr>
      <vt:lpstr>Multivariate functions: limits</vt:lpstr>
      <vt:lpstr>Multivariate functions: limits</vt:lpstr>
      <vt:lpstr>Multivariate functions: limits</vt:lpstr>
      <vt:lpstr>Multivariate functions: limits</vt:lpstr>
      <vt:lpstr>Multivariate limits: examples</vt:lpstr>
      <vt:lpstr>Multivariate functions: limits</vt:lpstr>
      <vt:lpstr>Multivariate functions: limits</vt:lpstr>
      <vt:lpstr>Multivariate functions: limits</vt:lpstr>
      <vt:lpstr>Multivariate functions: limits</vt:lpstr>
      <vt:lpstr>Multivariate functions: limits</vt:lpstr>
      <vt:lpstr>Multivariate functions: limits</vt:lpstr>
      <vt:lpstr>Multivariate functions: limits</vt:lpstr>
      <vt:lpstr>Limits and multivariate functions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Слайд 1</dc:title>
  <dc:creator>User</dc:creator>
  <cp:lastModifiedBy>Антон Савостьянов</cp:lastModifiedBy>
  <cp:revision>1909</cp:revision>
  <dcterms:created xsi:type="dcterms:W3CDTF">2005-01-01T07:06:31Z</dcterms:created>
  <dcterms:modified xsi:type="dcterms:W3CDTF">2019-10-08T10:12:37Z</dcterms:modified>
</cp:coreProperties>
</file>